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6" r:id="rId2"/>
    <p:sldId id="257" r:id="rId3"/>
    <p:sldId id="258" r:id="rId4"/>
    <p:sldId id="284" r:id="rId5"/>
    <p:sldId id="285" r:id="rId6"/>
    <p:sldId id="268" r:id="rId7"/>
    <p:sldId id="269" r:id="rId8"/>
    <p:sldId id="274" r:id="rId9"/>
    <p:sldId id="275" r:id="rId10"/>
    <p:sldId id="277" r:id="rId11"/>
    <p:sldId id="270" r:id="rId12"/>
    <p:sldId id="271" r:id="rId13"/>
    <p:sldId id="272" r:id="rId14"/>
    <p:sldId id="331" r:id="rId15"/>
    <p:sldId id="273" r:id="rId16"/>
    <p:sldId id="332" r:id="rId17"/>
    <p:sldId id="333" r:id="rId18"/>
    <p:sldId id="334" r:id="rId19"/>
    <p:sldId id="266" r:id="rId20"/>
    <p:sldId id="310" r:id="rId21"/>
    <p:sldId id="336" r:id="rId22"/>
    <p:sldId id="308" r:id="rId23"/>
    <p:sldId id="309" r:id="rId24"/>
    <p:sldId id="335" r:id="rId25"/>
    <p:sldId id="337" r:id="rId26"/>
    <p:sldId id="339" r:id="rId27"/>
    <p:sldId id="340" r:id="rId28"/>
    <p:sldId id="319" r:id="rId29"/>
    <p:sldId id="320" r:id="rId30"/>
    <p:sldId id="321" r:id="rId31"/>
    <p:sldId id="322" r:id="rId32"/>
    <p:sldId id="300" r:id="rId33"/>
    <p:sldId id="291" r:id="rId34"/>
    <p:sldId id="323" r:id="rId35"/>
    <p:sldId id="316" r:id="rId36"/>
    <p:sldId id="317" r:id="rId37"/>
    <p:sldId id="318" r:id="rId38"/>
    <p:sldId id="294" r:id="rId39"/>
    <p:sldId id="295" r:id="rId40"/>
    <p:sldId id="324" r:id="rId41"/>
    <p:sldId id="349" r:id="rId42"/>
    <p:sldId id="292" r:id="rId43"/>
    <p:sldId id="299" r:id="rId44"/>
    <p:sldId id="293" r:id="rId45"/>
    <p:sldId id="303" r:id="rId46"/>
    <p:sldId id="304" r:id="rId47"/>
    <p:sldId id="350" r:id="rId48"/>
    <p:sldId id="279" r:id="rId49"/>
    <p:sldId id="260" r:id="rId50"/>
    <p:sldId id="351" r:id="rId51"/>
    <p:sldId id="28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57" autoAdjust="0"/>
    <p:restoredTop sz="94660"/>
  </p:normalViewPr>
  <p:slideViewPr>
    <p:cSldViewPr snapToGrid="0">
      <p:cViewPr>
        <p:scale>
          <a:sx n="100" d="100"/>
          <a:sy n="100" d="100"/>
        </p:scale>
        <p:origin x="1086" y="3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v-wencxi\Desktop\bigdata-interferenc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v-wencxi\Desktop\bigdata-interference.xlsx"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dirty="0"/>
              <a:t>2-GPU job</a:t>
            </a:r>
            <a:r>
              <a:rPr lang="en-US" baseline="0" dirty="0"/>
              <a:t> performance</a:t>
            </a:r>
            <a:r>
              <a:rPr lang="en-US" dirty="0"/>
              <a:t> for</a:t>
            </a:r>
            <a:r>
              <a:rPr lang="en-US" baseline="0" dirty="0"/>
              <a:t> different GPU locality</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zh-CN"/>
        </a:p>
      </c:txPr>
    </c:title>
    <c:autoTitleDeleted val="0"/>
    <c:plotArea>
      <c:layout/>
      <c:barChart>
        <c:barDir val="col"/>
        <c:grouping val="clustered"/>
        <c:varyColors val="0"/>
        <c:ser>
          <c:idx val="0"/>
          <c:order val="0"/>
          <c:tx>
            <c:strRef>
              <c:f>Sheet2!$B$9</c:f>
              <c:strCache>
                <c:ptCount val="1"/>
                <c:pt idx="0">
                  <c:v>SamePCIeSwitch</c:v>
                </c:pt>
              </c:strCache>
            </c:strRef>
          </c:tx>
          <c:spPr>
            <a:solidFill>
              <a:schemeClr val="accent2"/>
            </a:solidFill>
            <a:ln>
              <a:noFill/>
            </a:ln>
            <a:effectLst/>
          </c:spPr>
          <c:invertIfNegative val="0"/>
          <c:cat>
            <c:strRef>
              <c:f>Sheet2!$A$10:$A$12</c:f>
              <c:strCache>
                <c:ptCount val="3"/>
                <c:pt idx="0">
                  <c:v>Alexnet</c:v>
                </c:pt>
                <c:pt idx="1">
                  <c:v>VGG19</c:v>
                </c:pt>
                <c:pt idx="2">
                  <c:v>Resnet152</c:v>
                </c:pt>
              </c:strCache>
            </c:strRef>
          </c:cat>
          <c:val>
            <c:numRef>
              <c:f>Sheet2!$B$10:$B$12</c:f>
              <c:numCache>
                <c:formatCode>General</c:formatCode>
                <c:ptCount val="3"/>
                <c:pt idx="0">
                  <c:v>1</c:v>
                </c:pt>
                <c:pt idx="1">
                  <c:v>1</c:v>
                </c:pt>
                <c:pt idx="2">
                  <c:v>1</c:v>
                </c:pt>
              </c:numCache>
            </c:numRef>
          </c:val>
          <c:extLst xmlns:c16r2="http://schemas.microsoft.com/office/drawing/2015/06/chart">
            <c:ext xmlns:c16="http://schemas.microsoft.com/office/drawing/2014/chart" uri="{C3380CC4-5D6E-409C-BE32-E72D297353CC}">
              <c16:uniqueId val="{00000000-EE78-4913-B9C2-19653671CF1C}"/>
            </c:ext>
          </c:extLst>
        </c:ser>
        <c:ser>
          <c:idx val="1"/>
          <c:order val="1"/>
          <c:tx>
            <c:strRef>
              <c:f>Sheet2!$C$9</c:f>
              <c:strCache>
                <c:ptCount val="1"/>
                <c:pt idx="0">
                  <c:v>SameCPU</c:v>
                </c:pt>
              </c:strCache>
            </c:strRef>
          </c:tx>
          <c:spPr>
            <a:solidFill>
              <a:schemeClr val="accent4"/>
            </a:solidFill>
            <a:ln>
              <a:noFill/>
            </a:ln>
            <a:effectLst/>
          </c:spPr>
          <c:invertIfNegative val="0"/>
          <c:cat>
            <c:strRef>
              <c:f>Sheet2!$A$10:$A$12</c:f>
              <c:strCache>
                <c:ptCount val="3"/>
                <c:pt idx="0">
                  <c:v>Alexnet</c:v>
                </c:pt>
                <c:pt idx="1">
                  <c:v>VGG19</c:v>
                </c:pt>
                <c:pt idx="2">
                  <c:v>Resnet152</c:v>
                </c:pt>
              </c:strCache>
            </c:strRef>
          </c:cat>
          <c:val>
            <c:numRef>
              <c:f>Sheet2!$C$10:$C$12</c:f>
              <c:numCache>
                <c:formatCode>General</c:formatCode>
                <c:ptCount val="3"/>
                <c:pt idx="0">
                  <c:v>0.878</c:v>
                </c:pt>
                <c:pt idx="1">
                  <c:v>0.84199999999999997</c:v>
                </c:pt>
                <c:pt idx="2">
                  <c:v>0.95499999999999996</c:v>
                </c:pt>
              </c:numCache>
            </c:numRef>
          </c:val>
          <c:extLst xmlns:c16r2="http://schemas.microsoft.com/office/drawing/2015/06/chart">
            <c:ext xmlns:c16="http://schemas.microsoft.com/office/drawing/2014/chart" uri="{C3380CC4-5D6E-409C-BE32-E72D297353CC}">
              <c16:uniqueId val="{00000001-EE78-4913-B9C2-19653671CF1C}"/>
            </c:ext>
          </c:extLst>
        </c:ser>
        <c:ser>
          <c:idx val="2"/>
          <c:order val="2"/>
          <c:tx>
            <c:strRef>
              <c:f>Sheet2!$D$9</c:f>
              <c:strCache>
                <c:ptCount val="1"/>
                <c:pt idx="0">
                  <c:v>DiffCPU</c:v>
                </c:pt>
              </c:strCache>
            </c:strRef>
          </c:tx>
          <c:spPr>
            <a:solidFill>
              <a:schemeClr val="accent6"/>
            </a:solidFill>
            <a:ln>
              <a:noFill/>
            </a:ln>
            <a:effectLst/>
          </c:spPr>
          <c:invertIfNegative val="0"/>
          <c:cat>
            <c:strRef>
              <c:f>Sheet2!$A$10:$A$12</c:f>
              <c:strCache>
                <c:ptCount val="3"/>
                <c:pt idx="0">
                  <c:v>Alexnet</c:v>
                </c:pt>
                <c:pt idx="1">
                  <c:v>VGG19</c:v>
                </c:pt>
                <c:pt idx="2">
                  <c:v>Resnet152</c:v>
                </c:pt>
              </c:strCache>
            </c:strRef>
          </c:cat>
          <c:val>
            <c:numRef>
              <c:f>Sheet2!$D$10:$D$12</c:f>
              <c:numCache>
                <c:formatCode>General</c:formatCode>
                <c:ptCount val="3"/>
                <c:pt idx="0">
                  <c:v>0.73099999999999998</c:v>
                </c:pt>
                <c:pt idx="1">
                  <c:v>0.68100000000000005</c:v>
                </c:pt>
                <c:pt idx="2">
                  <c:v>0.89400000000000002</c:v>
                </c:pt>
              </c:numCache>
            </c:numRef>
          </c:val>
          <c:extLst xmlns:c16r2="http://schemas.microsoft.com/office/drawing/2015/06/chart">
            <c:ext xmlns:c16="http://schemas.microsoft.com/office/drawing/2014/chart" uri="{C3380CC4-5D6E-409C-BE32-E72D297353CC}">
              <c16:uniqueId val="{00000002-EE78-4913-B9C2-19653671CF1C}"/>
            </c:ext>
          </c:extLst>
        </c:ser>
        <c:dLbls>
          <c:showLegendKey val="0"/>
          <c:showVal val="0"/>
          <c:showCatName val="0"/>
          <c:showSerName val="0"/>
          <c:showPercent val="0"/>
          <c:showBubbleSize val="0"/>
        </c:dLbls>
        <c:gapWidth val="219"/>
        <c:overlap val="-27"/>
        <c:axId val="-288208448"/>
        <c:axId val="-288219328"/>
      </c:barChart>
      <c:catAx>
        <c:axId val="-288208448"/>
        <c:scaling>
          <c:orientation val="minMax"/>
        </c:scaling>
        <c:delete val="0"/>
        <c:axPos val="b"/>
        <c:title>
          <c:tx>
            <c:rich>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r>
                  <a:rPr lang="en-US" sz="1100" dirty="0"/>
                  <a:t>Deep</a:t>
                </a:r>
                <a:r>
                  <a:rPr lang="en-US" sz="1100" baseline="0" dirty="0"/>
                  <a:t> learning</a:t>
                </a:r>
                <a:r>
                  <a:rPr lang="en-US" sz="1100" dirty="0"/>
                  <a:t> models</a:t>
                </a:r>
              </a:p>
            </c:rich>
          </c:tx>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zh-CN"/>
            </a:p>
          </c:txPr>
        </c:title>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zh-CN"/>
          </a:p>
        </c:txPr>
        <c:crossAx val="-288219328"/>
        <c:crosses val="autoZero"/>
        <c:auto val="1"/>
        <c:lblAlgn val="ctr"/>
        <c:lblOffset val="100"/>
        <c:noMultiLvlLbl val="0"/>
      </c:catAx>
      <c:valAx>
        <c:axId val="-288219328"/>
        <c:scaling>
          <c:orientation val="minMax"/>
          <c:max val="1"/>
          <c:min val="0.5"/>
        </c:scaling>
        <c:delete val="0"/>
        <c:axPos val="l"/>
        <c:title>
          <c:tx>
            <c:rich>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r>
                  <a:rPr lang="en-US" sz="1100"/>
                  <a:t>Normalize speed</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zh-CN"/>
            </a:p>
          </c:txPr>
        </c:title>
        <c:numFmt formatCode="General" sourceLinked="1"/>
        <c:majorTickMark val="none"/>
        <c:minorTickMark val="none"/>
        <c:tickLblPos val="nextTo"/>
        <c:spPr>
          <a:noFill/>
          <a:ln w="12700">
            <a:solidFill>
              <a:schemeClr val="tx1"/>
            </a:solid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zh-CN"/>
          </a:p>
        </c:txPr>
        <c:crossAx val="-288208448"/>
        <c:crosses val="autoZero"/>
        <c:crossBetween val="between"/>
      </c:valAx>
      <c:spPr>
        <a:noFill/>
        <a:ln>
          <a:noFill/>
        </a:ln>
        <a:effectLst/>
      </c:spPr>
    </c:plotArea>
    <c:legend>
      <c:legendPos val="t"/>
      <c:layout>
        <c:manualLayout>
          <c:xMode val="edge"/>
          <c:yMode val="edge"/>
          <c:x val="0.25237190909451429"/>
          <c:y val="0.15252948788449028"/>
          <c:w val="0.74762809090548565"/>
          <c:h val="4.1228489483747612E-2"/>
        </c:manualLayou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solidFill>
            <a:sysClr val="windowText" lastClr="000000"/>
          </a:solidFill>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r>
              <a:rPr lang="en-US" dirty="0"/>
              <a:t>2 * 1-GPU CNTK jobs interfere</a:t>
            </a:r>
            <a:r>
              <a:rPr lang="en-US" baseline="0" dirty="0"/>
              <a:t>nce</a:t>
            </a:r>
            <a:endParaRPr lang="en-US" dirty="0"/>
          </a:p>
        </c:rich>
      </c:tx>
      <c:layout/>
      <c:overlay val="0"/>
      <c:spPr>
        <a:noFill/>
        <a:ln>
          <a:noFill/>
        </a:ln>
        <a:effectLst/>
      </c:spPr>
      <c:txPr>
        <a:bodyPr rot="0" spcFirstLastPara="1" vertOverflow="ellipsis" vert="horz" wrap="square" anchor="ctr" anchorCtr="1"/>
        <a:lstStyle/>
        <a:p>
          <a:pPr>
            <a:defRPr sz="1400" b="0" i="0" u="none" strike="noStrike" kern="1200" spc="0" baseline="0">
              <a:solidFill>
                <a:sysClr val="windowText" lastClr="000000"/>
              </a:solidFill>
              <a:latin typeface="+mn-lt"/>
              <a:ea typeface="+mn-ea"/>
              <a:cs typeface="+mn-cs"/>
            </a:defRPr>
          </a:pPr>
          <a:endParaRPr lang="zh-CN"/>
        </a:p>
      </c:txPr>
    </c:title>
    <c:autoTitleDeleted val="0"/>
    <c:plotArea>
      <c:layout/>
      <c:barChart>
        <c:barDir val="col"/>
        <c:grouping val="clustered"/>
        <c:varyColors val="0"/>
        <c:ser>
          <c:idx val="0"/>
          <c:order val="0"/>
          <c:tx>
            <c:strRef>
              <c:f>Sheet2!$B$27</c:f>
              <c:strCache>
                <c:ptCount val="1"/>
                <c:pt idx="0">
                  <c:v>1-GPU baseline</c:v>
                </c:pt>
              </c:strCache>
            </c:strRef>
          </c:tx>
          <c:spPr>
            <a:solidFill>
              <a:schemeClr val="accent2"/>
            </a:solidFill>
            <a:ln>
              <a:noFill/>
            </a:ln>
            <a:effectLst/>
          </c:spPr>
          <c:invertIfNegative val="0"/>
          <c:cat>
            <c:strRef>
              <c:f>Sheet2!$A$28:$A$29</c:f>
              <c:strCache>
                <c:ptCount val="2"/>
                <c:pt idx="0">
                  <c:v>CNTK_CNN(Resnet)</c:v>
                </c:pt>
                <c:pt idx="1">
                  <c:v>CNTK_RNN</c:v>
                </c:pt>
              </c:strCache>
            </c:strRef>
          </c:cat>
          <c:val>
            <c:numRef>
              <c:f>Sheet2!$B$28:$B$29</c:f>
              <c:numCache>
                <c:formatCode>General</c:formatCode>
                <c:ptCount val="2"/>
                <c:pt idx="0">
                  <c:v>1</c:v>
                </c:pt>
                <c:pt idx="1">
                  <c:v>1</c:v>
                </c:pt>
              </c:numCache>
            </c:numRef>
          </c:val>
          <c:extLst xmlns:c16r2="http://schemas.microsoft.com/office/drawing/2015/06/chart">
            <c:ext xmlns:c16="http://schemas.microsoft.com/office/drawing/2014/chart" uri="{C3380CC4-5D6E-409C-BE32-E72D297353CC}">
              <c16:uniqueId val="{00000000-E0ED-4B39-AF0F-D31DF7D68C48}"/>
            </c:ext>
          </c:extLst>
        </c:ser>
        <c:ser>
          <c:idx val="1"/>
          <c:order val="1"/>
          <c:tx>
            <c:strRef>
              <c:f>Sheet2!$C$27</c:f>
              <c:strCache>
                <c:ptCount val="1"/>
                <c:pt idx="0">
                  <c:v>DiffCPU</c:v>
                </c:pt>
              </c:strCache>
            </c:strRef>
          </c:tx>
          <c:spPr>
            <a:solidFill>
              <a:schemeClr val="accent4"/>
            </a:solidFill>
            <a:ln>
              <a:noFill/>
            </a:ln>
            <a:effectLst/>
          </c:spPr>
          <c:invertIfNegative val="0"/>
          <c:cat>
            <c:strRef>
              <c:f>Sheet2!$A$28:$A$29</c:f>
              <c:strCache>
                <c:ptCount val="2"/>
                <c:pt idx="0">
                  <c:v>CNTK_CNN(Resnet)</c:v>
                </c:pt>
                <c:pt idx="1">
                  <c:v>CNTK_RNN</c:v>
                </c:pt>
              </c:strCache>
            </c:strRef>
          </c:cat>
          <c:val>
            <c:numRef>
              <c:f>Sheet2!$C$28:$C$29</c:f>
              <c:numCache>
                <c:formatCode>General</c:formatCode>
                <c:ptCount val="2"/>
                <c:pt idx="0">
                  <c:v>0.9991980753809141</c:v>
                </c:pt>
                <c:pt idx="1">
                  <c:v>0.81200000000000006</c:v>
                </c:pt>
              </c:numCache>
            </c:numRef>
          </c:val>
          <c:extLst xmlns:c16r2="http://schemas.microsoft.com/office/drawing/2015/06/chart">
            <c:ext xmlns:c16="http://schemas.microsoft.com/office/drawing/2014/chart" uri="{C3380CC4-5D6E-409C-BE32-E72D297353CC}">
              <c16:uniqueId val="{00000001-E0ED-4B39-AF0F-D31DF7D68C48}"/>
            </c:ext>
          </c:extLst>
        </c:ser>
        <c:ser>
          <c:idx val="2"/>
          <c:order val="2"/>
          <c:tx>
            <c:strRef>
              <c:f>Sheet2!$D$27</c:f>
              <c:strCache>
                <c:ptCount val="1"/>
                <c:pt idx="0">
                  <c:v>SameCPU</c:v>
                </c:pt>
              </c:strCache>
            </c:strRef>
          </c:tx>
          <c:spPr>
            <a:solidFill>
              <a:schemeClr val="accent6"/>
            </a:solidFill>
            <a:ln>
              <a:noFill/>
            </a:ln>
            <a:effectLst/>
          </c:spPr>
          <c:invertIfNegative val="0"/>
          <c:cat>
            <c:strRef>
              <c:f>Sheet2!$A$28:$A$29</c:f>
              <c:strCache>
                <c:ptCount val="2"/>
                <c:pt idx="0">
                  <c:v>CNTK_CNN(Resnet)</c:v>
                </c:pt>
                <c:pt idx="1">
                  <c:v>CNTK_RNN</c:v>
                </c:pt>
              </c:strCache>
            </c:strRef>
          </c:cat>
          <c:val>
            <c:numRef>
              <c:f>Sheet2!$D$28:$D$29</c:f>
              <c:numCache>
                <c:formatCode>General</c:formatCode>
                <c:ptCount val="2"/>
                <c:pt idx="0">
                  <c:v>0.99271568404279531</c:v>
                </c:pt>
                <c:pt idx="1">
                  <c:v>0.72299999999999998</c:v>
                </c:pt>
              </c:numCache>
            </c:numRef>
          </c:val>
          <c:extLst xmlns:c16r2="http://schemas.microsoft.com/office/drawing/2015/06/chart">
            <c:ext xmlns:c16="http://schemas.microsoft.com/office/drawing/2014/chart" uri="{C3380CC4-5D6E-409C-BE32-E72D297353CC}">
              <c16:uniqueId val="{00000002-E0ED-4B39-AF0F-D31DF7D68C48}"/>
            </c:ext>
          </c:extLst>
        </c:ser>
        <c:ser>
          <c:idx val="3"/>
          <c:order val="3"/>
          <c:tx>
            <c:strRef>
              <c:f>Sheet2!$E$27</c:f>
              <c:strCache>
                <c:ptCount val="1"/>
                <c:pt idx="0">
                  <c:v>SamePCIeSwitch</c:v>
                </c:pt>
              </c:strCache>
            </c:strRef>
          </c:tx>
          <c:spPr>
            <a:solidFill>
              <a:schemeClr val="accent2">
                <a:lumMod val="60000"/>
              </a:schemeClr>
            </a:solidFill>
            <a:ln>
              <a:noFill/>
            </a:ln>
            <a:effectLst/>
          </c:spPr>
          <c:invertIfNegative val="0"/>
          <c:val>
            <c:numRef>
              <c:f>Sheet2!$E$28:$E$29</c:f>
              <c:numCache>
                <c:formatCode>General</c:formatCode>
                <c:ptCount val="2"/>
                <c:pt idx="0">
                  <c:v>0.98209661074203347</c:v>
                </c:pt>
                <c:pt idx="1">
                  <c:v>0.60099999999999998</c:v>
                </c:pt>
              </c:numCache>
            </c:numRef>
          </c:val>
          <c:extLst xmlns:c16r2="http://schemas.microsoft.com/office/drawing/2015/06/chart">
            <c:ext xmlns:c16="http://schemas.microsoft.com/office/drawing/2014/chart" uri="{C3380CC4-5D6E-409C-BE32-E72D297353CC}">
              <c16:uniqueId val="{00000003-E0ED-4B39-AF0F-D31DF7D68C48}"/>
            </c:ext>
          </c:extLst>
        </c:ser>
        <c:dLbls>
          <c:showLegendKey val="0"/>
          <c:showVal val="0"/>
          <c:showCatName val="0"/>
          <c:showSerName val="0"/>
          <c:showPercent val="0"/>
          <c:showBubbleSize val="0"/>
        </c:dLbls>
        <c:gapWidth val="219"/>
        <c:overlap val="-27"/>
        <c:axId val="-288225856"/>
        <c:axId val="-288218240"/>
      </c:barChart>
      <c:catAx>
        <c:axId val="-288225856"/>
        <c:scaling>
          <c:orientation val="minMax"/>
        </c:scaling>
        <c:delete val="0"/>
        <c:axPos val="b"/>
        <c:title>
          <c:tx>
            <c:rich>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r>
                  <a:rPr lang="en-US" sz="1100" dirty="0"/>
                  <a:t>Deep</a:t>
                </a:r>
                <a:r>
                  <a:rPr lang="en-US" sz="1100" baseline="0" dirty="0"/>
                  <a:t> learning</a:t>
                </a:r>
                <a:r>
                  <a:rPr lang="en-US" sz="1100" dirty="0"/>
                  <a:t> models</a:t>
                </a:r>
              </a:p>
            </c:rich>
          </c:tx>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zh-CN"/>
            </a:p>
          </c:txPr>
        </c:title>
        <c:numFmt formatCode="General" sourceLinked="1"/>
        <c:majorTickMark val="none"/>
        <c:minorTickMark val="none"/>
        <c:tickLblPos val="nextTo"/>
        <c:spPr>
          <a:noFill/>
          <a:ln w="12700" cap="flat" cmpd="sng" algn="ctr">
            <a:solidFill>
              <a:schemeClr val="tx1"/>
            </a:solidFill>
            <a:round/>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zh-CN"/>
          </a:p>
        </c:txPr>
        <c:crossAx val="-288218240"/>
        <c:crosses val="autoZero"/>
        <c:auto val="1"/>
        <c:lblAlgn val="ctr"/>
        <c:lblOffset val="100"/>
        <c:noMultiLvlLbl val="0"/>
      </c:catAx>
      <c:valAx>
        <c:axId val="-288218240"/>
        <c:scaling>
          <c:orientation val="minMax"/>
          <c:max val="1"/>
          <c:min val="0.5"/>
        </c:scaling>
        <c:delete val="0"/>
        <c:axPos val="l"/>
        <c:title>
          <c:tx>
            <c:rich>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r>
                  <a:rPr lang="en-US" sz="1100"/>
                  <a:t>Normalize speed</a:t>
                </a:r>
              </a:p>
            </c:rich>
          </c:tx>
          <c:layout/>
          <c:overlay val="0"/>
          <c:spPr>
            <a:noFill/>
            <a:ln>
              <a:noFill/>
            </a:ln>
            <a:effectLst/>
          </c:spPr>
          <c:txPr>
            <a:bodyPr rot="-540000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zh-CN"/>
            </a:p>
          </c:txPr>
        </c:title>
        <c:numFmt formatCode="General" sourceLinked="1"/>
        <c:majorTickMark val="none"/>
        <c:minorTickMark val="none"/>
        <c:tickLblPos val="nextTo"/>
        <c:spPr>
          <a:noFill/>
          <a:ln w="12700">
            <a:solidFill>
              <a:schemeClr val="tx1"/>
            </a:solidFill>
          </a:ln>
          <a:effectLst/>
        </c:spPr>
        <c:txPr>
          <a:bodyPr rot="-60000000" spcFirstLastPara="1" vertOverflow="ellipsis" vert="horz" wrap="square" anchor="ctr" anchorCtr="1"/>
          <a:lstStyle/>
          <a:p>
            <a:pPr>
              <a:defRPr sz="1000" b="0" i="0" u="none" strike="noStrike" kern="1200" baseline="0">
                <a:solidFill>
                  <a:sysClr val="windowText" lastClr="000000"/>
                </a:solidFill>
                <a:latin typeface="+mn-lt"/>
                <a:ea typeface="+mn-ea"/>
                <a:cs typeface="+mn-cs"/>
              </a:defRPr>
            </a:pPr>
            <a:endParaRPr lang="zh-CN"/>
          </a:p>
        </c:txPr>
        <c:crossAx val="-288225856"/>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00" b="0" i="0" u="none" strike="noStrike" kern="1200" baseline="0">
              <a:solidFill>
                <a:sysClr val="windowText" lastClr="000000"/>
              </a:solidFill>
              <a:latin typeface="+mn-lt"/>
              <a:ea typeface="+mn-ea"/>
              <a:cs typeface="+mn-cs"/>
            </a:defRPr>
          </a:pPr>
          <a:endParaRPr lang="zh-CN"/>
        </a:p>
      </c:txPr>
    </c:legend>
    <c:plotVisOnly val="1"/>
    <c:dispBlanksAs val="gap"/>
    <c:showDLblsOverMax val="0"/>
  </c:chart>
  <c:spPr>
    <a:solidFill>
      <a:schemeClr val="bg1"/>
    </a:solidFill>
    <a:ln w="9525" cap="flat" cmpd="sng" algn="ctr">
      <a:noFill/>
      <a:round/>
    </a:ln>
    <a:effectLst/>
  </c:spPr>
  <c:txPr>
    <a:bodyPr/>
    <a:lstStyle/>
    <a:p>
      <a:pPr>
        <a:defRPr>
          <a:solidFill>
            <a:sysClr val="windowText" lastClr="000000"/>
          </a:solidFill>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22D6D5-F3EC-4FBD-8478-5D0B8010EBF4}" type="doc">
      <dgm:prSet loTypeId="urn:microsoft.com/office/officeart/2005/8/layout/orgChart1" loCatId="hierarchy" qsTypeId="urn:microsoft.com/office/officeart/2005/8/quickstyle/simple1" qsCatId="simple" csTypeId="urn:microsoft.com/office/officeart/2005/8/colors/colorful5" csCatId="colorful" phldr="1"/>
      <dgm:spPr/>
      <dgm:t>
        <a:bodyPr/>
        <a:lstStyle/>
        <a:p>
          <a:endParaRPr lang="en-US"/>
        </a:p>
      </dgm:t>
    </dgm:pt>
    <dgm:pt modelId="{9F35807E-3812-4E18-8F62-38C5C0E0FF31}">
      <dgm:prSet/>
      <dgm:spPr/>
      <dgm:t>
        <a:bodyPr/>
        <a:lstStyle/>
        <a:p>
          <a:r>
            <a:rPr lang="zh-CN"/>
            <a:t>硬件多样异构型</a:t>
          </a:r>
          <a:endParaRPr lang="en-US"/>
        </a:p>
      </dgm:t>
    </dgm:pt>
    <dgm:pt modelId="{1206F913-830F-45E6-B50A-04740E0EFB6D}" type="parTrans" cxnId="{7AC6909A-55DA-46D2-BEEF-9BD214B6621E}">
      <dgm:prSet/>
      <dgm:spPr/>
      <dgm:t>
        <a:bodyPr/>
        <a:lstStyle/>
        <a:p>
          <a:endParaRPr lang="en-US"/>
        </a:p>
      </dgm:t>
    </dgm:pt>
    <dgm:pt modelId="{7B51F9C2-0B0A-4A70-945A-1B0EBE01A89E}" type="sibTrans" cxnId="{7AC6909A-55DA-46D2-BEEF-9BD214B6621E}">
      <dgm:prSet/>
      <dgm:spPr/>
      <dgm:t>
        <a:bodyPr/>
        <a:lstStyle/>
        <a:p>
          <a:endParaRPr lang="en-US"/>
        </a:p>
      </dgm:t>
    </dgm:pt>
    <dgm:pt modelId="{8F50BB3A-1467-445D-9CF9-8091478D77EB}">
      <dgm:prSet/>
      <dgm:spPr/>
      <dgm:t>
        <a:bodyPr/>
        <a:lstStyle/>
        <a:p>
          <a:r>
            <a:rPr lang="zh-CN"/>
            <a:t>超大规模复杂系统和网络</a:t>
          </a:r>
          <a:endParaRPr lang="en-US"/>
        </a:p>
      </dgm:t>
    </dgm:pt>
    <dgm:pt modelId="{F4F9B301-85F7-443B-B651-F6705C715A30}" type="parTrans" cxnId="{EF62A646-08EE-40EC-9E10-843F185AFF53}">
      <dgm:prSet/>
      <dgm:spPr/>
      <dgm:t>
        <a:bodyPr/>
        <a:lstStyle/>
        <a:p>
          <a:endParaRPr lang="en-US"/>
        </a:p>
      </dgm:t>
    </dgm:pt>
    <dgm:pt modelId="{5754329A-FE69-46CE-8633-3B0FAF99C4F2}" type="sibTrans" cxnId="{EF62A646-08EE-40EC-9E10-843F185AFF53}">
      <dgm:prSet/>
      <dgm:spPr/>
      <dgm:t>
        <a:bodyPr/>
        <a:lstStyle/>
        <a:p>
          <a:endParaRPr lang="en-US"/>
        </a:p>
      </dgm:t>
    </dgm:pt>
    <dgm:pt modelId="{BA4C2F5A-E702-4B48-9D25-4A8342AD7214}">
      <dgm:prSet/>
      <dgm:spPr/>
      <dgm:t>
        <a:bodyPr/>
        <a:lstStyle/>
        <a:p>
          <a:r>
            <a:rPr lang="zh-CN" dirty="0"/>
            <a:t>人工智能和系统网络的融合</a:t>
          </a:r>
          <a:endParaRPr lang="en-US" dirty="0"/>
        </a:p>
      </dgm:t>
    </dgm:pt>
    <dgm:pt modelId="{C0100260-6F8F-441A-B947-F03AAF1C1788}" type="parTrans" cxnId="{5FE4C89C-A519-4183-9C27-AE37F4C99FC2}">
      <dgm:prSet/>
      <dgm:spPr/>
      <dgm:t>
        <a:bodyPr/>
        <a:lstStyle/>
        <a:p>
          <a:endParaRPr lang="en-US"/>
        </a:p>
      </dgm:t>
    </dgm:pt>
    <dgm:pt modelId="{331E30AC-9189-42E7-8C5C-72235B1A5F30}" type="sibTrans" cxnId="{5FE4C89C-A519-4183-9C27-AE37F4C99FC2}">
      <dgm:prSet/>
      <dgm:spPr/>
      <dgm:t>
        <a:bodyPr/>
        <a:lstStyle/>
        <a:p>
          <a:endParaRPr lang="en-US"/>
        </a:p>
      </dgm:t>
    </dgm:pt>
    <dgm:pt modelId="{D93E26D1-1D4A-4226-A2AE-8373A8CB067D}" type="pres">
      <dgm:prSet presAssocID="{0522D6D5-F3EC-4FBD-8478-5D0B8010EBF4}" presName="hierChild1" presStyleCnt="0">
        <dgm:presLayoutVars>
          <dgm:orgChart val="1"/>
          <dgm:chPref val="1"/>
          <dgm:dir/>
          <dgm:animOne val="branch"/>
          <dgm:animLvl val="lvl"/>
          <dgm:resizeHandles/>
        </dgm:presLayoutVars>
      </dgm:prSet>
      <dgm:spPr/>
      <dgm:t>
        <a:bodyPr/>
        <a:lstStyle/>
        <a:p>
          <a:endParaRPr lang="zh-CN" altLang="en-US"/>
        </a:p>
      </dgm:t>
    </dgm:pt>
    <dgm:pt modelId="{A202A8FD-494A-4DCF-98EA-3D96DC247A02}" type="pres">
      <dgm:prSet presAssocID="{9F35807E-3812-4E18-8F62-38C5C0E0FF31}" presName="hierRoot1" presStyleCnt="0">
        <dgm:presLayoutVars>
          <dgm:hierBranch val="init"/>
        </dgm:presLayoutVars>
      </dgm:prSet>
      <dgm:spPr/>
    </dgm:pt>
    <dgm:pt modelId="{BEEF41FD-CF01-427A-B118-3CEEBF201959}" type="pres">
      <dgm:prSet presAssocID="{9F35807E-3812-4E18-8F62-38C5C0E0FF31}" presName="rootComposite1" presStyleCnt="0"/>
      <dgm:spPr/>
    </dgm:pt>
    <dgm:pt modelId="{F741A21F-1E5A-4C5E-B46C-CE917D71C25E}" type="pres">
      <dgm:prSet presAssocID="{9F35807E-3812-4E18-8F62-38C5C0E0FF31}" presName="rootText1" presStyleLbl="node0" presStyleIdx="0" presStyleCnt="3">
        <dgm:presLayoutVars>
          <dgm:chPref val="3"/>
        </dgm:presLayoutVars>
      </dgm:prSet>
      <dgm:spPr/>
      <dgm:t>
        <a:bodyPr/>
        <a:lstStyle/>
        <a:p>
          <a:endParaRPr lang="zh-CN" altLang="en-US"/>
        </a:p>
      </dgm:t>
    </dgm:pt>
    <dgm:pt modelId="{EADC57B0-46AA-41BE-9E81-97936A780604}" type="pres">
      <dgm:prSet presAssocID="{9F35807E-3812-4E18-8F62-38C5C0E0FF31}" presName="rootConnector1" presStyleLbl="node1" presStyleIdx="0" presStyleCnt="0"/>
      <dgm:spPr/>
      <dgm:t>
        <a:bodyPr/>
        <a:lstStyle/>
        <a:p>
          <a:endParaRPr lang="zh-CN" altLang="en-US"/>
        </a:p>
      </dgm:t>
    </dgm:pt>
    <dgm:pt modelId="{11B45B38-4B49-4BB8-B8BD-C88BE2512DBF}" type="pres">
      <dgm:prSet presAssocID="{9F35807E-3812-4E18-8F62-38C5C0E0FF31}" presName="hierChild2" presStyleCnt="0"/>
      <dgm:spPr/>
    </dgm:pt>
    <dgm:pt modelId="{26AB7796-6FC1-47A3-BA66-02F43649EBFB}" type="pres">
      <dgm:prSet presAssocID="{9F35807E-3812-4E18-8F62-38C5C0E0FF31}" presName="hierChild3" presStyleCnt="0"/>
      <dgm:spPr/>
    </dgm:pt>
    <dgm:pt modelId="{F1B9ABD5-09FF-4F08-8356-C1A183CA1DF3}" type="pres">
      <dgm:prSet presAssocID="{8F50BB3A-1467-445D-9CF9-8091478D77EB}" presName="hierRoot1" presStyleCnt="0">
        <dgm:presLayoutVars>
          <dgm:hierBranch val="init"/>
        </dgm:presLayoutVars>
      </dgm:prSet>
      <dgm:spPr/>
    </dgm:pt>
    <dgm:pt modelId="{59AA88A7-0046-4448-913E-0297A1AF6E77}" type="pres">
      <dgm:prSet presAssocID="{8F50BB3A-1467-445D-9CF9-8091478D77EB}" presName="rootComposite1" presStyleCnt="0"/>
      <dgm:spPr/>
    </dgm:pt>
    <dgm:pt modelId="{63A39F5F-00FE-4BCA-BA39-878CC6452B46}" type="pres">
      <dgm:prSet presAssocID="{8F50BB3A-1467-445D-9CF9-8091478D77EB}" presName="rootText1" presStyleLbl="node0" presStyleIdx="1" presStyleCnt="3">
        <dgm:presLayoutVars>
          <dgm:chPref val="3"/>
        </dgm:presLayoutVars>
      </dgm:prSet>
      <dgm:spPr/>
      <dgm:t>
        <a:bodyPr/>
        <a:lstStyle/>
        <a:p>
          <a:endParaRPr lang="zh-CN" altLang="en-US"/>
        </a:p>
      </dgm:t>
    </dgm:pt>
    <dgm:pt modelId="{3235B8FA-1A07-4194-9B10-9C3C32AC0884}" type="pres">
      <dgm:prSet presAssocID="{8F50BB3A-1467-445D-9CF9-8091478D77EB}" presName="rootConnector1" presStyleLbl="node1" presStyleIdx="0" presStyleCnt="0"/>
      <dgm:spPr/>
      <dgm:t>
        <a:bodyPr/>
        <a:lstStyle/>
        <a:p>
          <a:endParaRPr lang="zh-CN" altLang="en-US"/>
        </a:p>
      </dgm:t>
    </dgm:pt>
    <dgm:pt modelId="{F786C72B-48EB-4911-99B6-7BC4ECE660ED}" type="pres">
      <dgm:prSet presAssocID="{8F50BB3A-1467-445D-9CF9-8091478D77EB}" presName="hierChild2" presStyleCnt="0"/>
      <dgm:spPr/>
    </dgm:pt>
    <dgm:pt modelId="{833F0CA8-4D6B-4B89-8278-F1FE96449E08}" type="pres">
      <dgm:prSet presAssocID="{8F50BB3A-1467-445D-9CF9-8091478D77EB}" presName="hierChild3" presStyleCnt="0"/>
      <dgm:spPr/>
    </dgm:pt>
    <dgm:pt modelId="{567A730D-2D80-43FD-A624-56369B333667}" type="pres">
      <dgm:prSet presAssocID="{BA4C2F5A-E702-4B48-9D25-4A8342AD7214}" presName="hierRoot1" presStyleCnt="0">
        <dgm:presLayoutVars>
          <dgm:hierBranch val="init"/>
        </dgm:presLayoutVars>
      </dgm:prSet>
      <dgm:spPr/>
    </dgm:pt>
    <dgm:pt modelId="{B4DE206B-1C8F-4E52-8A94-19DD5621A221}" type="pres">
      <dgm:prSet presAssocID="{BA4C2F5A-E702-4B48-9D25-4A8342AD7214}" presName="rootComposite1" presStyleCnt="0"/>
      <dgm:spPr/>
    </dgm:pt>
    <dgm:pt modelId="{977A6403-7C1E-4BFA-A76C-5414CFF166EC}" type="pres">
      <dgm:prSet presAssocID="{BA4C2F5A-E702-4B48-9D25-4A8342AD7214}" presName="rootText1" presStyleLbl="node0" presStyleIdx="2" presStyleCnt="3">
        <dgm:presLayoutVars>
          <dgm:chPref val="3"/>
        </dgm:presLayoutVars>
      </dgm:prSet>
      <dgm:spPr/>
      <dgm:t>
        <a:bodyPr/>
        <a:lstStyle/>
        <a:p>
          <a:endParaRPr lang="zh-CN" altLang="en-US"/>
        </a:p>
      </dgm:t>
    </dgm:pt>
    <dgm:pt modelId="{1880AE48-C1D8-4137-832C-3D034A7E7B9F}" type="pres">
      <dgm:prSet presAssocID="{BA4C2F5A-E702-4B48-9D25-4A8342AD7214}" presName="rootConnector1" presStyleLbl="node1" presStyleIdx="0" presStyleCnt="0"/>
      <dgm:spPr/>
      <dgm:t>
        <a:bodyPr/>
        <a:lstStyle/>
        <a:p>
          <a:endParaRPr lang="zh-CN" altLang="en-US"/>
        </a:p>
      </dgm:t>
    </dgm:pt>
    <dgm:pt modelId="{47E04859-DAD2-4E25-9D59-FBE934B661DF}" type="pres">
      <dgm:prSet presAssocID="{BA4C2F5A-E702-4B48-9D25-4A8342AD7214}" presName="hierChild2" presStyleCnt="0"/>
      <dgm:spPr/>
    </dgm:pt>
    <dgm:pt modelId="{DD7AF934-7CFC-47FA-83AC-1F4F5F5C3B97}" type="pres">
      <dgm:prSet presAssocID="{BA4C2F5A-E702-4B48-9D25-4A8342AD7214}" presName="hierChild3" presStyleCnt="0"/>
      <dgm:spPr/>
    </dgm:pt>
  </dgm:ptLst>
  <dgm:cxnLst>
    <dgm:cxn modelId="{4617435A-90F6-48C4-9F09-63017DC2B156}" type="presOf" srcId="{8F50BB3A-1467-445D-9CF9-8091478D77EB}" destId="{3235B8FA-1A07-4194-9B10-9C3C32AC0884}" srcOrd="1" destOrd="0" presId="urn:microsoft.com/office/officeart/2005/8/layout/orgChart1"/>
    <dgm:cxn modelId="{BEC5B674-0AF3-4A61-89CB-9BCB8FCAB508}" type="presOf" srcId="{9F35807E-3812-4E18-8F62-38C5C0E0FF31}" destId="{F741A21F-1E5A-4C5E-B46C-CE917D71C25E}" srcOrd="0" destOrd="0" presId="urn:microsoft.com/office/officeart/2005/8/layout/orgChart1"/>
    <dgm:cxn modelId="{5EFB4E56-7E4C-44F7-BECD-68C12C3CFC29}" type="presOf" srcId="{9F35807E-3812-4E18-8F62-38C5C0E0FF31}" destId="{EADC57B0-46AA-41BE-9E81-97936A780604}" srcOrd="1" destOrd="0" presId="urn:microsoft.com/office/officeart/2005/8/layout/orgChart1"/>
    <dgm:cxn modelId="{5CD2E43E-3BB8-4EC1-85EB-A68AE265F8B0}" type="presOf" srcId="{BA4C2F5A-E702-4B48-9D25-4A8342AD7214}" destId="{977A6403-7C1E-4BFA-A76C-5414CFF166EC}" srcOrd="0" destOrd="0" presId="urn:microsoft.com/office/officeart/2005/8/layout/orgChart1"/>
    <dgm:cxn modelId="{EF62A646-08EE-40EC-9E10-843F185AFF53}" srcId="{0522D6D5-F3EC-4FBD-8478-5D0B8010EBF4}" destId="{8F50BB3A-1467-445D-9CF9-8091478D77EB}" srcOrd="1" destOrd="0" parTransId="{F4F9B301-85F7-443B-B651-F6705C715A30}" sibTransId="{5754329A-FE69-46CE-8633-3B0FAF99C4F2}"/>
    <dgm:cxn modelId="{7AC6909A-55DA-46D2-BEEF-9BD214B6621E}" srcId="{0522D6D5-F3EC-4FBD-8478-5D0B8010EBF4}" destId="{9F35807E-3812-4E18-8F62-38C5C0E0FF31}" srcOrd="0" destOrd="0" parTransId="{1206F913-830F-45E6-B50A-04740E0EFB6D}" sibTransId="{7B51F9C2-0B0A-4A70-945A-1B0EBE01A89E}"/>
    <dgm:cxn modelId="{4ECC6759-764B-49F3-8DCC-A944589D1707}" type="presOf" srcId="{8F50BB3A-1467-445D-9CF9-8091478D77EB}" destId="{63A39F5F-00FE-4BCA-BA39-878CC6452B46}" srcOrd="0" destOrd="0" presId="urn:microsoft.com/office/officeart/2005/8/layout/orgChart1"/>
    <dgm:cxn modelId="{03F037C7-AD4D-4924-87BC-3BEEA425BC3D}" type="presOf" srcId="{BA4C2F5A-E702-4B48-9D25-4A8342AD7214}" destId="{1880AE48-C1D8-4137-832C-3D034A7E7B9F}" srcOrd="1" destOrd="0" presId="urn:microsoft.com/office/officeart/2005/8/layout/orgChart1"/>
    <dgm:cxn modelId="{5FE4C89C-A519-4183-9C27-AE37F4C99FC2}" srcId="{0522D6D5-F3EC-4FBD-8478-5D0B8010EBF4}" destId="{BA4C2F5A-E702-4B48-9D25-4A8342AD7214}" srcOrd="2" destOrd="0" parTransId="{C0100260-6F8F-441A-B947-F03AAF1C1788}" sibTransId="{331E30AC-9189-42E7-8C5C-72235B1A5F30}"/>
    <dgm:cxn modelId="{C881BBFA-6CE1-44A7-8C25-608F5DF7EBFF}" type="presOf" srcId="{0522D6D5-F3EC-4FBD-8478-5D0B8010EBF4}" destId="{D93E26D1-1D4A-4226-A2AE-8373A8CB067D}" srcOrd="0" destOrd="0" presId="urn:microsoft.com/office/officeart/2005/8/layout/orgChart1"/>
    <dgm:cxn modelId="{3F1CDC90-8813-4334-98B3-6A66B643C5EE}" type="presParOf" srcId="{D93E26D1-1D4A-4226-A2AE-8373A8CB067D}" destId="{A202A8FD-494A-4DCF-98EA-3D96DC247A02}" srcOrd="0" destOrd="0" presId="urn:microsoft.com/office/officeart/2005/8/layout/orgChart1"/>
    <dgm:cxn modelId="{5A98CDA8-C065-4D97-A3E3-399333E70F2F}" type="presParOf" srcId="{A202A8FD-494A-4DCF-98EA-3D96DC247A02}" destId="{BEEF41FD-CF01-427A-B118-3CEEBF201959}" srcOrd="0" destOrd="0" presId="urn:microsoft.com/office/officeart/2005/8/layout/orgChart1"/>
    <dgm:cxn modelId="{D5FE6690-1AF3-44F7-A487-852C4B65E514}" type="presParOf" srcId="{BEEF41FD-CF01-427A-B118-3CEEBF201959}" destId="{F741A21F-1E5A-4C5E-B46C-CE917D71C25E}" srcOrd="0" destOrd="0" presId="urn:microsoft.com/office/officeart/2005/8/layout/orgChart1"/>
    <dgm:cxn modelId="{5F9F4452-0473-4F56-9769-092DDD40600F}" type="presParOf" srcId="{BEEF41FD-CF01-427A-B118-3CEEBF201959}" destId="{EADC57B0-46AA-41BE-9E81-97936A780604}" srcOrd="1" destOrd="0" presId="urn:microsoft.com/office/officeart/2005/8/layout/orgChart1"/>
    <dgm:cxn modelId="{61FF3E66-3F5B-41B9-ACCF-3E692C37139D}" type="presParOf" srcId="{A202A8FD-494A-4DCF-98EA-3D96DC247A02}" destId="{11B45B38-4B49-4BB8-B8BD-C88BE2512DBF}" srcOrd="1" destOrd="0" presId="urn:microsoft.com/office/officeart/2005/8/layout/orgChart1"/>
    <dgm:cxn modelId="{DE876069-F6E9-4032-8CA9-C42DCFC69B8A}" type="presParOf" srcId="{A202A8FD-494A-4DCF-98EA-3D96DC247A02}" destId="{26AB7796-6FC1-47A3-BA66-02F43649EBFB}" srcOrd="2" destOrd="0" presId="urn:microsoft.com/office/officeart/2005/8/layout/orgChart1"/>
    <dgm:cxn modelId="{A89FF850-F3CA-4D50-AA1B-327D2FA7F6BD}" type="presParOf" srcId="{D93E26D1-1D4A-4226-A2AE-8373A8CB067D}" destId="{F1B9ABD5-09FF-4F08-8356-C1A183CA1DF3}" srcOrd="1" destOrd="0" presId="urn:microsoft.com/office/officeart/2005/8/layout/orgChart1"/>
    <dgm:cxn modelId="{8E95D95A-9489-454E-B2D2-D4849D8609FE}" type="presParOf" srcId="{F1B9ABD5-09FF-4F08-8356-C1A183CA1DF3}" destId="{59AA88A7-0046-4448-913E-0297A1AF6E77}" srcOrd="0" destOrd="0" presId="urn:microsoft.com/office/officeart/2005/8/layout/orgChart1"/>
    <dgm:cxn modelId="{043B320E-A6CB-4481-B6AA-274B8B46F830}" type="presParOf" srcId="{59AA88A7-0046-4448-913E-0297A1AF6E77}" destId="{63A39F5F-00FE-4BCA-BA39-878CC6452B46}" srcOrd="0" destOrd="0" presId="urn:microsoft.com/office/officeart/2005/8/layout/orgChart1"/>
    <dgm:cxn modelId="{0771B183-9548-428A-BA85-C890FB279846}" type="presParOf" srcId="{59AA88A7-0046-4448-913E-0297A1AF6E77}" destId="{3235B8FA-1A07-4194-9B10-9C3C32AC0884}" srcOrd="1" destOrd="0" presId="urn:microsoft.com/office/officeart/2005/8/layout/orgChart1"/>
    <dgm:cxn modelId="{19B9AF1A-FE07-4C7D-80C7-D59AD18EA1DA}" type="presParOf" srcId="{F1B9ABD5-09FF-4F08-8356-C1A183CA1DF3}" destId="{F786C72B-48EB-4911-99B6-7BC4ECE660ED}" srcOrd="1" destOrd="0" presId="urn:microsoft.com/office/officeart/2005/8/layout/orgChart1"/>
    <dgm:cxn modelId="{670EBF37-56C7-4ABA-A84C-3FA4F7999361}" type="presParOf" srcId="{F1B9ABD5-09FF-4F08-8356-C1A183CA1DF3}" destId="{833F0CA8-4D6B-4B89-8278-F1FE96449E08}" srcOrd="2" destOrd="0" presId="urn:microsoft.com/office/officeart/2005/8/layout/orgChart1"/>
    <dgm:cxn modelId="{F23F88A2-79A7-47DA-A770-7903976F7A2B}" type="presParOf" srcId="{D93E26D1-1D4A-4226-A2AE-8373A8CB067D}" destId="{567A730D-2D80-43FD-A624-56369B333667}" srcOrd="2" destOrd="0" presId="urn:microsoft.com/office/officeart/2005/8/layout/orgChart1"/>
    <dgm:cxn modelId="{11484841-E6E2-432E-86BF-85070B4FEF93}" type="presParOf" srcId="{567A730D-2D80-43FD-A624-56369B333667}" destId="{B4DE206B-1C8F-4E52-8A94-19DD5621A221}" srcOrd="0" destOrd="0" presId="urn:microsoft.com/office/officeart/2005/8/layout/orgChart1"/>
    <dgm:cxn modelId="{A6053E30-E9D9-4D6D-BA64-8197E6DEEFE2}" type="presParOf" srcId="{B4DE206B-1C8F-4E52-8A94-19DD5621A221}" destId="{977A6403-7C1E-4BFA-A76C-5414CFF166EC}" srcOrd="0" destOrd="0" presId="urn:microsoft.com/office/officeart/2005/8/layout/orgChart1"/>
    <dgm:cxn modelId="{84193A37-3AC2-4CA2-B021-B74BFCF0F4C7}" type="presParOf" srcId="{B4DE206B-1C8F-4E52-8A94-19DD5621A221}" destId="{1880AE48-C1D8-4137-832C-3D034A7E7B9F}" srcOrd="1" destOrd="0" presId="urn:microsoft.com/office/officeart/2005/8/layout/orgChart1"/>
    <dgm:cxn modelId="{E15CB51E-A7D9-4D1E-A45B-FC94D0366E11}" type="presParOf" srcId="{567A730D-2D80-43FD-A624-56369B333667}" destId="{47E04859-DAD2-4E25-9D59-FBE934B661DF}" srcOrd="1" destOrd="0" presId="urn:microsoft.com/office/officeart/2005/8/layout/orgChart1"/>
    <dgm:cxn modelId="{7ACAF661-7A9B-44A0-97D3-3FFF360FADDD}" type="presParOf" srcId="{567A730D-2D80-43FD-A624-56369B333667}" destId="{DD7AF934-7CFC-47FA-83AC-1F4F5F5C3B9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66DB56B-CA6D-4C65-9983-19CF4EE2DE4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DC0F507-CA6C-4C29-8FC8-6AFB73A95FD8}">
      <dgm:prSet custT="1"/>
      <dgm:spPr/>
      <dgm:t>
        <a:bodyPr/>
        <a:lstStyle/>
        <a:p>
          <a:r>
            <a:rPr lang="zh-CN" sz="3600" dirty="0"/>
            <a:t>高复杂性下的</a:t>
          </a:r>
          <a:r>
            <a:rPr lang="zh-CN" altLang="en-US" sz="3600" dirty="0"/>
            <a:t>系统和</a:t>
          </a:r>
          <a:r>
            <a:rPr lang="zh-CN" sz="3600" dirty="0"/>
            <a:t>网络可靠性</a:t>
          </a:r>
          <a:endParaRPr lang="en-US" sz="3600" dirty="0"/>
        </a:p>
      </dgm:t>
    </dgm:pt>
    <dgm:pt modelId="{ACE5269F-B5A4-4F68-AFDA-D2F27713518B}" type="parTrans" cxnId="{673E0946-09AA-4B24-A86D-C733B996E339}">
      <dgm:prSet/>
      <dgm:spPr/>
      <dgm:t>
        <a:bodyPr/>
        <a:lstStyle/>
        <a:p>
          <a:endParaRPr lang="en-US"/>
        </a:p>
      </dgm:t>
    </dgm:pt>
    <dgm:pt modelId="{6395AB06-B344-4FB0-A516-3F3D47861BA3}" type="sibTrans" cxnId="{673E0946-09AA-4B24-A86D-C733B996E339}">
      <dgm:prSet/>
      <dgm:spPr/>
      <dgm:t>
        <a:bodyPr/>
        <a:lstStyle/>
        <a:p>
          <a:endParaRPr lang="en-US"/>
        </a:p>
      </dgm:t>
    </dgm:pt>
    <dgm:pt modelId="{E881FE3D-F048-47A1-99BF-F7DF725CF67D}">
      <dgm:prSet custT="1"/>
      <dgm:spPr/>
      <dgm:t>
        <a:bodyPr/>
        <a:lstStyle/>
        <a:p>
          <a:r>
            <a:rPr lang="zh-CN" sz="3600" dirty="0"/>
            <a:t>人工智能</a:t>
          </a:r>
          <a:r>
            <a:rPr lang="zh-CN" altLang="en-US" sz="3600" dirty="0"/>
            <a:t>系统中</a:t>
          </a:r>
          <a:r>
            <a:rPr lang="zh-CN" sz="3600" dirty="0"/>
            <a:t>对网络设计重新思考</a:t>
          </a:r>
          <a:endParaRPr lang="en-US" sz="3600" dirty="0"/>
        </a:p>
      </dgm:t>
    </dgm:pt>
    <dgm:pt modelId="{C427AB7F-89DB-42A1-8ED1-C8A80FE2B050}" type="parTrans" cxnId="{6864002D-11ED-49DD-8872-C27B19C29BD7}">
      <dgm:prSet/>
      <dgm:spPr/>
      <dgm:t>
        <a:bodyPr/>
        <a:lstStyle/>
        <a:p>
          <a:endParaRPr lang="en-US"/>
        </a:p>
      </dgm:t>
    </dgm:pt>
    <dgm:pt modelId="{218DFE3A-DD5C-4BF0-994F-711CC4BF45A3}" type="sibTrans" cxnId="{6864002D-11ED-49DD-8872-C27B19C29BD7}">
      <dgm:prSet/>
      <dgm:spPr/>
      <dgm:t>
        <a:bodyPr/>
        <a:lstStyle/>
        <a:p>
          <a:endParaRPr lang="en-US"/>
        </a:p>
      </dgm:t>
    </dgm:pt>
    <dgm:pt modelId="{CA149C34-0C58-4EA8-A42B-723F26E0AE00}" type="pres">
      <dgm:prSet presAssocID="{566DB56B-CA6D-4C65-9983-19CF4EE2DE4F}" presName="hierChild1" presStyleCnt="0">
        <dgm:presLayoutVars>
          <dgm:chPref val="1"/>
          <dgm:dir/>
          <dgm:animOne val="branch"/>
          <dgm:animLvl val="lvl"/>
          <dgm:resizeHandles/>
        </dgm:presLayoutVars>
      </dgm:prSet>
      <dgm:spPr/>
      <dgm:t>
        <a:bodyPr/>
        <a:lstStyle/>
        <a:p>
          <a:endParaRPr lang="zh-CN" altLang="en-US"/>
        </a:p>
      </dgm:t>
    </dgm:pt>
    <dgm:pt modelId="{BADB1EAA-44F0-44D1-BDE7-DB4F997CA435}" type="pres">
      <dgm:prSet presAssocID="{DDC0F507-CA6C-4C29-8FC8-6AFB73A95FD8}" presName="hierRoot1" presStyleCnt="0"/>
      <dgm:spPr/>
    </dgm:pt>
    <dgm:pt modelId="{18206926-5677-483D-9F63-E212E16AF21B}" type="pres">
      <dgm:prSet presAssocID="{DDC0F507-CA6C-4C29-8FC8-6AFB73A95FD8}" presName="composite" presStyleCnt="0"/>
      <dgm:spPr/>
    </dgm:pt>
    <dgm:pt modelId="{EAFA55D3-E170-4058-B844-5B1F84BA1A19}" type="pres">
      <dgm:prSet presAssocID="{DDC0F507-CA6C-4C29-8FC8-6AFB73A95FD8}" presName="background" presStyleLbl="node0" presStyleIdx="0" presStyleCnt="2"/>
      <dgm:spPr/>
    </dgm:pt>
    <dgm:pt modelId="{E086ED0D-D6A8-428E-AADE-0D550280871F}" type="pres">
      <dgm:prSet presAssocID="{DDC0F507-CA6C-4C29-8FC8-6AFB73A95FD8}" presName="text" presStyleLbl="fgAcc0" presStyleIdx="0" presStyleCnt="2">
        <dgm:presLayoutVars>
          <dgm:chPref val="3"/>
        </dgm:presLayoutVars>
      </dgm:prSet>
      <dgm:spPr/>
      <dgm:t>
        <a:bodyPr/>
        <a:lstStyle/>
        <a:p>
          <a:endParaRPr lang="zh-CN" altLang="en-US"/>
        </a:p>
      </dgm:t>
    </dgm:pt>
    <dgm:pt modelId="{6C1E4C26-AC0F-4518-9EB9-1B316752E60E}" type="pres">
      <dgm:prSet presAssocID="{DDC0F507-CA6C-4C29-8FC8-6AFB73A95FD8}" presName="hierChild2" presStyleCnt="0"/>
      <dgm:spPr/>
    </dgm:pt>
    <dgm:pt modelId="{57B919C4-123D-48E1-A130-D3CBD7B93F75}" type="pres">
      <dgm:prSet presAssocID="{E881FE3D-F048-47A1-99BF-F7DF725CF67D}" presName="hierRoot1" presStyleCnt="0"/>
      <dgm:spPr/>
    </dgm:pt>
    <dgm:pt modelId="{2714F348-354D-4497-AC97-472479CD5370}" type="pres">
      <dgm:prSet presAssocID="{E881FE3D-F048-47A1-99BF-F7DF725CF67D}" presName="composite" presStyleCnt="0"/>
      <dgm:spPr/>
    </dgm:pt>
    <dgm:pt modelId="{A104922D-223D-4390-BE9C-1183BBD2FC77}" type="pres">
      <dgm:prSet presAssocID="{E881FE3D-F048-47A1-99BF-F7DF725CF67D}" presName="background" presStyleLbl="node0" presStyleIdx="1" presStyleCnt="2"/>
      <dgm:spPr/>
    </dgm:pt>
    <dgm:pt modelId="{B98F3A33-B473-42B1-80E1-DC6A4E100650}" type="pres">
      <dgm:prSet presAssocID="{E881FE3D-F048-47A1-99BF-F7DF725CF67D}" presName="text" presStyleLbl="fgAcc0" presStyleIdx="1" presStyleCnt="2">
        <dgm:presLayoutVars>
          <dgm:chPref val="3"/>
        </dgm:presLayoutVars>
      </dgm:prSet>
      <dgm:spPr/>
      <dgm:t>
        <a:bodyPr/>
        <a:lstStyle/>
        <a:p>
          <a:endParaRPr lang="zh-CN" altLang="en-US"/>
        </a:p>
      </dgm:t>
    </dgm:pt>
    <dgm:pt modelId="{E33D6398-F70B-445D-A47B-E9F8EA954E50}" type="pres">
      <dgm:prSet presAssocID="{E881FE3D-F048-47A1-99BF-F7DF725CF67D}" presName="hierChild2" presStyleCnt="0"/>
      <dgm:spPr/>
    </dgm:pt>
  </dgm:ptLst>
  <dgm:cxnLst>
    <dgm:cxn modelId="{BBF9E415-CEDE-48BA-A754-B8548099C1ED}" type="presOf" srcId="{E881FE3D-F048-47A1-99BF-F7DF725CF67D}" destId="{B98F3A33-B473-42B1-80E1-DC6A4E100650}" srcOrd="0" destOrd="0" presId="urn:microsoft.com/office/officeart/2005/8/layout/hierarchy1"/>
    <dgm:cxn modelId="{5BF8EF14-4AB5-4D86-9E22-9797F8A32CA6}" type="presOf" srcId="{DDC0F507-CA6C-4C29-8FC8-6AFB73A95FD8}" destId="{E086ED0D-D6A8-428E-AADE-0D550280871F}" srcOrd="0" destOrd="0" presId="urn:microsoft.com/office/officeart/2005/8/layout/hierarchy1"/>
    <dgm:cxn modelId="{673E0946-09AA-4B24-A86D-C733B996E339}" srcId="{566DB56B-CA6D-4C65-9983-19CF4EE2DE4F}" destId="{DDC0F507-CA6C-4C29-8FC8-6AFB73A95FD8}" srcOrd="0" destOrd="0" parTransId="{ACE5269F-B5A4-4F68-AFDA-D2F27713518B}" sibTransId="{6395AB06-B344-4FB0-A516-3F3D47861BA3}"/>
    <dgm:cxn modelId="{91001E84-E536-4FE2-9AFA-1DBD8FAA2D74}" type="presOf" srcId="{566DB56B-CA6D-4C65-9983-19CF4EE2DE4F}" destId="{CA149C34-0C58-4EA8-A42B-723F26E0AE00}" srcOrd="0" destOrd="0" presId="urn:microsoft.com/office/officeart/2005/8/layout/hierarchy1"/>
    <dgm:cxn modelId="{6864002D-11ED-49DD-8872-C27B19C29BD7}" srcId="{566DB56B-CA6D-4C65-9983-19CF4EE2DE4F}" destId="{E881FE3D-F048-47A1-99BF-F7DF725CF67D}" srcOrd="1" destOrd="0" parTransId="{C427AB7F-89DB-42A1-8ED1-C8A80FE2B050}" sibTransId="{218DFE3A-DD5C-4BF0-994F-711CC4BF45A3}"/>
    <dgm:cxn modelId="{B7F3001A-D4F6-44AE-B36A-672FA7C4664C}" type="presParOf" srcId="{CA149C34-0C58-4EA8-A42B-723F26E0AE00}" destId="{BADB1EAA-44F0-44D1-BDE7-DB4F997CA435}" srcOrd="0" destOrd="0" presId="urn:microsoft.com/office/officeart/2005/8/layout/hierarchy1"/>
    <dgm:cxn modelId="{A41D83DF-A76F-475C-B67E-8EC66F5B1FFE}" type="presParOf" srcId="{BADB1EAA-44F0-44D1-BDE7-DB4F997CA435}" destId="{18206926-5677-483D-9F63-E212E16AF21B}" srcOrd="0" destOrd="0" presId="urn:microsoft.com/office/officeart/2005/8/layout/hierarchy1"/>
    <dgm:cxn modelId="{87AB0641-B3B7-4F64-9A34-A9DA264E46B3}" type="presParOf" srcId="{18206926-5677-483D-9F63-E212E16AF21B}" destId="{EAFA55D3-E170-4058-B844-5B1F84BA1A19}" srcOrd="0" destOrd="0" presId="urn:microsoft.com/office/officeart/2005/8/layout/hierarchy1"/>
    <dgm:cxn modelId="{3D7FAA4A-5AAC-44E2-AE80-251D91032542}" type="presParOf" srcId="{18206926-5677-483D-9F63-E212E16AF21B}" destId="{E086ED0D-D6A8-428E-AADE-0D550280871F}" srcOrd="1" destOrd="0" presId="urn:microsoft.com/office/officeart/2005/8/layout/hierarchy1"/>
    <dgm:cxn modelId="{05B479B2-D23B-44D2-BCD9-D10A730D6BED}" type="presParOf" srcId="{BADB1EAA-44F0-44D1-BDE7-DB4F997CA435}" destId="{6C1E4C26-AC0F-4518-9EB9-1B316752E60E}" srcOrd="1" destOrd="0" presId="urn:microsoft.com/office/officeart/2005/8/layout/hierarchy1"/>
    <dgm:cxn modelId="{1C9CFD64-21EF-454B-900A-099298CA43B5}" type="presParOf" srcId="{CA149C34-0C58-4EA8-A42B-723F26E0AE00}" destId="{57B919C4-123D-48E1-A130-D3CBD7B93F75}" srcOrd="1" destOrd="0" presId="urn:microsoft.com/office/officeart/2005/8/layout/hierarchy1"/>
    <dgm:cxn modelId="{778045BC-7E0D-44F6-9324-AB4C7BD8A163}" type="presParOf" srcId="{57B919C4-123D-48E1-A130-D3CBD7B93F75}" destId="{2714F348-354D-4497-AC97-472479CD5370}" srcOrd="0" destOrd="0" presId="urn:microsoft.com/office/officeart/2005/8/layout/hierarchy1"/>
    <dgm:cxn modelId="{256F6BAF-EE66-4968-BCED-31108EAF3AAE}" type="presParOf" srcId="{2714F348-354D-4497-AC97-472479CD5370}" destId="{A104922D-223D-4390-BE9C-1183BBD2FC77}" srcOrd="0" destOrd="0" presId="urn:microsoft.com/office/officeart/2005/8/layout/hierarchy1"/>
    <dgm:cxn modelId="{29FDEFD0-D77A-428B-A2F5-631E02C745F5}" type="presParOf" srcId="{2714F348-354D-4497-AC97-472479CD5370}" destId="{B98F3A33-B473-42B1-80E1-DC6A4E100650}" srcOrd="1" destOrd="0" presId="urn:microsoft.com/office/officeart/2005/8/layout/hierarchy1"/>
    <dgm:cxn modelId="{7A9F5A11-49D4-4DEE-B6CB-B656A1908BAA}" type="presParOf" srcId="{57B919C4-123D-48E1-A130-D3CBD7B93F75}" destId="{E33D6398-F70B-445D-A47B-E9F8EA954E5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47606E-CDF1-4350-A55C-1BB39643C6CF}" type="doc">
      <dgm:prSet loTypeId="urn:microsoft.com/office/officeart/2005/8/layout/hierarchy1" loCatId="Inbox" qsTypeId="urn:microsoft.com/office/officeart/2005/8/quickstyle/simple1" qsCatId="simple" csTypeId="urn:microsoft.com/office/officeart/2005/8/colors/colorful2" csCatId="colorful"/>
      <dgm:spPr/>
      <dgm:t>
        <a:bodyPr/>
        <a:lstStyle/>
        <a:p>
          <a:endParaRPr lang="en-US"/>
        </a:p>
      </dgm:t>
    </dgm:pt>
    <dgm:pt modelId="{62BB7149-E4AE-4764-B3D3-89D8EDBF3A01}">
      <dgm:prSet/>
      <dgm:spPr/>
      <dgm:t>
        <a:bodyPr/>
        <a:lstStyle/>
        <a:p>
          <a:r>
            <a:rPr lang="zh-CN"/>
            <a:t>建立更完整全面的观察，而不是单一的点</a:t>
          </a:r>
          <a:endParaRPr lang="en-US"/>
        </a:p>
      </dgm:t>
    </dgm:pt>
    <dgm:pt modelId="{FBD51FC5-717F-4E6B-A141-A7BEDC48E8A1}" type="parTrans" cxnId="{92FC1380-F705-4B6D-A338-DBC91D02A70B}">
      <dgm:prSet/>
      <dgm:spPr/>
      <dgm:t>
        <a:bodyPr/>
        <a:lstStyle/>
        <a:p>
          <a:endParaRPr lang="en-US"/>
        </a:p>
      </dgm:t>
    </dgm:pt>
    <dgm:pt modelId="{DDF16D47-3607-4C1F-8BC6-A7C68321AFA4}" type="sibTrans" cxnId="{92FC1380-F705-4B6D-A338-DBC91D02A70B}">
      <dgm:prSet/>
      <dgm:spPr/>
      <dgm:t>
        <a:bodyPr/>
        <a:lstStyle/>
        <a:p>
          <a:endParaRPr lang="en-US"/>
        </a:p>
      </dgm:t>
    </dgm:pt>
    <dgm:pt modelId="{25DCEFA0-D43B-4518-AF97-CD68A489E650}">
      <dgm:prSet/>
      <dgm:spPr/>
      <dgm:t>
        <a:bodyPr/>
        <a:lstStyle/>
        <a:p>
          <a:r>
            <a:rPr lang="zh-CN"/>
            <a:t>利用统计学，特定领域的知识，以及合适的人工智能算法来发现并定位问题</a:t>
          </a:r>
          <a:endParaRPr lang="en-US"/>
        </a:p>
      </dgm:t>
    </dgm:pt>
    <dgm:pt modelId="{B9D7A0DB-05A0-48A8-B1CD-76BFDD432A16}" type="parTrans" cxnId="{C3288158-2DCD-4E3B-A199-EE6BB4F6FDE9}">
      <dgm:prSet/>
      <dgm:spPr/>
      <dgm:t>
        <a:bodyPr/>
        <a:lstStyle/>
        <a:p>
          <a:endParaRPr lang="en-US"/>
        </a:p>
      </dgm:t>
    </dgm:pt>
    <dgm:pt modelId="{BF66F73C-3FB9-4A16-B945-D8A9704F1570}" type="sibTrans" cxnId="{C3288158-2DCD-4E3B-A199-EE6BB4F6FDE9}">
      <dgm:prSet/>
      <dgm:spPr/>
      <dgm:t>
        <a:bodyPr/>
        <a:lstStyle/>
        <a:p>
          <a:endParaRPr lang="en-US"/>
        </a:p>
      </dgm:t>
    </dgm:pt>
    <dgm:pt modelId="{B13E6280-0FDB-4CAF-BBBD-77F30A2F90D7}" type="pres">
      <dgm:prSet presAssocID="{3C47606E-CDF1-4350-A55C-1BB39643C6CF}" presName="hierChild1" presStyleCnt="0">
        <dgm:presLayoutVars>
          <dgm:chPref val="1"/>
          <dgm:dir/>
          <dgm:animOne val="branch"/>
          <dgm:animLvl val="lvl"/>
          <dgm:resizeHandles/>
        </dgm:presLayoutVars>
      </dgm:prSet>
      <dgm:spPr/>
      <dgm:t>
        <a:bodyPr/>
        <a:lstStyle/>
        <a:p>
          <a:endParaRPr lang="zh-CN" altLang="en-US"/>
        </a:p>
      </dgm:t>
    </dgm:pt>
    <dgm:pt modelId="{C977BA8F-B13A-440A-97D4-481D116CB496}" type="pres">
      <dgm:prSet presAssocID="{62BB7149-E4AE-4764-B3D3-89D8EDBF3A01}" presName="hierRoot1" presStyleCnt="0"/>
      <dgm:spPr/>
    </dgm:pt>
    <dgm:pt modelId="{030E165C-406F-4A36-9D72-A6C134431DA0}" type="pres">
      <dgm:prSet presAssocID="{62BB7149-E4AE-4764-B3D3-89D8EDBF3A01}" presName="composite" presStyleCnt="0"/>
      <dgm:spPr/>
    </dgm:pt>
    <dgm:pt modelId="{9FF9FD53-B461-4ED4-99F1-154F09E09039}" type="pres">
      <dgm:prSet presAssocID="{62BB7149-E4AE-4764-B3D3-89D8EDBF3A01}" presName="background" presStyleLbl="node0" presStyleIdx="0" presStyleCnt="2"/>
      <dgm:spPr/>
    </dgm:pt>
    <dgm:pt modelId="{FB4513CB-F28C-4574-A71A-F3950ADCF5ED}" type="pres">
      <dgm:prSet presAssocID="{62BB7149-E4AE-4764-B3D3-89D8EDBF3A01}" presName="text" presStyleLbl="fgAcc0" presStyleIdx="0" presStyleCnt="2">
        <dgm:presLayoutVars>
          <dgm:chPref val="3"/>
        </dgm:presLayoutVars>
      </dgm:prSet>
      <dgm:spPr/>
      <dgm:t>
        <a:bodyPr/>
        <a:lstStyle/>
        <a:p>
          <a:endParaRPr lang="zh-CN" altLang="en-US"/>
        </a:p>
      </dgm:t>
    </dgm:pt>
    <dgm:pt modelId="{00B76538-7FAD-4FC0-A382-8F300C4C3B67}" type="pres">
      <dgm:prSet presAssocID="{62BB7149-E4AE-4764-B3D3-89D8EDBF3A01}" presName="hierChild2" presStyleCnt="0"/>
      <dgm:spPr/>
    </dgm:pt>
    <dgm:pt modelId="{3160ADAE-DC98-4458-874F-B9A4F1415221}" type="pres">
      <dgm:prSet presAssocID="{25DCEFA0-D43B-4518-AF97-CD68A489E650}" presName="hierRoot1" presStyleCnt="0"/>
      <dgm:spPr/>
    </dgm:pt>
    <dgm:pt modelId="{512C66EE-465E-4279-8F37-70F7BC5CBBF9}" type="pres">
      <dgm:prSet presAssocID="{25DCEFA0-D43B-4518-AF97-CD68A489E650}" presName="composite" presStyleCnt="0"/>
      <dgm:spPr/>
    </dgm:pt>
    <dgm:pt modelId="{49A55201-7F3F-4424-9F24-F91D90C5E983}" type="pres">
      <dgm:prSet presAssocID="{25DCEFA0-D43B-4518-AF97-CD68A489E650}" presName="background" presStyleLbl="node0" presStyleIdx="1" presStyleCnt="2"/>
      <dgm:spPr/>
    </dgm:pt>
    <dgm:pt modelId="{C0521A63-6CB3-431E-8BEF-A158F0090CB0}" type="pres">
      <dgm:prSet presAssocID="{25DCEFA0-D43B-4518-AF97-CD68A489E650}" presName="text" presStyleLbl="fgAcc0" presStyleIdx="1" presStyleCnt="2">
        <dgm:presLayoutVars>
          <dgm:chPref val="3"/>
        </dgm:presLayoutVars>
      </dgm:prSet>
      <dgm:spPr/>
      <dgm:t>
        <a:bodyPr/>
        <a:lstStyle/>
        <a:p>
          <a:endParaRPr lang="zh-CN" altLang="en-US"/>
        </a:p>
      </dgm:t>
    </dgm:pt>
    <dgm:pt modelId="{2840A32F-16AF-4FD7-A3D0-91E4B6C867AB}" type="pres">
      <dgm:prSet presAssocID="{25DCEFA0-D43B-4518-AF97-CD68A489E650}" presName="hierChild2" presStyleCnt="0"/>
      <dgm:spPr/>
    </dgm:pt>
  </dgm:ptLst>
  <dgm:cxnLst>
    <dgm:cxn modelId="{92FC1380-F705-4B6D-A338-DBC91D02A70B}" srcId="{3C47606E-CDF1-4350-A55C-1BB39643C6CF}" destId="{62BB7149-E4AE-4764-B3D3-89D8EDBF3A01}" srcOrd="0" destOrd="0" parTransId="{FBD51FC5-717F-4E6B-A141-A7BEDC48E8A1}" sibTransId="{DDF16D47-3607-4C1F-8BC6-A7C68321AFA4}"/>
    <dgm:cxn modelId="{E36730D0-E967-48DB-B797-D6FAFF4C513D}" type="presOf" srcId="{3C47606E-CDF1-4350-A55C-1BB39643C6CF}" destId="{B13E6280-0FDB-4CAF-BBBD-77F30A2F90D7}" srcOrd="0" destOrd="0" presId="urn:microsoft.com/office/officeart/2005/8/layout/hierarchy1"/>
    <dgm:cxn modelId="{D0AB105E-0FBD-4BC1-A02F-F74157302C11}" type="presOf" srcId="{25DCEFA0-D43B-4518-AF97-CD68A489E650}" destId="{C0521A63-6CB3-431E-8BEF-A158F0090CB0}" srcOrd="0" destOrd="0" presId="urn:microsoft.com/office/officeart/2005/8/layout/hierarchy1"/>
    <dgm:cxn modelId="{51757249-A5CE-4183-B095-4FA75AB673AF}" type="presOf" srcId="{62BB7149-E4AE-4764-B3D3-89D8EDBF3A01}" destId="{FB4513CB-F28C-4574-A71A-F3950ADCF5ED}" srcOrd="0" destOrd="0" presId="urn:microsoft.com/office/officeart/2005/8/layout/hierarchy1"/>
    <dgm:cxn modelId="{C3288158-2DCD-4E3B-A199-EE6BB4F6FDE9}" srcId="{3C47606E-CDF1-4350-A55C-1BB39643C6CF}" destId="{25DCEFA0-D43B-4518-AF97-CD68A489E650}" srcOrd="1" destOrd="0" parTransId="{B9D7A0DB-05A0-48A8-B1CD-76BFDD432A16}" sibTransId="{BF66F73C-3FB9-4A16-B945-D8A9704F1570}"/>
    <dgm:cxn modelId="{4B94F75D-664A-4071-9E1B-C03DD37E6B14}" type="presParOf" srcId="{B13E6280-0FDB-4CAF-BBBD-77F30A2F90D7}" destId="{C977BA8F-B13A-440A-97D4-481D116CB496}" srcOrd="0" destOrd="0" presId="urn:microsoft.com/office/officeart/2005/8/layout/hierarchy1"/>
    <dgm:cxn modelId="{B4348814-226F-4FBE-BDD8-355D63055EBC}" type="presParOf" srcId="{C977BA8F-B13A-440A-97D4-481D116CB496}" destId="{030E165C-406F-4A36-9D72-A6C134431DA0}" srcOrd="0" destOrd="0" presId="urn:microsoft.com/office/officeart/2005/8/layout/hierarchy1"/>
    <dgm:cxn modelId="{D1298678-BFE9-4F55-AEAF-C0B64394D548}" type="presParOf" srcId="{030E165C-406F-4A36-9D72-A6C134431DA0}" destId="{9FF9FD53-B461-4ED4-99F1-154F09E09039}" srcOrd="0" destOrd="0" presId="urn:microsoft.com/office/officeart/2005/8/layout/hierarchy1"/>
    <dgm:cxn modelId="{E3E8BCD7-9405-4CE9-902D-0FDA306B5A32}" type="presParOf" srcId="{030E165C-406F-4A36-9D72-A6C134431DA0}" destId="{FB4513CB-F28C-4574-A71A-F3950ADCF5ED}" srcOrd="1" destOrd="0" presId="urn:microsoft.com/office/officeart/2005/8/layout/hierarchy1"/>
    <dgm:cxn modelId="{0B34CE73-9F35-411A-AB7F-F1C6573A8AC9}" type="presParOf" srcId="{C977BA8F-B13A-440A-97D4-481D116CB496}" destId="{00B76538-7FAD-4FC0-A382-8F300C4C3B67}" srcOrd="1" destOrd="0" presId="urn:microsoft.com/office/officeart/2005/8/layout/hierarchy1"/>
    <dgm:cxn modelId="{CB4996E2-F3D1-4235-A789-EDF0C9673CAF}" type="presParOf" srcId="{B13E6280-0FDB-4CAF-BBBD-77F30A2F90D7}" destId="{3160ADAE-DC98-4458-874F-B9A4F1415221}" srcOrd="1" destOrd="0" presId="urn:microsoft.com/office/officeart/2005/8/layout/hierarchy1"/>
    <dgm:cxn modelId="{ED499478-C7B3-44B7-844D-050EBA536510}" type="presParOf" srcId="{3160ADAE-DC98-4458-874F-B9A4F1415221}" destId="{512C66EE-465E-4279-8F37-70F7BC5CBBF9}" srcOrd="0" destOrd="0" presId="urn:microsoft.com/office/officeart/2005/8/layout/hierarchy1"/>
    <dgm:cxn modelId="{D7E551C0-980F-49D4-8416-300D952F15C3}" type="presParOf" srcId="{512C66EE-465E-4279-8F37-70F7BC5CBBF9}" destId="{49A55201-7F3F-4424-9F24-F91D90C5E983}" srcOrd="0" destOrd="0" presId="urn:microsoft.com/office/officeart/2005/8/layout/hierarchy1"/>
    <dgm:cxn modelId="{AAF84977-3B4E-4AB7-BEBD-047465626C17}" type="presParOf" srcId="{512C66EE-465E-4279-8F37-70F7BC5CBBF9}" destId="{C0521A63-6CB3-431E-8BEF-A158F0090CB0}" srcOrd="1" destOrd="0" presId="urn:microsoft.com/office/officeart/2005/8/layout/hierarchy1"/>
    <dgm:cxn modelId="{1D6346D8-ED71-4542-B1D3-60B435A11EDF}" type="presParOf" srcId="{3160ADAE-DC98-4458-874F-B9A4F1415221}" destId="{2840A32F-16AF-4FD7-A3D0-91E4B6C867A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C47606E-CDF1-4350-A55C-1BB39643C6CF}" type="doc">
      <dgm:prSet loTypeId="urn:microsoft.com/office/officeart/2005/8/layout/hierarchy1" loCatId="Inbox" qsTypeId="urn:microsoft.com/office/officeart/2005/8/quickstyle/simple1" qsCatId="simple" csTypeId="urn:microsoft.com/office/officeart/2005/8/colors/colorful2" csCatId="colorful"/>
      <dgm:spPr/>
      <dgm:t>
        <a:bodyPr/>
        <a:lstStyle/>
        <a:p>
          <a:endParaRPr lang="en-US"/>
        </a:p>
      </dgm:t>
    </dgm:pt>
    <dgm:pt modelId="{62BB7149-E4AE-4764-B3D3-89D8EDBF3A01}">
      <dgm:prSet/>
      <dgm:spPr/>
      <dgm:t>
        <a:bodyPr/>
        <a:lstStyle/>
        <a:p>
          <a:r>
            <a:rPr lang="zh-CN" dirty="0"/>
            <a:t>建立更完整全面的观察，而不是单一的点</a:t>
          </a:r>
          <a:endParaRPr lang="en-US" dirty="0"/>
        </a:p>
      </dgm:t>
    </dgm:pt>
    <dgm:pt modelId="{FBD51FC5-717F-4E6B-A141-A7BEDC48E8A1}" type="parTrans" cxnId="{92FC1380-F705-4B6D-A338-DBC91D02A70B}">
      <dgm:prSet/>
      <dgm:spPr/>
      <dgm:t>
        <a:bodyPr/>
        <a:lstStyle/>
        <a:p>
          <a:endParaRPr lang="en-US"/>
        </a:p>
      </dgm:t>
    </dgm:pt>
    <dgm:pt modelId="{DDF16D47-3607-4C1F-8BC6-A7C68321AFA4}" type="sibTrans" cxnId="{92FC1380-F705-4B6D-A338-DBC91D02A70B}">
      <dgm:prSet/>
      <dgm:spPr/>
      <dgm:t>
        <a:bodyPr/>
        <a:lstStyle/>
        <a:p>
          <a:endParaRPr lang="en-US"/>
        </a:p>
      </dgm:t>
    </dgm:pt>
    <dgm:pt modelId="{25DCEFA0-D43B-4518-AF97-CD68A489E650}">
      <dgm:prSet/>
      <dgm:spPr/>
      <dgm:t>
        <a:bodyPr/>
        <a:lstStyle/>
        <a:p>
          <a:r>
            <a:rPr lang="zh-CN"/>
            <a:t>利用统计学，特定领域的知识，以及合适的人工智能算法来发现并定位问题</a:t>
          </a:r>
          <a:endParaRPr lang="en-US"/>
        </a:p>
      </dgm:t>
    </dgm:pt>
    <dgm:pt modelId="{B9D7A0DB-05A0-48A8-B1CD-76BFDD432A16}" type="parTrans" cxnId="{C3288158-2DCD-4E3B-A199-EE6BB4F6FDE9}">
      <dgm:prSet/>
      <dgm:spPr/>
      <dgm:t>
        <a:bodyPr/>
        <a:lstStyle/>
        <a:p>
          <a:endParaRPr lang="en-US"/>
        </a:p>
      </dgm:t>
    </dgm:pt>
    <dgm:pt modelId="{BF66F73C-3FB9-4A16-B945-D8A9704F1570}" type="sibTrans" cxnId="{C3288158-2DCD-4E3B-A199-EE6BB4F6FDE9}">
      <dgm:prSet/>
      <dgm:spPr/>
      <dgm:t>
        <a:bodyPr/>
        <a:lstStyle/>
        <a:p>
          <a:endParaRPr lang="en-US"/>
        </a:p>
      </dgm:t>
    </dgm:pt>
    <dgm:pt modelId="{B13E6280-0FDB-4CAF-BBBD-77F30A2F90D7}" type="pres">
      <dgm:prSet presAssocID="{3C47606E-CDF1-4350-A55C-1BB39643C6CF}" presName="hierChild1" presStyleCnt="0">
        <dgm:presLayoutVars>
          <dgm:chPref val="1"/>
          <dgm:dir/>
          <dgm:animOne val="branch"/>
          <dgm:animLvl val="lvl"/>
          <dgm:resizeHandles/>
        </dgm:presLayoutVars>
      </dgm:prSet>
      <dgm:spPr/>
      <dgm:t>
        <a:bodyPr/>
        <a:lstStyle/>
        <a:p>
          <a:endParaRPr lang="zh-CN" altLang="en-US"/>
        </a:p>
      </dgm:t>
    </dgm:pt>
    <dgm:pt modelId="{C977BA8F-B13A-440A-97D4-481D116CB496}" type="pres">
      <dgm:prSet presAssocID="{62BB7149-E4AE-4764-B3D3-89D8EDBF3A01}" presName="hierRoot1" presStyleCnt="0"/>
      <dgm:spPr/>
    </dgm:pt>
    <dgm:pt modelId="{030E165C-406F-4A36-9D72-A6C134431DA0}" type="pres">
      <dgm:prSet presAssocID="{62BB7149-E4AE-4764-B3D3-89D8EDBF3A01}" presName="composite" presStyleCnt="0"/>
      <dgm:spPr/>
    </dgm:pt>
    <dgm:pt modelId="{9FF9FD53-B461-4ED4-99F1-154F09E09039}" type="pres">
      <dgm:prSet presAssocID="{62BB7149-E4AE-4764-B3D3-89D8EDBF3A01}" presName="background" presStyleLbl="node0" presStyleIdx="0" presStyleCnt="2"/>
      <dgm:spPr/>
    </dgm:pt>
    <dgm:pt modelId="{FB4513CB-F28C-4574-A71A-F3950ADCF5ED}" type="pres">
      <dgm:prSet presAssocID="{62BB7149-E4AE-4764-B3D3-89D8EDBF3A01}" presName="text" presStyleLbl="fgAcc0" presStyleIdx="0" presStyleCnt="2">
        <dgm:presLayoutVars>
          <dgm:chPref val="3"/>
        </dgm:presLayoutVars>
      </dgm:prSet>
      <dgm:spPr/>
      <dgm:t>
        <a:bodyPr/>
        <a:lstStyle/>
        <a:p>
          <a:endParaRPr lang="zh-CN" altLang="en-US"/>
        </a:p>
      </dgm:t>
    </dgm:pt>
    <dgm:pt modelId="{00B76538-7FAD-4FC0-A382-8F300C4C3B67}" type="pres">
      <dgm:prSet presAssocID="{62BB7149-E4AE-4764-B3D3-89D8EDBF3A01}" presName="hierChild2" presStyleCnt="0"/>
      <dgm:spPr/>
    </dgm:pt>
    <dgm:pt modelId="{3160ADAE-DC98-4458-874F-B9A4F1415221}" type="pres">
      <dgm:prSet presAssocID="{25DCEFA0-D43B-4518-AF97-CD68A489E650}" presName="hierRoot1" presStyleCnt="0"/>
      <dgm:spPr/>
    </dgm:pt>
    <dgm:pt modelId="{512C66EE-465E-4279-8F37-70F7BC5CBBF9}" type="pres">
      <dgm:prSet presAssocID="{25DCEFA0-D43B-4518-AF97-CD68A489E650}" presName="composite" presStyleCnt="0"/>
      <dgm:spPr/>
    </dgm:pt>
    <dgm:pt modelId="{49A55201-7F3F-4424-9F24-F91D90C5E983}" type="pres">
      <dgm:prSet presAssocID="{25DCEFA0-D43B-4518-AF97-CD68A489E650}" presName="background" presStyleLbl="node0" presStyleIdx="1" presStyleCnt="2"/>
      <dgm:spPr/>
    </dgm:pt>
    <dgm:pt modelId="{C0521A63-6CB3-431E-8BEF-A158F0090CB0}" type="pres">
      <dgm:prSet presAssocID="{25DCEFA0-D43B-4518-AF97-CD68A489E650}" presName="text" presStyleLbl="fgAcc0" presStyleIdx="1" presStyleCnt="2">
        <dgm:presLayoutVars>
          <dgm:chPref val="3"/>
        </dgm:presLayoutVars>
      </dgm:prSet>
      <dgm:spPr/>
      <dgm:t>
        <a:bodyPr/>
        <a:lstStyle/>
        <a:p>
          <a:endParaRPr lang="zh-CN" altLang="en-US"/>
        </a:p>
      </dgm:t>
    </dgm:pt>
    <dgm:pt modelId="{2840A32F-16AF-4FD7-A3D0-91E4B6C867AB}" type="pres">
      <dgm:prSet presAssocID="{25DCEFA0-D43B-4518-AF97-CD68A489E650}" presName="hierChild2" presStyleCnt="0"/>
      <dgm:spPr/>
    </dgm:pt>
  </dgm:ptLst>
  <dgm:cxnLst>
    <dgm:cxn modelId="{92FC1380-F705-4B6D-A338-DBC91D02A70B}" srcId="{3C47606E-CDF1-4350-A55C-1BB39643C6CF}" destId="{62BB7149-E4AE-4764-B3D3-89D8EDBF3A01}" srcOrd="0" destOrd="0" parTransId="{FBD51FC5-717F-4E6B-A141-A7BEDC48E8A1}" sibTransId="{DDF16D47-3607-4C1F-8BC6-A7C68321AFA4}"/>
    <dgm:cxn modelId="{E36730D0-E967-48DB-B797-D6FAFF4C513D}" type="presOf" srcId="{3C47606E-CDF1-4350-A55C-1BB39643C6CF}" destId="{B13E6280-0FDB-4CAF-BBBD-77F30A2F90D7}" srcOrd="0" destOrd="0" presId="urn:microsoft.com/office/officeart/2005/8/layout/hierarchy1"/>
    <dgm:cxn modelId="{D0AB105E-0FBD-4BC1-A02F-F74157302C11}" type="presOf" srcId="{25DCEFA0-D43B-4518-AF97-CD68A489E650}" destId="{C0521A63-6CB3-431E-8BEF-A158F0090CB0}" srcOrd="0" destOrd="0" presId="urn:microsoft.com/office/officeart/2005/8/layout/hierarchy1"/>
    <dgm:cxn modelId="{51757249-A5CE-4183-B095-4FA75AB673AF}" type="presOf" srcId="{62BB7149-E4AE-4764-B3D3-89D8EDBF3A01}" destId="{FB4513CB-F28C-4574-A71A-F3950ADCF5ED}" srcOrd="0" destOrd="0" presId="urn:microsoft.com/office/officeart/2005/8/layout/hierarchy1"/>
    <dgm:cxn modelId="{C3288158-2DCD-4E3B-A199-EE6BB4F6FDE9}" srcId="{3C47606E-CDF1-4350-A55C-1BB39643C6CF}" destId="{25DCEFA0-D43B-4518-AF97-CD68A489E650}" srcOrd="1" destOrd="0" parTransId="{B9D7A0DB-05A0-48A8-B1CD-76BFDD432A16}" sibTransId="{BF66F73C-3FB9-4A16-B945-D8A9704F1570}"/>
    <dgm:cxn modelId="{4B94F75D-664A-4071-9E1B-C03DD37E6B14}" type="presParOf" srcId="{B13E6280-0FDB-4CAF-BBBD-77F30A2F90D7}" destId="{C977BA8F-B13A-440A-97D4-481D116CB496}" srcOrd="0" destOrd="0" presId="urn:microsoft.com/office/officeart/2005/8/layout/hierarchy1"/>
    <dgm:cxn modelId="{B4348814-226F-4FBE-BDD8-355D63055EBC}" type="presParOf" srcId="{C977BA8F-B13A-440A-97D4-481D116CB496}" destId="{030E165C-406F-4A36-9D72-A6C134431DA0}" srcOrd="0" destOrd="0" presId="urn:microsoft.com/office/officeart/2005/8/layout/hierarchy1"/>
    <dgm:cxn modelId="{D1298678-BFE9-4F55-AEAF-C0B64394D548}" type="presParOf" srcId="{030E165C-406F-4A36-9D72-A6C134431DA0}" destId="{9FF9FD53-B461-4ED4-99F1-154F09E09039}" srcOrd="0" destOrd="0" presId="urn:microsoft.com/office/officeart/2005/8/layout/hierarchy1"/>
    <dgm:cxn modelId="{E3E8BCD7-9405-4CE9-902D-0FDA306B5A32}" type="presParOf" srcId="{030E165C-406F-4A36-9D72-A6C134431DA0}" destId="{FB4513CB-F28C-4574-A71A-F3950ADCF5ED}" srcOrd="1" destOrd="0" presId="urn:microsoft.com/office/officeart/2005/8/layout/hierarchy1"/>
    <dgm:cxn modelId="{0B34CE73-9F35-411A-AB7F-F1C6573A8AC9}" type="presParOf" srcId="{C977BA8F-B13A-440A-97D4-481D116CB496}" destId="{00B76538-7FAD-4FC0-A382-8F300C4C3B67}" srcOrd="1" destOrd="0" presId="urn:microsoft.com/office/officeart/2005/8/layout/hierarchy1"/>
    <dgm:cxn modelId="{CB4996E2-F3D1-4235-A789-EDF0C9673CAF}" type="presParOf" srcId="{B13E6280-0FDB-4CAF-BBBD-77F30A2F90D7}" destId="{3160ADAE-DC98-4458-874F-B9A4F1415221}" srcOrd="1" destOrd="0" presId="urn:microsoft.com/office/officeart/2005/8/layout/hierarchy1"/>
    <dgm:cxn modelId="{ED499478-C7B3-44B7-844D-050EBA536510}" type="presParOf" srcId="{3160ADAE-DC98-4458-874F-B9A4F1415221}" destId="{512C66EE-465E-4279-8F37-70F7BC5CBBF9}" srcOrd="0" destOrd="0" presId="urn:microsoft.com/office/officeart/2005/8/layout/hierarchy1"/>
    <dgm:cxn modelId="{D7E551C0-980F-49D4-8416-300D952F15C3}" type="presParOf" srcId="{512C66EE-465E-4279-8F37-70F7BC5CBBF9}" destId="{49A55201-7F3F-4424-9F24-F91D90C5E983}" srcOrd="0" destOrd="0" presId="urn:microsoft.com/office/officeart/2005/8/layout/hierarchy1"/>
    <dgm:cxn modelId="{AAF84977-3B4E-4AB7-BEBD-047465626C17}" type="presParOf" srcId="{512C66EE-465E-4279-8F37-70F7BC5CBBF9}" destId="{C0521A63-6CB3-431E-8BEF-A158F0090CB0}" srcOrd="1" destOrd="0" presId="urn:microsoft.com/office/officeart/2005/8/layout/hierarchy1"/>
    <dgm:cxn modelId="{1D6346D8-ED71-4542-B1D3-60B435A11EDF}" type="presParOf" srcId="{3160ADAE-DC98-4458-874F-B9A4F1415221}" destId="{2840A32F-16AF-4FD7-A3D0-91E4B6C867A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CD27604-2C29-4600-BF73-15AE37D86D39}" type="doc">
      <dgm:prSet loTypeId="urn:microsoft.com/office/officeart/2005/8/layout/hierarchy1" loCatId="Inbox" qsTypeId="urn:microsoft.com/office/officeart/2005/8/quickstyle/simple1" qsCatId="simple" csTypeId="urn:microsoft.com/office/officeart/2005/8/colors/colorful2" csCatId="colorful" phldr="1"/>
      <dgm:spPr/>
      <dgm:t>
        <a:bodyPr/>
        <a:lstStyle/>
        <a:p>
          <a:endParaRPr lang="en-US"/>
        </a:p>
      </dgm:t>
    </dgm:pt>
    <dgm:pt modelId="{6AF0930F-C8A9-4E0B-BB7E-98C7E37C6893}">
      <dgm:prSet custT="1"/>
      <dgm:spPr/>
      <dgm:t>
        <a:bodyPr/>
        <a:lstStyle/>
        <a:p>
          <a:r>
            <a:rPr lang="zh-CN" sz="4400" dirty="0"/>
            <a:t>深度学习</a:t>
          </a:r>
          <a:r>
            <a:rPr lang="zh-CN" altLang="en-US" sz="4400" dirty="0"/>
            <a:t>对网络连接的敏感度</a:t>
          </a:r>
          <a:endParaRPr lang="en-US" sz="4400" dirty="0"/>
        </a:p>
      </dgm:t>
    </dgm:pt>
    <dgm:pt modelId="{8421E98C-1C53-4454-8FD4-239AECA9DD96}" type="parTrans" cxnId="{23EFAD0E-8EBE-4176-9122-F35AB1DF6176}">
      <dgm:prSet/>
      <dgm:spPr/>
      <dgm:t>
        <a:bodyPr/>
        <a:lstStyle/>
        <a:p>
          <a:endParaRPr lang="en-US"/>
        </a:p>
      </dgm:t>
    </dgm:pt>
    <dgm:pt modelId="{2D74ED40-D495-4033-87AD-879197D28A89}" type="sibTrans" cxnId="{23EFAD0E-8EBE-4176-9122-F35AB1DF6176}">
      <dgm:prSet phldrT="1" phldr="0"/>
      <dgm:spPr/>
      <dgm:t>
        <a:bodyPr/>
        <a:lstStyle/>
        <a:p>
          <a:endParaRPr lang="en-US"/>
        </a:p>
      </dgm:t>
    </dgm:pt>
    <dgm:pt modelId="{D876196A-373C-401A-A75F-7668520ECC5B}">
      <dgm:prSet custT="1"/>
      <dgm:spPr/>
      <dgm:t>
        <a:bodyPr/>
        <a:lstStyle/>
        <a:p>
          <a:r>
            <a:rPr lang="zh-CN" altLang="en-US" sz="4400" dirty="0"/>
            <a:t>硬件加速，多样</a:t>
          </a:r>
          <a:r>
            <a:rPr lang="zh-CN" sz="4400" dirty="0"/>
            <a:t>异构系统</a:t>
          </a:r>
          <a:endParaRPr lang="en-US" sz="4400" dirty="0"/>
        </a:p>
      </dgm:t>
    </dgm:pt>
    <dgm:pt modelId="{6C99E534-457A-4E62-B401-0189FB4C1012}" type="parTrans" cxnId="{72BA8A6C-420F-451B-A3DD-A50A99FAB34C}">
      <dgm:prSet/>
      <dgm:spPr/>
      <dgm:t>
        <a:bodyPr/>
        <a:lstStyle/>
        <a:p>
          <a:endParaRPr lang="en-US"/>
        </a:p>
      </dgm:t>
    </dgm:pt>
    <dgm:pt modelId="{093AE006-F655-42EA-A769-A25F445AEDAD}" type="sibTrans" cxnId="{72BA8A6C-420F-451B-A3DD-A50A99FAB34C}">
      <dgm:prSet phldrT="2" phldr="0"/>
      <dgm:spPr/>
      <dgm:t>
        <a:bodyPr/>
        <a:lstStyle/>
        <a:p>
          <a:endParaRPr lang="en-US"/>
        </a:p>
      </dgm:t>
    </dgm:pt>
    <dgm:pt modelId="{E0897CAA-D113-4F05-AF98-3A4F6E15ACE3}" type="pres">
      <dgm:prSet presAssocID="{ECD27604-2C29-4600-BF73-15AE37D86D39}" presName="hierChild1" presStyleCnt="0">
        <dgm:presLayoutVars>
          <dgm:chPref val="1"/>
          <dgm:dir/>
          <dgm:animOne val="branch"/>
          <dgm:animLvl val="lvl"/>
          <dgm:resizeHandles/>
        </dgm:presLayoutVars>
      </dgm:prSet>
      <dgm:spPr/>
      <dgm:t>
        <a:bodyPr/>
        <a:lstStyle/>
        <a:p>
          <a:endParaRPr lang="zh-CN" altLang="en-US"/>
        </a:p>
      </dgm:t>
    </dgm:pt>
    <dgm:pt modelId="{E0CBB910-A348-4F16-BE1B-B5207C525056}" type="pres">
      <dgm:prSet presAssocID="{6AF0930F-C8A9-4E0B-BB7E-98C7E37C6893}" presName="hierRoot1" presStyleCnt="0"/>
      <dgm:spPr/>
    </dgm:pt>
    <dgm:pt modelId="{98E8FCC0-1C73-4D6C-B5D8-8D3B7123CEB7}" type="pres">
      <dgm:prSet presAssocID="{6AF0930F-C8A9-4E0B-BB7E-98C7E37C6893}" presName="composite" presStyleCnt="0"/>
      <dgm:spPr/>
    </dgm:pt>
    <dgm:pt modelId="{D47062C5-B20C-4098-8E50-8C62A01BA896}" type="pres">
      <dgm:prSet presAssocID="{6AF0930F-C8A9-4E0B-BB7E-98C7E37C6893}" presName="background" presStyleLbl="node0" presStyleIdx="0" presStyleCnt="2"/>
      <dgm:spPr/>
    </dgm:pt>
    <dgm:pt modelId="{4691B256-A0EF-4C0B-9855-F4F466A8DDC0}" type="pres">
      <dgm:prSet presAssocID="{6AF0930F-C8A9-4E0B-BB7E-98C7E37C6893}" presName="text" presStyleLbl="fgAcc0" presStyleIdx="0" presStyleCnt="2">
        <dgm:presLayoutVars>
          <dgm:chPref val="3"/>
        </dgm:presLayoutVars>
      </dgm:prSet>
      <dgm:spPr/>
      <dgm:t>
        <a:bodyPr/>
        <a:lstStyle/>
        <a:p>
          <a:endParaRPr lang="zh-CN" altLang="en-US"/>
        </a:p>
      </dgm:t>
    </dgm:pt>
    <dgm:pt modelId="{AF70F2E4-0E0E-4434-A817-A6749D4233D4}" type="pres">
      <dgm:prSet presAssocID="{6AF0930F-C8A9-4E0B-BB7E-98C7E37C6893}" presName="hierChild2" presStyleCnt="0"/>
      <dgm:spPr/>
    </dgm:pt>
    <dgm:pt modelId="{B7901AB6-80C2-4085-A903-2F12A7A17955}" type="pres">
      <dgm:prSet presAssocID="{D876196A-373C-401A-A75F-7668520ECC5B}" presName="hierRoot1" presStyleCnt="0"/>
      <dgm:spPr/>
    </dgm:pt>
    <dgm:pt modelId="{8EB95DF5-923B-4480-B692-F5F18048ACD2}" type="pres">
      <dgm:prSet presAssocID="{D876196A-373C-401A-A75F-7668520ECC5B}" presName="composite" presStyleCnt="0"/>
      <dgm:spPr/>
    </dgm:pt>
    <dgm:pt modelId="{7D37374B-4CD8-4ECE-A90B-BC858A7C25EF}" type="pres">
      <dgm:prSet presAssocID="{D876196A-373C-401A-A75F-7668520ECC5B}" presName="background" presStyleLbl="node0" presStyleIdx="1" presStyleCnt="2"/>
      <dgm:spPr/>
    </dgm:pt>
    <dgm:pt modelId="{7AC311F5-0E5A-4469-867C-F24D896CF1FD}" type="pres">
      <dgm:prSet presAssocID="{D876196A-373C-401A-A75F-7668520ECC5B}" presName="text" presStyleLbl="fgAcc0" presStyleIdx="1" presStyleCnt="2">
        <dgm:presLayoutVars>
          <dgm:chPref val="3"/>
        </dgm:presLayoutVars>
      </dgm:prSet>
      <dgm:spPr/>
      <dgm:t>
        <a:bodyPr/>
        <a:lstStyle/>
        <a:p>
          <a:endParaRPr lang="zh-CN" altLang="en-US"/>
        </a:p>
      </dgm:t>
    </dgm:pt>
    <dgm:pt modelId="{E6EFC993-4DBB-4CB3-BF4D-84C4B76A081D}" type="pres">
      <dgm:prSet presAssocID="{D876196A-373C-401A-A75F-7668520ECC5B}" presName="hierChild2" presStyleCnt="0"/>
      <dgm:spPr/>
    </dgm:pt>
  </dgm:ptLst>
  <dgm:cxnLst>
    <dgm:cxn modelId="{972920F2-A579-4A09-AA94-AEE32A804A26}" type="presOf" srcId="{ECD27604-2C29-4600-BF73-15AE37D86D39}" destId="{E0897CAA-D113-4F05-AF98-3A4F6E15ACE3}" srcOrd="0" destOrd="0" presId="urn:microsoft.com/office/officeart/2005/8/layout/hierarchy1"/>
    <dgm:cxn modelId="{6053255A-F8EB-416D-87E6-659F2D670EFE}" type="presOf" srcId="{D876196A-373C-401A-A75F-7668520ECC5B}" destId="{7AC311F5-0E5A-4469-867C-F24D896CF1FD}" srcOrd="0" destOrd="0" presId="urn:microsoft.com/office/officeart/2005/8/layout/hierarchy1"/>
    <dgm:cxn modelId="{23EFAD0E-8EBE-4176-9122-F35AB1DF6176}" srcId="{ECD27604-2C29-4600-BF73-15AE37D86D39}" destId="{6AF0930F-C8A9-4E0B-BB7E-98C7E37C6893}" srcOrd="0" destOrd="0" parTransId="{8421E98C-1C53-4454-8FD4-239AECA9DD96}" sibTransId="{2D74ED40-D495-4033-87AD-879197D28A89}"/>
    <dgm:cxn modelId="{72BA8A6C-420F-451B-A3DD-A50A99FAB34C}" srcId="{ECD27604-2C29-4600-BF73-15AE37D86D39}" destId="{D876196A-373C-401A-A75F-7668520ECC5B}" srcOrd="1" destOrd="0" parTransId="{6C99E534-457A-4E62-B401-0189FB4C1012}" sibTransId="{093AE006-F655-42EA-A769-A25F445AEDAD}"/>
    <dgm:cxn modelId="{5B3878BE-FDA2-4406-814F-4CB7086876B2}" type="presOf" srcId="{6AF0930F-C8A9-4E0B-BB7E-98C7E37C6893}" destId="{4691B256-A0EF-4C0B-9855-F4F466A8DDC0}" srcOrd="0" destOrd="0" presId="urn:microsoft.com/office/officeart/2005/8/layout/hierarchy1"/>
    <dgm:cxn modelId="{43F7A01D-BC0C-4B00-A3C4-DB8D9D9CE338}" type="presParOf" srcId="{E0897CAA-D113-4F05-AF98-3A4F6E15ACE3}" destId="{E0CBB910-A348-4F16-BE1B-B5207C525056}" srcOrd="0" destOrd="0" presId="urn:microsoft.com/office/officeart/2005/8/layout/hierarchy1"/>
    <dgm:cxn modelId="{7D849A39-0B95-4D95-A393-A20780018289}" type="presParOf" srcId="{E0CBB910-A348-4F16-BE1B-B5207C525056}" destId="{98E8FCC0-1C73-4D6C-B5D8-8D3B7123CEB7}" srcOrd="0" destOrd="0" presId="urn:microsoft.com/office/officeart/2005/8/layout/hierarchy1"/>
    <dgm:cxn modelId="{9E67ED13-6230-4C3D-A7A5-1A33F81159C1}" type="presParOf" srcId="{98E8FCC0-1C73-4D6C-B5D8-8D3B7123CEB7}" destId="{D47062C5-B20C-4098-8E50-8C62A01BA896}" srcOrd="0" destOrd="0" presId="urn:microsoft.com/office/officeart/2005/8/layout/hierarchy1"/>
    <dgm:cxn modelId="{D9179F3F-8277-4184-BB37-65193D4CDADC}" type="presParOf" srcId="{98E8FCC0-1C73-4D6C-B5D8-8D3B7123CEB7}" destId="{4691B256-A0EF-4C0B-9855-F4F466A8DDC0}" srcOrd="1" destOrd="0" presId="urn:microsoft.com/office/officeart/2005/8/layout/hierarchy1"/>
    <dgm:cxn modelId="{A11AC839-1E08-4DF4-A176-84A80001BB3A}" type="presParOf" srcId="{E0CBB910-A348-4F16-BE1B-B5207C525056}" destId="{AF70F2E4-0E0E-4434-A817-A6749D4233D4}" srcOrd="1" destOrd="0" presId="urn:microsoft.com/office/officeart/2005/8/layout/hierarchy1"/>
    <dgm:cxn modelId="{E310ABC3-7A47-438F-9360-096F9E678BAD}" type="presParOf" srcId="{E0897CAA-D113-4F05-AF98-3A4F6E15ACE3}" destId="{B7901AB6-80C2-4085-A903-2F12A7A17955}" srcOrd="1" destOrd="0" presId="urn:microsoft.com/office/officeart/2005/8/layout/hierarchy1"/>
    <dgm:cxn modelId="{B2C6778F-C489-4B5D-9B11-163302802D66}" type="presParOf" srcId="{B7901AB6-80C2-4085-A903-2F12A7A17955}" destId="{8EB95DF5-923B-4480-B692-F5F18048ACD2}" srcOrd="0" destOrd="0" presId="urn:microsoft.com/office/officeart/2005/8/layout/hierarchy1"/>
    <dgm:cxn modelId="{2CBDD2D3-E7D8-4181-9233-794F160307A0}" type="presParOf" srcId="{8EB95DF5-923B-4480-B692-F5F18048ACD2}" destId="{7D37374B-4CD8-4ECE-A90B-BC858A7C25EF}" srcOrd="0" destOrd="0" presId="urn:microsoft.com/office/officeart/2005/8/layout/hierarchy1"/>
    <dgm:cxn modelId="{DC65AB7B-D782-4A56-9D9F-FC7B7D8740D3}" type="presParOf" srcId="{8EB95DF5-923B-4480-B692-F5F18048ACD2}" destId="{7AC311F5-0E5A-4469-867C-F24D896CF1FD}" srcOrd="1" destOrd="0" presId="urn:microsoft.com/office/officeart/2005/8/layout/hierarchy1"/>
    <dgm:cxn modelId="{CA647B17-C71E-4762-9E54-46D45BAD222F}" type="presParOf" srcId="{B7901AB6-80C2-4085-A903-2F12A7A17955}" destId="{E6EFC993-4DBB-4CB3-BF4D-84C4B76A081D}"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76F1249-DEC3-4F30-B525-A8B350F7F14C}" type="doc">
      <dgm:prSet loTypeId="urn:microsoft.com/office/officeart/2005/8/layout/vList2" loCatId="list" qsTypeId="urn:microsoft.com/office/officeart/2005/8/quickstyle/simple5" qsCatId="simple" csTypeId="urn:microsoft.com/office/officeart/2005/8/colors/colorful2" csCatId="colorful"/>
      <dgm:spPr/>
      <dgm:t>
        <a:bodyPr/>
        <a:lstStyle/>
        <a:p>
          <a:endParaRPr lang="en-US"/>
        </a:p>
      </dgm:t>
    </dgm:pt>
    <dgm:pt modelId="{BD25B374-23B9-47BE-A7C4-AD230BB343B7}">
      <dgm:prSet/>
      <dgm:spPr/>
      <dgm:t>
        <a:bodyPr/>
        <a:lstStyle/>
        <a:p>
          <a:r>
            <a:rPr lang="zh-CN"/>
            <a:t>从以服务器为单位到以设备为基本单位</a:t>
          </a:r>
          <a:endParaRPr lang="en-US"/>
        </a:p>
      </dgm:t>
    </dgm:pt>
    <dgm:pt modelId="{9EF10373-9691-4417-B527-EBA6B7BD266B}" type="parTrans" cxnId="{61350D9A-0B6D-468C-8C01-D79145F6CECF}">
      <dgm:prSet/>
      <dgm:spPr/>
      <dgm:t>
        <a:bodyPr/>
        <a:lstStyle/>
        <a:p>
          <a:endParaRPr lang="en-US"/>
        </a:p>
      </dgm:t>
    </dgm:pt>
    <dgm:pt modelId="{1CFCE057-61DC-4569-863F-EB2490DC1801}" type="sibTrans" cxnId="{61350D9A-0B6D-468C-8C01-D79145F6CECF}">
      <dgm:prSet/>
      <dgm:spPr/>
      <dgm:t>
        <a:bodyPr/>
        <a:lstStyle/>
        <a:p>
          <a:endParaRPr lang="en-US"/>
        </a:p>
      </dgm:t>
    </dgm:pt>
    <dgm:pt modelId="{040D65C4-4278-49CA-83B4-0EEA1EEF5CC6}">
      <dgm:prSet/>
      <dgm:spPr/>
      <dgm:t>
        <a:bodyPr/>
        <a:lstStyle/>
        <a:p>
          <a:r>
            <a:rPr lang="zh-CN"/>
            <a:t>统一的网络：从服务器之间的连接到服务器内的连接</a:t>
          </a:r>
          <a:endParaRPr lang="en-US"/>
        </a:p>
      </dgm:t>
    </dgm:pt>
    <dgm:pt modelId="{3CC33123-F4EF-43EC-9345-4D3998C3B749}" type="parTrans" cxnId="{F471C507-AC06-446D-AACE-150E27E7F6A6}">
      <dgm:prSet/>
      <dgm:spPr/>
      <dgm:t>
        <a:bodyPr/>
        <a:lstStyle/>
        <a:p>
          <a:endParaRPr lang="en-US"/>
        </a:p>
      </dgm:t>
    </dgm:pt>
    <dgm:pt modelId="{E13D20F3-EBD4-4722-BECC-BE98D1AD4233}" type="sibTrans" cxnId="{F471C507-AC06-446D-AACE-150E27E7F6A6}">
      <dgm:prSet/>
      <dgm:spPr/>
      <dgm:t>
        <a:bodyPr/>
        <a:lstStyle/>
        <a:p>
          <a:endParaRPr lang="en-US"/>
        </a:p>
      </dgm:t>
    </dgm:pt>
    <dgm:pt modelId="{977ACCEF-E7C3-4774-A5CA-229DE76DB935}">
      <dgm:prSet/>
      <dgm:spPr/>
      <dgm:t>
        <a:bodyPr/>
        <a:lstStyle/>
        <a:p>
          <a:r>
            <a:rPr lang="zh-CN"/>
            <a:t>安全、性能和软硬件结合的设计和实现</a:t>
          </a:r>
          <a:endParaRPr lang="en-US"/>
        </a:p>
      </dgm:t>
    </dgm:pt>
    <dgm:pt modelId="{B6EBC9F1-D8A5-4333-842B-3D439A4CAE84}" type="parTrans" cxnId="{185B4DDC-396E-4295-9184-F20265C8A1A1}">
      <dgm:prSet/>
      <dgm:spPr/>
      <dgm:t>
        <a:bodyPr/>
        <a:lstStyle/>
        <a:p>
          <a:endParaRPr lang="en-US"/>
        </a:p>
      </dgm:t>
    </dgm:pt>
    <dgm:pt modelId="{80E991CE-56EE-414C-8262-EF1BF577F31B}" type="sibTrans" cxnId="{185B4DDC-396E-4295-9184-F20265C8A1A1}">
      <dgm:prSet/>
      <dgm:spPr/>
      <dgm:t>
        <a:bodyPr/>
        <a:lstStyle/>
        <a:p>
          <a:endParaRPr lang="en-US"/>
        </a:p>
      </dgm:t>
    </dgm:pt>
    <dgm:pt modelId="{5411B35C-D927-4EE8-AC2E-089943170F00}" type="pres">
      <dgm:prSet presAssocID="{876F1249-DEC3-4F30-B525-A8B350F7F14C}" presName="linear" presStyleCnt="0">
        <dgm:presLayoutVars>
          <dgm:animLvl val="lvl"/>
          <dgm:resizeHandles val="exact"/>
        </dgm:presLayoutVars>
      </dgm:prSet>
      <dgm:spPr/>
      <dgm:t>
        <a:bodyPr/>
        <a:lstStyle/>
        <a:p>
          <a:endParaRPr lang="zh-CN" altLang="en-US"/>
        </a:p>
      </dgm:t>
    </dgm:pt>
    <dgm:pt modelId="{8EC4058E-5796-4F32-BE17-DC0C00374B9A}" type="pres">
      <dgm:prSet presAssocID="{BD25B374-23B9-47BE-A7C4-AD230BB343B7}" presName="parentText" presStyleLbl="node1" presStyleIdx="0" presStyleCnt="3">
        <dgm:presLayoutVars>
          <dgm:chMax val="0"/>
          <dgm:bulletEnabled val="1"/>
        </dgm:presLayoutVars>
      </dgm:prSet>
      <dgm:spPr/>
      <dgm:t>
        <a:bodyPr/>
        <a:lstStyle/>
        <a:p>
          <a:endParaRPr lang="zh-CN" altLang="en-US"/>
        </a:p>
      </dgm:t>
    </dgm:pt>
    <dgm:pt modelId="{6EBA4CD1-EC51-41D3-9D03-A2ACCFFABC26}" type="pres">
      <dgm:prSet presAssocID="{1CFCE057-61DC-4569-863F-EB2490DC1801}" presName="spacer" presStyleCnt="0"/>
      <dgm:spPr/>
    </dgm:pt>
    <dgm:pt modelId="{FAFE364B-1F48-428F-801C-174B7A92078F}" type="pres">
      <dgm:prSet presAssocID="{040D65C4-4278-49CA-83B4-0EEA1EEF5CC6}" presName="parentText" presStyleLbl="node1" presStyleIdx="1" presStyleCnt="3">
        <dgm:presLayoutVars>
          <dgm:chMax val="0"/>
          <dgm:bulletEnabled val="1"/>
        </dgm:presLayoutVars>
      </dgm:prSet>
      <dgm:spPr/>
      <dgm:t>
        <a:bodyPr/>
        <a:lstStyle/>
        <a:p>
          <a:endParaRPr lang="zh-CN" altLang="en-US"/>
        </a:p>
      </dgm:t>
    </dgm:pt>
    <dgm:pt modelId="{FCFEA205-D0C7-4935-9036-2E209DB46318}" type="pres">
      <dgm:prSet presAssocID="{E13D20F3-EBD4-4722-BECC-BE98D1AD4233}" presName="spacer" presStyleCnt="0"/>
      <dgm:spPr/>
    </dgm:pt>
    <dgm:pt modelId="{CE7849D0-0B47-4785-AD74-B99477E49F45}" type="pres">
      <dgm:prSet presAssocID="{977ACCEF-E7C3-4774-A5CA-229DE76DB935}" presName="parentText" presStyleLbl="node1" presStyleIdx="2" presStyleCnt="3">
        <dgm:presLayoutVars>
          <dgm:chMax val="0"/>
          <dgm:bulletEnabled val="1"/>
        </dgm:presLayoutVars>
      </dgm:prSet>
      <dgm:spPr/>
      <dgm:t>
        <a:bodyPr/>
        <a:lstStyle/>
        <a:p>
          <a:endParaRPr lang="zh-CN" altLang="en-US"/>
        </a:p>
      </dgm:t>
    </dgm:pt>
  </dgm:ptLst>
  <dgm:cxnLst>
    <dgm:cxn modelId="{99279B5F-1062-469B-8ACB-7B6B8D041BB2}" type="presOf" srcId="{977ACCEF-E7C3-4774-A5CA-229DE76DB935}" destId="{CE7849D0-0B47-4785-AD74-B99477E49F45}" srcOrd="0" destOrd="0" presId="urn:microsoft.com/office/officeart/2005/8/layout/vList2"/>
    <dgm:cxn modelId="{3C4D03E6-9849-407C-B95C-81CE5EC76F88}" type="presOf" srcId="{040D65C4-4278-49CA-83B4-0EEA1EEF5CC6}" destId="{FAFE364B-1F48-428F-801C-174B7A92078F}" srcOrd="0" destOrd="0" presId="urn:microsoft.com/office/officeart/2005/8/layout/vList2"/>
    <dgm:cxn modelId="{1C3A8020-D6CC-4866-A194-52C931D2DCFC}" type="presOf" srcId="{BD25B374-23B9-47BE-A7C4-AD230BB343B7}" destId="{8EC4058E-5796-4F32-BE17-DC0C00374B9A}" srcOrd="0" destOrd="0" presId="urn:microsoft.com/office/officeart/2005/8/layout/vList2"/>
    <dgm:cxn modelId="{61350D9A-0B6D-468C-8C01-D79145F6CECF}" srcId="{876F1249-DEC3-4F30-B525-A8B350F7F14C}" destId="{BD25B374-23B9-47BE-A7C4-AD230BB343B7}" srcOrd="0" destOrd="0" parTransId="{9EF10373-9691-4417-B527-EBA6B7BD266B}" sibTransId="{1CFCE057-61DC-4569-863F-EB2490DC1801}"/>
    <dgm:cxn modelId="{F7E1FE61-F2B5-4578-8700-16CB9A0FF454}" type="presOf" srcId="{876F1249-DEC3-4F30-B525-A8B350F7F14C}" destId="{5411B35C-D927-4EE8-AC2E-089943170F00}" srcOrd="0" destOrd="0" presId="urn:microsoft.com/office/officeart/2005/8/layout/vList2"/>
    <dgm:cxn modelId="{F471C507-AC06-446D-AACE-150E27E7F6A6}" srcId="{876F1249-DEC3-4F30-B525-A8B350F7F14C}" destId="{040D65C4-4278-49CA-83B4-0EEA1EEF5CC6}" srcOrd="1" destOrd="0" parTransId="{3CC33123-F4EF-43EC-9345-4D3998C3B749}" sibTransId="{E13D20F3-EBD4-4722-BECC-BE98D1AD4233}"/>
    <dgm:cxn modelId="{185B4DDC-396E-4295-9184-F20265C8A1A1}" srcId="{876F1249-DEC3-4F30-B525-A8B350F7F14C}" destId="{977ACCEF-E7C3-4774-A5CA-229DE76DB935}" srcOrd="2" destOrd="0" parTransId="{B6EBC9F1-D8A5-4333-842B-3D439A4CAE84}" sibTransId="{80E991CE-56EE-414C-8262-EF1BF577F31B}"/>
    <dgm:cxn modelId="{C3F49492-4D33-409A-B4D4-460132D80D3E}" type="presParOf" srcId="{5411B35C-D927-4EE8-AC2E-089943170F00}" destId="{8EC4058E-5796-4F32-BE17-DC0C00374B9A}" srcOrd="0" destOrd="0" presId="urn:microsoft.com/office/officeart/2005/8/layout/vList2"/>
    <dgm:cxn modelId="{1E2D4D80-0994-4D4F-A050-81A2F53034FA}" type="presParOf" srcId="{5411B35C-D927-4EE8-AC2E-089943170F00}" destId="{6EBA4CD1-EC51-41D3-9D03-A2ACCFFABC26}" srcOrd="1" destOrd="0" presId="urn:microsoft.com/office/officeart/2005/8/layout/vList2"/>
    <dgm:cxn modelId="{D15004D7-C456-46D8-90AF-9751719D2B91}" type="presParOf" srcId="{5411B35C-D927-4EE8-AC2E-089943170F00}" destId="{FAFE364B-1F48-428F-801C-174B7A92078F}" srcOrd="2" destOrd="0" presId="urn:microsoft.com/office/officeart/2005/8/layout/vList2"/>
    <dgm:cxn modelId="{A8772DCE-A4F8-4807-96A8-236F7B4592F7}" type="presParOf" srcId="{5411B35C-D927-4EE8-AC2E-089943170F00}" destId="{FCFEA205-D0C7-4935-9036-2E209DB46318}" srcOrd="3" destOrd="0" presId="urn:microsoft.com/office/officeart/2005/8/layout/vList2"/>
    <dgm:cxn modelId="{7638AC16-17DB-417E-9573-64CAC491BC05}" type="presParOf" srcId="{5411B35C-D927-4EE8-AC2E-089943170F00}" destId="{CE7849D0-0B47-4785-AD74-B99477E49F45}"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FD770F5-F87C-4AD3-B5C9-229B3C553F9C}" type="doc">
      <dgm:prSet loTypeId="urn:microsoft.com/office/officeart/2005/8/layout/vList2" loCatId="Inbox" qsTypeId="urn:microsoft.com/office/officeart/2005/8/quickstyle/simple1" qsCatId="simple" csTypeId="urn:microsoft.com/office/officeart/2005/8/colors/colorful2" csCatId="colorful" phldr="1"/>
      <dgm:spPr/>
      <dgm:t>
        <a:bodyPr/>
        <a:lstStyle/>
        <a:p>
          <a:endParaRPr lang="en-US"/>
        </a:p>
      </dgm:t>
    </dgm:pt>
    <dgm:pt modelId="{577B6543-32AC-4F04-94E6-C6AE8CE4EA17}">
      <dgm:prSet/>
      <dgm:spPr/>
      <dgm:t>
        <a:bodyPr/>
        <a:lstStyle/>
        <a:p>
          <a:r>
            <a:rPr lang="zh-CN" dirty="0"/>
            <a:t>智能云端时代从根本上是大</a:t>
          </a:r>
          <a:r>
            <a:rPr lang="zh-CN" altLang="en-US" dirty="0"/>
            <a:t>网络</a:t>
          </a:r>
          <a:r>
            <a:rPr lang="zh-CN" dirty="0"/>
            <a:t>系统的时代</a:t>
          </a:r>
          <a:endParaRPr lang="en-US" dirty="0"/>
        </a:p>
      </dgm:t>
    </dgm:pt>
    <dgm:pt modelId="{DDD7282F-71D4-4C8E-BC58-8C7E5717A1FA}" type="parTrans" cxnId="{BABE430F-25A1-48A5-98DB-98142C5AE131}">
      <dgm:prSet/>
      <dgm:spPr/>
      <dgm:t>
        <a:bodyPr/>
        <a:lstStyle/>
        <a:p>
          <a:endParaRPr lang="en-US"/>
        </a:p>
      </dgm:t>
    </dgm:pt>
    <dgm:pt modelId="{FD692D4D-BDC9-40C0-B106-9A07DA9ACC8F}" type="sibTrans" cxnId="{BABE430F-25A1-48A5-98DB-98142C5AE131}">
      <dgm:prSet/>
      <dgm:spPr/>
      <dgm:t>
        <a:bodyPr/>
        <a:lstStyle/>
        <a:p>
          <a:endParaRPr lang="en-US"/>
        </a:p>
      </dgm:t>
    </dgm:pt>
    <dgm:pt modelId="{F4F2EB2F-DF96-4493-ACD8-1020B9DB4D2A}">
      <dgm:prSet/>
      <dgm:spPr/>
      <dgm:t>
        <a:bodyPr/>
        <a:lstStyle/>
        <a:p>
          <a:r>
            <a:rPr lang="zh-CN" altLang="en-US" dirty="0"/>
            <a:t>网络、系统和智能的融合是必然的趋势</a:t>
          </a:r>
          <a:endParaRPr lang="en-US" dirty="0"/>
        </a:p>
      </dgm:t>
    </dgm:pt>
    <dgm:pt modelId="{1B710B29-4F6C-4576-B785-0BBE9729BE63}" type="parTrans" cxnId="{6508E4EB-E0E6-4EE5-B2FB-19DF4DAF9786}">
      <dgm:prSet/>
      <dgm:spPr/>
      <dgm:t>
        <a:bodyPr/>
        <a:lstStyle/>
        <a:p>
          <a:endParaRPr lang="en-US"/>
        </a:p>
      </dgm:t>
    </dgm:pt>
    <dgm:pt modelId="{C8885BF4-8AA6-457F-82C3-C404A6C37CF1}" type="sibTrans" cxnId="{6508E4EB-E0E6-4EE5-B2FB-19DF4DAF9786}">
      <dgm:prSet/>
      <dgm:spPr/>
      <dgm:t>
        <a:bodyPr/>
        <a:lstStyle/>
        <a:p>
          <a:endParaRPr lang="en-US"/>
        </a:p>
      </dgm:t>
    </dgm:pt>
    <dgm:pt modelId="{981FB6A6-385D-466B-9E24-0C2A63572626}">
      <dgm:prSet/>
      <dgm:spPr/>
      <dgm:t>
        <a:bodyPr/>
        <a:lstStyle/>
        <a:p>
          <a:r>
            <a:rPr lang="zh-CN" dirty="0"/>
            <a:t>硬件多样性和异构型</a:t>
          </a:r>
          <a:endParaRPr lang="en-US" dirty="0"/>
        </a:p>
      </dgm:t>
    </dgm:pt>
    <dgm:pt modelId="{A8E19CCC-BBA6-46FE-A2C5-A25EB90B6B93}" type="parTrans" cxnId="{AE0FA6E9-E743-45D9-A370-6FCDBB9B11B6}">
      <dgm:prSet/>
      <dgm:spPr/>
      <dgm:t>
        <a:bodyPr/>
        <a:lstStyle/>
        <a:p>
          <a:endParaRPr lang="en-US"/>
        </a:p>
      </dgm:t>
    </dgm:pt>
    <dgm:pt modelId="{DF8646F8-A23F-4D3E-BDEF-DE46CC4A6118}" type="sibTrans" cxnId="{AE0FA6E9-E743-45D9-A370-6FCDBB9B11B6}">
      <dgm:prSet/>
      <dgm:spPr/>
      <dgm:t>
        <a:bodyPr/>
        <a:lstStyle/>
        <a:p>
          <a:endParaRPr lang="en-US"/>
        </a:p>
      </dgm:t>
    </dgm:pt>
    <dgm:pt modelId="{C1B89A15-EA03-4D5F-B3A7-290EB6F322FB}">
      <dgm:prSet/>
      <dgm:spPr/>
      <dgm:t>
        <a:bodyPr/>
        <a:lstStyle/>
        <a:p>
          <a:r>
            <a:rPr lang="zh-CN" altLang="en-US" dirty="0"/>
            <a:t>网络</a:t>
          </a:r>
          <a:r>
            <a:rPr lang="zh-CN" dirty="0"/>
            <a:t>系统的大规模和高复杂性</a:t>
          </a:r>
          <a:r>
            <a:rPr lang="en-US" altLang="zh-CN" dirty="0"/>
            <a:t>+</a:t>
          </a:r>
          <a:r>
            <a:rPr lang="zh-CN" altLang="en-US" dirty="0"/>
            <a:t>人工智能处理高复杂性上的优势</a:t>
          </a:r>
          <a:endParaRPr lang="en-US" dirty="0"/>
        </a:p>
      </dgm:t>
    </dgm:pt>
    <dgm:pt modelId="{F7107FC7-8000-49DA-89C3-D76F0773E7A7}" type="parTrans" cxnId="{7742F0FE-EDF8-43AC-BDD6-EDAB1F3DC31A}">
      <dgm:prSet/>
      <dgm:spPr/>
      <dgm:t>
        <a:bodyPr/>
        <a:lstStyle/>
        <a:p>
          <a:endParaRPr lang="en-US"/>
        </a:p>
      </dgm:t>
    </dgm:pt>
    <dgm:pt modelId="{DEC007EA-42DE-4170-BFA6-AD0178794351}" type="sibTrans" cxnId="{7742F0FE-EDF8-43AC-BDD6-EDAB1F3DC31A}">
      <dgm:prSet/>
      <dgm:spPr/>
      <dgm:t>
        <a:bodyPr/>
        <a:lstStyle/>
        <a:p>
          <a:endParaRPr lang="en-US"/>
        </a:p>
      </dgm:t>
    </dgm:pt>
    <dgm:pt modelId="{2763DD2B-01BF-4909-8A74-90364C73A178}">
      <dgm:prSet/>
      <dgm:spPr/>
      <dgm:t>
        <a:bodyPr/>
        <a:lstStyle/>
        <a:p>
          <a:r>
            <a:rPr lang="zh-CN" dirty="0"/>
            <a:t>面对新的需求和挑战，系统</a:t>
          </a:r>
          <a:r>
            <a:rPr lang="zh-CN" altLang="en-US" dirty="0"/>
            <a:t>网络</a:t>
          </a:r>
          <a:r>
            <a:rPr lang="zh-CN" dirty="0"/>
            <a:t>研究急需新的理论、协议、原理和方法论</a:t>
          </a:r>
          <a:endParaRPr lang="en-US" dirty="0"/>
        </a:p>
      </dgm:t>
    </dgm:pt>
    <dgm:pt modelId="{B4817F9A-6EC7-4E85-8C1B-90CA62B2FE9E}" type="parTrans" cxnId="{5FA1CD75-1E7B-4146-8A3B-A159F897D4AA}">
      <dgm:prSet/>
      <dgm:spPr/>
      <dgm:t>
        <a:bodyPr/>
        <a:lstStyle/>
        <a:p>
          <a:endParaRPr lang="en-US"/>
        </a:p>
      </dgm:t>
    </dgm:pt>
    <dgm:pt modelId="{D2B907AA-FF14-4F75-A2FF-B83CFFF83EB2}" type="sibTrans" cxnId="{5FA1CD75-1E7B-4146-8A3B-A159F897D4AA}">
      <dgm:prSet/>
      <dgm:spPr/>
      <dgm:t>
        <a:bodyPr/>
        <a:lstStyle/>
        <a:p>
          <a:endParaRPr lang="en-US"/>
        </a:p>
      </dgm:t>
    </dgm:pt>
    <dgm:pt modelId="{D6AB31F9-BF50-4810-ABC9-ED370486F8DF}">
      <dgm:prSet/>
      <dgm:spPr/>
      <dgm:t>
        <a:bodyPr/>
        <a:lstStyle/>
        <a:p>
          <a:r>
            <a:rPr lang="zh-CN" altLang="en-US" dirty="0"/>
            <a:t>人工智能对网络系统的挑战</a:t>
          </a:r>
          <a:endParaRPr lang="en-US" dirty="0"/>
        </a:p>
      </dgm:t>
    </dgm:pt>
    <dgm:pt modelId="{DF376E7F-7744-49A8-A2E5-EF6B3AEF45CE}" type="parTrans" cxnId="{3F2801B3-57A1-4182-AB83-ECAF91240307}">
      <dgm:prSet/>
      <dgm:spPr/>
    </dgm:pt>
    <dgm:pt modelId="{F492A0C1-F84F-497F-A3D8-19A265BCC7FE}" type="sibTrans" cxnId="{3F2801B3-57A1-4182-AB83-ECAF91240307}">
      <dgm:prSet/>
      <dgm:spPr/>
    </dgm:pt>
    <dgm:pt modelId="{18FEB6BC-D98F-4671-B5CC-37BC0C2C0436}" type="pres">
      <dgm:prSet presAssocID="{9FD770F5-F87C-4AD3-B5C9-229B3C553F9C}" presName="linear" presStyleCnt="0">
        <dgm:presLayoutVars>
          <dgm:animLvl val="lvl"/>
          <dgm:resizeHandles val="exact"/>
        </dgm:presLayoutVars>
      </dgm:prSet>
      <dgm:spPr/>
      <dgm:t>
        <a:bodyPr/>
        <a:lstStyle/>
        <a:p>
          <a:endParaRPr lang="zh-CN" altLang="en-US"/>
        </a:p>
      </dgm:t>
    </dgm:pt>
    <dgm:pt modelId="{407EAA80-A681-4E26-99A0-14862742614B}" type="pres">
      <dgm:prSet presAssocID="{577B6543-32AC-4F04-94E6-C6AE8CE4EA17}" presName="parentText" presStyleLbl="node1" presStyleIdx="0" presStyleCnt="3">
        <dgm:presLayoutVars>
          <dgm:chMax val="0"/>
          <dgm:bulletEnabled val="1"/>
        </dgm:presLayoutVars>
      </dgm:prSet>
      <dgm:spPr/>
      <dgm:t>
        <a:bodyPr/>
        <a:lstStyle/>
        <a:p>
          <a:endParaRPr lang="zh-CN" altLang="en-US"/>
        </a:p>
      </dgm:t>
    </dgm:pt>
    <dgm:pt modelId="{50D0D794-1865-42C6-9616-D3E843F00C9E}" type="pres">
      <dgm:prSet presAssocID="{FD692D4D-BDC9-40C0-B106-9A07DA9ACC8F}" presName="spacer" presStyleCnt="0"/>
      <dgm:spPr/>
    </dgm:pt>
    <dgm:pt modelId="{01007F26-7766-4507-8102-5D9F6689FC9D}" type="pres">
      <dgm:prSet presAssocID="{F4F2EB2F-DF96-4493-ACD8-1020B9DB4D2A}" presName="parentText" presStyleLbl="node1" presStyleIdx="1" presStyleCnt="3">
        <dgm:presLayoutVars>
          <dgm:chMax val="0"/>
          <dgm:bulletEnabled val="1"/>
        </dgm:presLayoutVars>
      </dgm:prSet>
      <dgm:spPr/>
      <dgm:t>
        <a:bodyPr/>
        <a:lstStyle/>
        <a:p>
          <a:endParaRPr lang="zh-CN" altLang="en-US"/>
        </a:p>
      </dgm:t>
    </dgm:pt>
    <dgm:pt modelId="{EFD32BBF-618F-43E8-B31B-FB05ACEF8A90}" type="pres">
      <dgm:prSet presAssocID="{F4F2EB2F-DF96-4493-ACD8-1020B9DB4D2A}" presName="childText" presStyleLbl="revTx" presStyleIdx="0" presStyleCnt="1">
        <dgm:presLayoutVars>
          <dgm:bulletEnabled val="1"/>
        </dgm:presLayoutVars>
      </dgm:prSet>
      <dgm:spPr/>
      <dgm:t>
        <a:bodyPr/>
        <a:lstStyle/>
        <a:p>
          <a:endParaRPr lang="zh-CN" altLang="en-US"/>
        </a:p>
      </dgm:t>
    </dgm:pt>
    <dgm:pt modelId="{63D14825-EA5F-4D22-B117-7C20BFC53CF9}" type="pres">
      <dgm:prSet presAssocID="{2763DD2B-01BF-4909-8A74-90364C73A178}" presName="parentText" presStyleLbl="node1" presStyleIdx="2" presStyleCnt="3">
        <dgm:presLayoutVars>
          <dgm:chMax val="0"/>
          <dgm:bulletEnabled val="1"/>
        </dgm:presLayoutVars>
      </dgm:prSet>
      <dgm:spPr/>
      <dgm:t>
        <a:bodyPr/>
        <a:lstStyle/>
        <a:p>
          <a:endParaRPr lang="zh-CN" altLang="en-US"/>
        </a:p>
      </dgm:t>
    </dgm:pt>
  </dgm:ptLst>
  <dgm:cxnLst>
    <dgm:cxn modelId="{5D8BCE84-6D61-41CA-9992-3B29DC097BD4}" type="presOf" srcId="{9FD770F5-F87C-4AD3-B5C9-229B3C553F9C}" destId="{18FEB6BC-D98F-4671-B5CC-37BC0C2C0436}" srcOrd="0" destOrd="0" presId="urn:microsoft.com/office/officeart/2005/8/layout/vList2"/>
    <dgm:cxn modelId="{3F2801B3-57A1-4182-AB83-ECAF91240307}" srcId="{F4F2EB2F-DF96-4493-ACD8-1020B9DB4D2A}" destId="{D6AB31F9-BF50-4810-ABC9-ED370486F8DF}" srcOrd="2" destOrd="0" parTransId="{DF376E7F-7744-49A8-A2E5-EF6B3AEF45CE}" sibTransId="{F492A0C1-F84F-497F-A3D8-19A265BCC7FE}"/>
    <dgm:cxn modelId="{CE371DA4-985B-4265-A0CF-548EB7E00E3E}" type="presOf" srcId="{F4F2EB2F-DF96-4493-ACD8-1020B9DB4D2A}" destId="{01007F26-7766-4507-8102-5D9F6689FC9D}" srcOrd="0" destOrd="0" presId="urn:microsoft.com/office/officeart/2005/8/layout/vList2"/>
    <dgm:cxn modelId="{6A9B829C-A76B-4089-94C2-0975D26EE6C1}" type="presOf" srcId="{2763DD2B-01BF-4909-8A74-90364C73A178}" destId="{63D14825-EA5F-4D22-B117-7C20BFC53CF9}" srcOrd="0" destOrd="0" presId="urn:microsoft.com/office/officeart/2005/8/layout/vList2"/>
    <dgm:cxn modelId="{BABE430F-25A1-48A5-98DB-98142C5AE131}" srcId="{9FD770F5-F87C-4AD3-B5C9-229B3C553F9C}" destId="{577B6543-32AC-4F04-94E6-C6AE8CE4EA17}" srcOrd="0" destOrd="0" parTransId="{DDD7282F-71D4-4C8E-BC58-8C7E5717A1FA}" sibTransId="{FD692D4D-BDC9-40C0-B106-9A07DA9ACC8F}"/>
    <dgm:cxn modelId="{9CB120BD-89CC-4049-8A16-3792BC55B620}" type="presOf" srcId="{577B6543-32AC-4F04-94E6-C6AE8CE4EA17}" destId="{407EAA80-A681-4E26-99A0-14862742614B}" srcOrd="0" destOrd="0" presId="urn:microsoft.com/office/officeart/2005/8/layout/vList2"/>
    <dgm:cxn modelId="{38D889B1-D77C-4F62-83DF-D1727E0594B6}" type="presOf" srcId="{981FB6A6-385D-466B-9E24-0C2A63572626}" destId="{EFD32BBF-618F-43E8-B31B-FB05ACEF8A90}" srcOrd="0" destOrd="0" presId="urn:microsoft.com/office/officeart/2005/8/layout/vList2"/>
    <dgm:cxn modelId="{D54BFF28-6988-42BF-8D52-ED7285A4C512}" type="presOf" srcId="{D6AB31F9-BF50-4810-ABC9-ED370486F8DF}" destId="{EFD32BBF-618F-43E8-B31B-FB05ACEF8A90}" srcOrd="0" destOrd="2" presId="urn:microsoft.com/office/officeart/2005/8/layout/vList2"/>
    <dgm:cxn modelId="{5FA1CD75-1E7B-4146-8A3B-A159F897D4AA}" srcId="{9FD770F5-F87C-4AD3-B5C9-229B3C553F9C}" destId="{2763DD2B-01BF-4909-8A74-90364C73A178}" srcOrd="2" destOrd="0" parTransId="{B4817F9A-6EC7-4E85-8C1B-90CA62B2FE9E}" sibTransId="{D2B907AA-FF14-4F75-A2FF-B83CFFF83EB2}"/>
    <dgm:cxn modelId="{AE0FA6E9-E743-45D9-A370-6FCDBB9B11B6}" srcId="{F4F2EB2F-DF96-4493-ACD8-1020B9DB4D2A}" destId="{981FB6A6-385D-466B-9E24-0C2A63572626}" srcOrd="0" destOrd="0" parTransId="{A8E19CCC-BBA6-46FE-A2C5-A25EB90B6B93}" sibTransId="{DF8646F8-A23F-4D3E-BDEF-DE46CC4A6118}"/>
    <dgm:cxn modelId="{7742F0FE-EDF8-43AC-BDD6-EDAB1F3DC31A}" srcId="{F4F2EB2F-DF96-4493-ACD8-1020B9DB4D2A}" destId="{C1B89A15-EA03-4D5F-B3A7-290EB6F322FB}" srcOrd="1" destOrd="0" parTransId="{F7107FC7-8000-49DA-89C3-D76F0773E7A7}" sibTransId="{DEC007EA-42DE-4170-BFA6-AD0178794351}"/>
    <dgm:cxn modelId="{6508E4EB-E0E6-4EE5-B2FB-19DF4DAF9786}" srcId="{9FD770F5-F87C-4AD3-B5C9-229B3C553F9C}" destId="{F4F2EB2F-DF96-4493-ACD8-1020B9DB4D2A}" srcOrd="1" destOrd="0" parTransId="{1B710B29-4F6C-4576-B785-0BBE9729BE63}" sibTransId="{C8885BF4-8AA6-457F-82C3-C404A6C37CF1}"/>
    <dgm:cxn modelId="{F36A560B-1A2C-4622-9CDB-EE2C98865B5A}" type="presOf" srcId="{C1B89A15-EA03-4D5F-B3A7-290EB6F322FB}" destId="{EFD32BBF-618F-43E8-B31B-FB05ACEF8A90}" srcOrd="0" destOrd="1" presId="urn:microsoft.com/office/officeart/2005/8/layout/vList2"/>
    <dgm:cxn modelId="{C8897759-3CBC-4FDE-B7CB-E7C85C4127C3}" type="presParOf" srcId="{18FEB6BC-D98F-4671-B5CC-37BC0C2C0436}" destId="{407EAA80-A681-4E26-99A0-14862742614B}" srcOrd="0" destOrd="0" presId="urn:microsoft.com/office/officeart/2005/8/layout/vList2"/>
    <dgm:cxn modelId="{583B4015-A5C6-4A8D-A488-BC9D4194A894}" type="presParOf" srcId="{18FEB6BC-D98F-4671-B5CC-37BC0C2C0436}" destId="{50D0D794-1865-42C6-9616-D3E843F00C9E}" srcOrd="1" destOrd="0" presId="urn:microsoft.com/office/officeart/2005/8/layout/vList2"/>
    <dgm:cxn modelId="{BE3F25FE-0B34-4993-892D-011E81BF1DEB}" type="presParOf" srcId="{18FEB6BC-D98F-4671-B5CC-37BC0C2C0436}" destId="{01007F26-7766-4507-8102-5D9F6689FC9D}" srcOrd="2" destOrd="0" presId="urn:microsoft.com/office/officeart/2005/8/layout/vList2"/>
    <dgm:cxn modelId="{BDDB7A49-0C7B-48DA-8B9B-084429B63333}" type="presParOf" srcId="{18FEB6BC-D98F-4671-B5CC-37BC0C2C0436}" destId="{EFD32BBF-618F-43E8-B31B-FB05ACEF8A90}" srcOrd="3" destOrd="0" presId="urn:microsoft.com/office/officeart/2005/8/layout/vList2"/>
    <dgm:cxn modelId="{3546B47D-EEE7-48E3-BDFF-02E6EC3CAAF7}" type="presParOf" srcId="{18FEB6BC-D98F-4671-B5CC-37BC0C2C0436}" destId="{63D14825-EA5F-4D22-B117-7C20BFC53CF9}"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1A21F-1E5A-4C5E-B46C-CE917D71C25E}">
      <dsp:nvSpPr>
        <dsp:cNvPr id="0" name=""/>
        <dsp:cNvSpPr/>
      </dsp:nvSpPr>
      <dsp:spPr>
        <a:xfrm>
          <a:off x="706" y="1308663"/>
          <a:ext cx="3074323" cy="15371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zh-CN" sz="3900" kern="1200"/>
            <a:t>硬件多样异构型</a:t>
          </a:r>
          <a:endParaRPr lang="en-US" sz="3900" kern="1200"/>
        </a:p>
      </dsp:txBody>
      <dsp:txXfrm>
        <a:off x="706" y="1308663"/>
        <a:ext cx="3074323" cy="1537161"/>
      </dsp:txXfrm>
    </dsp:sp>
    <dsp:sp modelId="{63A39F5F-00FE-4BCA-BA39-878CC6452B46}">
      <dsp:nvSpPr>
        <dsp:cNvPr id="0" name=""/>
        <dsp:cNvSpPr/>
      </dsp:nvSpPr>
      <dsp:spPr>
        <a:xfrm>
          <a:off x="3720638" y="1308663"/>
          <a:ext cx="3074323" cy="15371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zh-CN" sz="3900" kern="1200"/>
            <a:t>超大规模复杂系统和网络</a:t>
          </a:r>
          <a:endParaRPr lang="en-US" sz="3900" kern="1200"/>
        </a:p>
      </dsp:txBody>
      <dsp:txXfrm>
        <a:off x="3720638" y="1308663"/>
        <a:ext cx="3074323" cy="1537161"/>
      </dsp:txXfrm>
    </dsp:sp>
    <dsp:sp modelId="{977A6403-7C1E-4BFA-A76C-5414CFF166EC}">
      <dsp:nvSpPr>
        <dsp:cNvPr id="0" name=""/>
        <dsp:cNvSpPr/>
      </dsp:nvSpPr>
      <dsp:spPr>
        <a:xfrm>
          <a:off x="7440570" y="1308663"/>
          <a:ext cx="3074323" cy="1537161"/>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24765" rIns="24765" bIns="24765" numCol="1" spcCol="1270" anchor="ctr" anchorCtr="0">
          <a:noAutofit/>
        </a:bodyPr>
        <a:lstStyle/>
        <a:p>
          <a:pPr lvl="0" algn="ctr" defTabSz="1733550">
            <a:lnSpc>
              <a:spcPct val="90000"/>
            </a:lnSpc>
            <a:spcBef>
              <a:spcPct val="0"/>
            </a:spcBef>
            <a:spcAft>
              <a:spcPct val="35000"/>
            </a:spcAft>
          </a:pPr>
          <a:r>
            <a:rPr lang="zh-CN" sz="3900" kern="1200" dirty="0"/>
            <a:t>人工智能和系统网络的融合</a:t>
          </a:r>
          <a:endParaRPr lang="en-US" sz="3900" kern="1200" dirty="0"/>
        </a:p>
      </dsp:txBody>
      <dsp:txXfrm>
        <a:off x="7440570" y="1308663"/>
        <a:ext cx="3074323" cy="15371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FA55D3-E170-4058-B844-5B1F84BA1A19}">
      <dsp:nvSpPr>
        <dsp:cNvPr id="0" name=""/>
        <dsp:cNvSpPr/>
      </dsp:nvSpPr>
      <dsp:spPr>
        <a:xfrm>
          <a:off x="1283"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86ED0D-D6A8-428E-AADE-0D550280871F}">
      <dsp:nvSpPr>
        <dsp:cNvPr id="0" name=""/>
        <dsp:cNvSpPr/>
      </dsp:nvSpPr>
      <dsp:spPr>
        <a:xfrm>
          <a:off x="501904"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sz="3600" kern="1200" dirty="0"/>
            <a:t>高复杂性下的</a:t>
          </a:r>
          <a:r>
            <a:rPr lang="zh-CN" altLang="en-US" sz="3600" kern="1200" dirty="0"/>
            <a:t>系统和</a:t>
          </a:r>
          <a:r>
            <a:rPr lang="zh-CN" sz="3600" kern="1200" dirty="0"/>
            <a:t>网络可靠性</a:t>
          </a:r>
          <a:endParaRPr lang="en-US" sz="3600" kern="1200" dirty="0"/>
        </a:p>
      </dsp:txBody>
      <dsp:txXfrm>
        <a:off x="585701" y="968312"/>
        <a:ext cx="4337991" cy="2693452"/>
      </dsp:txXfrm>
    </dsp:sp>
    <dsp:sp modelId="{A104922D-223D-4390-BE9C-1183BBD2FC77}">
      <dsp:nvSpPr>
        <dsp:cNvPr id="0" name=""/>
        <dsp:cNvSpPr/>
      </dsp:nvSpPr>
      <dsp:spPr>
        <a:xfrm>
          <a:off x="5508110"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8F3A33-B473-42B1-80E1-DC6A4E100650}">
      <dsp:nvSpPr>
        <dsp:cNvPr id="0" name=""/>
        <dsp:cNvSpPr/>
      </dsp:nvSpPr>
      <dsp:spPr>
        <a:xfrm>
          <a:off x="6008730"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7160" tIns="137160" rIns="137160" bIns="137160" numCol="1" spcCol="1270" anchor="ctr" anchorCtr="0">
          <a:noAutofit/>
        </a:bodyPr>
        <a:lstStyle/>
        <a:p>
          <a:pPr lvl="0" algn="ctr" defTabSz="1600200">
            <a:lnSpc>
              <a:spcPct val="90000"/>
            </a:lnSpc>
            <a:spcBef>
              <a:spcPct val="0"/>
            </a:spcBef>
            <a:spcAft>
              <a:spcPct val="35000"/>
            </a:spcAft>
          </a:pPr>
          <a:r>
            <a:rPr lang="zh-CN" sz="3600" kern="1200" dirty="0"/>
            <a:t>人工智能</a:t>
          </a:r>
          <a:r>
            <a:rPr lang="zh-CN" altLang="en-US" sz="3600" kern="1200" dirty="0"/>
            <a:t>系统中</a:t>
          </a:r>
          <a:r>
            <a:rPr lang="zh-CN" sz="3600" kern="1200" dirty="0"/>
            <a:t>对网络设计重新思考</a:t>
          </a:r>
          <a:endParaRPr lang="en-US" sz="3600" kern="1200" dirty="0"/>
        </a:p>
      </dsp:txBody>
      <dsp:txXfrm>
        <a:off x="6092527" y="968312"/>
        <a:ext cx="4337991" cy="26934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9FD53-B461-4ED4-99F1-154F09E09039}">
      <dsp:nvSpPr>
        <dsp:cNvPr id="0" name=""/>
        <dsp:cNvSpPr/>
      </dsp:nvSpPr>
      <dsp:spPr>
        <a:xfrm>
          <a:off x="1283"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513CB-F28C-4574-A71A-F3950ADCF5ED}">
      <dsp:nvSpPr>
        <dsp:cNvPr id="0" name=""/>
        <dsp:cNvSpPr/>
      </dsp:nvSpPr>
      <dsp:spPr>
        <a:xfrm>
          <a:off x="501904"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sz="3500" kern="1200"/>
            <a:t>建立更完整全面的观察，而不是单一的点</a:t>
          </a:r>
          <a:endParaRPr lang="en-US" sz="3500" kern="1200"/>
        </a:p>
      </dsp:txBody>
      <dsp:txXfrm>
        <a:off x="585701" y="968312"/>
        <a:ext cx="4337991" cy="2693452"/>
      </dsp:txXfrm>
    </dsp:sp>
    <dsp:sp modelId="{49A55201-7F3F-4424-9F24-F91D90C5E983}">
      <dsp:nvSpPr>
        <dsp:cNvPr id="0" name=""/>
        <dsp:cNvSpPr/>
      </dsp:nvSpPr>
      <dsp:spPr>
        <a:xfrm>
          <a:off x="5508110"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21A63-6CB3-431E-8BEF-A158F0090CB0}">
      <dsp:nvSpPr>
        <dsp:cNvPr id="0" name=""/>
        <dsp:cNvSpPr/>
      </dsp:nvSpPr>
      <dsp:spPr>
        <a:xfrm>
          <a:off x="6008730"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sz="3500" kern="1200"/>
            <a:t>利用统计学，特定领域的知识，以及合适的人工智能算法来发现并定位问题</a:t>
          </a:r>
          <a:endParaRPr lang="en-US" sz="3500" kern="1200"/>
        </a:p>
      </dsp:txBody>
      <dsp:txXfrm>
        <a:off x="6092527" y="968312"/>
        <a:ext cx="4337991" cy="269345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F9FD53-B461-4ED4-99F1-154F09E09039}">
      <dsp:nvSpPr>
        <dsp:cNvPr id="0" name=""/>
        <dsp:cNvSpPr/>
      </dsp:nvSpPr>
      <dsp:spPr>
        <a:xfrm>
          <a:off x="1283"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4513CB-F28C-4574-A71A-F3950ADCF5ED}">
      <dsp:nvSpPr>
        <dsp:cNvPr id="0" name=""/>
        <dsp:cNvSpPr/>
      </dsp:nvSpPr>
      <dsp:spPr>
        <a:xfrm>
          <a:off x="501904"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sz="3500" kern="1200" dirty="0"/>
            <a:t>建立更完整全面的观察，而不是单一的点</a:t>
          </a:r>
          <a:endParaRPr lang="en-US" sz="3500" kern="1200" dirty="0"/>
        </a:p>
      </dsp:txBody>
      <dsp:txXfrm>
        <a:off x="585701" y="968312"/>
        <a:ext cx="4337991" cy="2693452"/>
      </dsp:txXfrm>
    </dsp:sp>
    <dsp:sp modelId="{49A55201-7F3F-4424-9F24-F91D90C5E983}">
      <dsp:nvSpPr>
        <dsp:cNvPr id="0" name=""/>
        <dsp:cNvSpPr/>
      </dsp:nvSpPr>
      <dsp:spPr>
        <a:xfrm>
          <a:off x="5508110"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0521A63-6CB3-431E-8BEF-A158F0090CB0}">
      <dsp:nvSpPr>
        <dsp:cNvPr id="0" name=""/>
        <dsp:cNvSpPr/>
      </dsp:nvSpPr>
      <dsp:spPr>
        <a:xfrm>
          <a:off x="6008730"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3350" tIns="133350" rIns="133350" bIns="133350" numCol="1" spcCol="1270" anchor="ctr" anchorCtr="0">
          <a:noAutofit/>
        </a:bodyPr>
        <a:lstStyle/>
        <a:p>
          <a:pPr lvl="0" algn="ctr" defTabSz="1555750">
            <a:lnSpc>
              <a:spcPct val="90000"/>
            </a:lnSpc>
            <a:spcBef>
              <a:spcPct val="0"/>
            </a:spcBef>
            <a:spcAft>
              <a:spcPct val="35000"/>
            </a:spcAft>
          </a:pPr>
          <a:r>
            <a:rPr lang="zh-CN" sz="3500" kern="1200"/>
            <a:t>利用统计学，特定领域的知识，以及合适的人工智能算法来发现并定位问题</a:t>
          </a:r>
          <a:endParaRPr lang="en-US" sz="3500" kern="1200"/>
        </a:p>
      </dsp:txBody>
      <dsp:txXfrm>
        <a:off x="6092527" y="968312"/>
        <a:ext cx="4337991" cy="269345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7062C5-B20C-4098-8E50-8C62A01BA896}">
      <dsp:nvSpPr>
        <dsp:cNvPr id="0" name=""/>
        <dsp:cNvSpPr/>
      </dsp:nvSpPr>
      <dsp:spPr>
        <a:xfrm>
          <a:off x="1283"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91B256-A0EF-4C0B-9855-F4F466A8DDC0}">
      <dsp:nvSpPr>
        <dsp:cNvPr id="0" name=""/>
        <dsp:cNvSpPr/>
      </dsp:nvSpPr>
      <dsp:spPr>
        <a:xfrm>
          <a:off x="501904"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sz="4400" kern="1200" dirty="0"/>
            <a:t>深度学习</a:t>
          </a:r>
          <a:r>
            <a:rPr lang="zh-CN" altLang="en-US" sz="4400" kern="1200" dirty="0"/>
            <a:t>对网络连接的敏感度</a:t>
          </a:r>
          <a:endParaRPr lang="en-US" sz="4400" kern="1200" dirty="0"/>
        </a:p>
      </dsp:txBody>
      <dsp:txXfrm>
        <a:off x="585701" y="968312"/>
        <a:ext cx="4337991" cy="2693452"/>
      </dsp:txXfrm>
    </dsp:sp>
    <dsp:sp modelId="{7D37374B-4CD8-4ECE-A90B-BC858A7C25EF}">
      <dsp:nvSpPr>
        <dsp:cNvPr id="0" name=""/>
        <dsp:cNvSpPr/>
      </dsp:nvSpPr>
      <dsp:spPr>
        <a:xfrm>
          <a:off x="5508110" y="408925"/>
          <a:ext cx="4505585" cy="286104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C311F5-0E5A-4469-867C-F24D896CF1FD}">
      <dsp:nvSpPr>
        <dsp:cNvPr id="0" name=""/>
        <dsp:cNvSpPr/>
      </dsp:nvSpPr>
      <dsp:spPr>
        <a:xfrm>
          <a:off x="6008730" y="884515"/>
          <a:ext cx="4505585" cy="28610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7640" tIns="167640" rIns="167640" bIns="167640" numCol="1" spcCol="1270" anchor="ctr" anchorCtr="0">
          <a:noAutofit/>
        </a:bodyPr>
        <a:lstStyle/>
        <a:p>
          <a:pPr lvl="0" algn="ctr" defTabSz="1955800">
            <a:lnSpc>
              <a:spcPct val="90000"/>
            </a:lnSpc>
            <a:spcBef>
              <a:spcPct val="0"/>
            </a:spcBef>
            <a:spcAft>
              <a:spcPct val="35000"/>
            </a:spcAft>
          </a:pPr>
          <a:r>
            <a:rPr lang="zh-CN" altLang="en-US" sz="4400" kern="1200" dirty="0"/>
            <a:t>硬件加速，多样</a:t>
          </a:r>
          <a:r>
            <a:rPr lang="zh-CN" sz="4400" kern="1200" dirty="0"/>
            <a:t>异构系统</a:t>
          </a:r>
          <a:endParaRPr lang="en-US" sz="4400" kern="1200" dirty="0"/>
        </a:p>
      </dsp:txBody>
      <dsp:txXfrm>
        <a:off x="6092527" y="968312"/>
        <a:ext cx="4337991" cy="269345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4058E-5796-4F32-BE17-DC0C00374B9A}">
      <dsp:nvSpPr>
        <dsp:cNvPr id="0" name=""/>
        <dsp:cNvSpPr/>
      </dsp:nvSpPr>
      <dsp:spPr>
        <a:xfrm>
          <a:off x="0" y="625560"/>
          <a:ext cx="10515600" cy="902508"/>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zh-CN" sz="3400" kern="1200"/>
            <a:t>从以服务器为单位到以设备为基本单位</a:t>
          </a:r>
          <a:endParaRPr lang="en-US" sz="3400" kern="1200"/>
        </a:p>
      </dsp:txBody>
      <dsp:txXfrm>
        <a:off x="44057" y="669617"/>
        <a:ext cx="10427486" cy="814394"/>
      </dsp:txXfrm>
    </dsp:sp>
    <dsp:sp modelId="{FAFE364B-1F48-428F-801C-174B7A92078F}">
      <dsp:nvSpPr>
        <dsp:cNvPr id="0" name=""/>
        <dsp:cNvSpPr/>
      </dsp:nvSpPr>
      <dsp:spPr>
        <a:xfrm>
          <a:off x="0" y="1625989"/>
          <a:ext cx="10515600" cy="902508"/>
        </a:xfrm>
        <a:prstGeom prst="roundRect">
          <a:avLst/>
        </a:prstGeom>
        <a:gradFill rotWithShape="0">
          <a:gsLst>
            <a:gs pos="0">
              <a:schemeClr val="accent2">
                <a:hueOff val="-727682"/>
                <a:satOff val="-41964"/>
                <a:lumOff val="4314"/>
                <a:alphaOff val="0"/>
                <a:satMod val="103000"/>
                <a:lumMod val="102000"/>
                <a:tint val="94000"/>
              </a:schemeClr>
            </a:gs>
            <a:gs pos="50000">
              <a:schemeClr val="accent2">
                <a:hueOff val="-727682"/>
                <a:satOff val="-41964"/>
                <a:lumOff val="4314"/>
                <a:alphaOff val="0"/>
                <a:satMod val="110000"/>
                <a:lumMod val="100000"/>
                <a:shade val="100000"/>
              </a:schemeClr>
            </a:gs>
            <a:gs pos="100000">
              <a:schemeClr val="accent2">
                <a:hueOff val="-727682"/>
                <a:satOff val="-41964"/>
                <a:lumOff val="431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zh-CN" sz="3400" kern="1200"/>
            <a:t>统一的网络：从服务器之间的连接到服务器内的连接</a:t>
          </a:r>
          <a:endParaRPr lang="en-US" sz="3400" kern="1200"/>
        </a:p>
      </dsp:txBody>
      <dsp:txXfrm>
        <a:off x="44057" y="1670046"/>
        <a:ext cx="10427486" cy="814394"/>
      </dsp:txXfrm>
    </dsp:sp>
    <dsp:sp modelId="{CE7849D0-0B47-4785-AD74-B99477E49F45}">
      <dsp:nvSpPr>
        <dsp:cNvPr id="0" name=""/>
        <dsp:cNvSpPr/>
      </dsp:nvSpPr>
      <dsp:spPr>
        <a:xfrm>
          <a:off x="0" y="2626418"/>
          <a:ext cx="10515600" cy="902508"/>
        </a:xfrm>
        <a:prstGeom prst="roundRect">
          <a:avLst/>
        </a:prstGeom>
        <a:gradFill rotWithShape="0">
          <a:gsLst>
            <a:gs pos="0">
              <a:schemeClr val="accent2">
                <a:hueOff val="-1455363"/>
                <a:satOff val="-83928"/>
                <a:lumOff val="8628"/>
                <a:alphaOff val="0"/>
                <a:satMod val="103000"/>
                <a:lumMod val="102000"/>
                <a:tint val="94000"/>
              </a:schemeClr>
            </a:gs>
            <a:gs pos="50000">
              <a:schemeClr val="accent2">
                <a:hueOff val="-1455363"/>
                <a:satOff val="-83928"/>
                <a:lumOff val="8628"/>
                <a:alphaOff val="0"/>
                <a:satMod val="110000"/>
                <a:lumMod val="100000"/>
                <a:shade val="100000"/>
              </a:schemeClr>
            </a:gs>
            <a:gs pos="100000">
              <a:schemeClr val="accent2">
                <a:hueOff val="-1455363"/>
                <a:satOff val="-83928"/>
                <a:lumOff val="862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29540" tIns="129540" rIns="129540" bIns="129540" numCol="1" spcCol="1270" anchor="ctr" anchorCtr="0">
          <a:noAutofit/>
        </a:bodyPr>
        <a:lstStyle/>
        <a:p>
          <a:pPr lvl="0" algn="l" defTabSz="1511300">
            <a:lnSpc>
              <a:spcPct val="90000"/>
            </a:lnSpc>
            <a:spcBef>
              <a:spcPct val="0"/>
            </a:spcBef>
            <a:spcAft>
              <a:spcPct val="35000"/>
            </a:spcAft>
          </a:pPr>
          <a:r>
            <a:rPr lang="zh-CN" sz="3400" kern="1200"/>
            <a:t>安全、性能和软硬件结合的设计和实现</a:t>
          </a:r>
          <a:endParaRPr lang="en-US" sz="3400" kern="1200"/>
        </a:p>
      </dsp:txBody>
      <dsp:txXfrm>
        <a:off x="44057" y="2670475"/>
        <a:ext cx="10427486" cy="8143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7EAA80-A681-4E26-99A0-14862742614B}">
      <dsp:nvSpPr>
        <dsp:cNvPr id="0" name=""/>
        <dsp:cNvSpPr/>
      </dsp:nvSpPr>
      <dsp:spPr>
        <a:xfrm>
          <a:off x="0" y="476579"/>
          <a:ext cx="10515600" cy="6636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zh-CN" sz="2500" kern="1200" dirty="0"/>
            <a:t>智能云端时代从根本上是大</a:t>
          </a:r>
          <a:r>
            <a:rPr lang="zh-CN" altLang="en-US" sz="2500" kern="1200" dirty="0"/>
            <a:t>网络</a:t>
          </a:r>
          <a:r>
            <a:rPr lang="zh-CN" sz="2500" kern="1200" dirty="0"/>
            <a:t>系统的时代</a:t>
          </a:r>
          <a:endParaRPr lang="en-US" sz="2500" kern="1200" dirty="0"/>
        </a:p>
      </dsp:txBody>
      <dsp:txXfrm>
        <a:off x="32395" y="508974"/>
        <a:ext cx="10450810" cy="598819"/>
      </dsp:txXfrm>
    </dsp:sp>
    <dsp:sp modelId="{01007F26-7766-4507-8102-5D9F6689FC9D}">
      <dsp:nvSpPr>
        <dsp:cNvPr id="0" name=""/>
        <dsp:cNvSpPr/>
      </dsp:nvSpPr>
      <dsp:spPr>
        <a:xfrm>
          <a:off x="0" y="1212189"/>
          <a:ext cx="10515600" cy="663609"/>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zh-CN" altLang="en-US" sz="2500" kern="1200" dirty="0"/>
            <a:t>网络、系统和智能的融合是必然的趋势</a:t>
          </a:r>
          <a:endParaRPr lang="en-US" sz="2500" kern="1200" dirty="0"/>
        </a:p>
      </dsp:txBody>
      <dsp:txXfrm>
        <a:off x="32395" y="1244584"/>
        <a:ext cx="10450810" cy="598819"/>
      </dsp:txXfrm>
    </dsp:sp>
    <dsp:sp modelId="{EFD32BBF-618F-43E8-B31B-FB05ACEF8A90}">
      <dsp:nvSpPr>
        <dsp:cNvPr id="0" name=""/>
        <dsp:cNvSpPr/>
      </dsp:nvSpPr>
      <dsp:spPr>
        <a:xfrm>
          <a:off x="0" y="1875798"/>
          <a:ext cx="10515600" cy="1138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31750" rIns="177800" bIns="31750" numCol="1" spcCol="1270" anchor="t" anchorCtr="0">
          <a:noAutofit/>
        </a:bodyPr>
        <a:lstStyle/>
        <a:p>
          <a:pPr marL="228600" lvl="1" indent="-228600" algn="l" defTabSz="889000">
            <a:lnSpc>
              <a:spcPct val="90000"/>
            </a:lnSpc>
            <a:spcBef>
              <a:spcPct val="0"/>
            </a:spcBef>
            <a:spcAft>
              <a:spcPct val="20000"/>
            </a:spcAft>
            <a:buChar char="••"/>
          </a:pPr>
          <a:r>
            <a:rPr lang="zh-CN" sz="2000" kern="1200" dirty="0"/>
            <a:t>硬件多样性和异构型</a:t>
          </a:r>
          <a:endParaRPr lang="en-US" sz="2000" kern="1200" dirty="0"/>
        </a:p>
        <a:p>
          <a:pPr marL="228600" lvl="1" indent="-228600" algn="l" defTabSz="889000">
            <a:lnSpc>
              <a:spcPct val="90000"/>
            </a:lnSpc>
            <a:spcBef>
              <a:spcPct val="0"/>
            </a:spcBef>
            <a:spcAft>
              <a:spcPct val="20000"/>
            </a:spcAft>
            <a:buChar char="••"/>
          </a:pPr>
          <a:r>
            <a:rPr lang="zh-CN" altLang="en-US" sz="2000" kern="1200" dirty="0"/>
            <a:t>网络</a:t>
          </a:r>
          <a:r>
            <a:rPr lang="zh-CN" sz="2000" kern="1200" dirty="0"/>
            <a:t>系统的大规模和高复杂性</a:t>
          </a:r>
          <a:r>
            <a:rPr lang="en-US" altLang="zh-CN" sz="2000" kern="1200" dirty="0"/>
            <a:t>+</a:t>
          </a:r>
          <a:r>
            <a:rPr lang="zh-CN" altLang="en-US" sz="2000" kern="1200" dirty="0"/>
            <a:t>人工智能处理高复杂性上的优势</a:t>
          </a:r>
          <a:endParaRPr lang="en-US" sz="2000" kern="1200" dirty="0"/>
        </a:p>
        <a:p>
          <a:pPr marL="228600" lvl="1" indent="-228600" algn="l" defTabSz="889000">
            <a:lnSpc>
              <a:spcPct val="90000"/>
            </a:lnSpc>
            <a:spcBef>
              <a:spcPct val="0"/>
            </a:spcBef>
            <a:spcAft>
              <a:spcPct val="20000"/>
            </a:spcAft>
            <a:buChar char="••"/>
          </a:pPr>
          <a:r>
            <a:rPr lang="zh-CN" altLang="en-US" sz="2000" kern="1200" dirty="0"/>
            <a:t>人工智能对网络系统的挑战</a:t>
          </a:r>
          <a:endParaRPr lang="en-US" sz="2000" kern="1200" dirty="0"/>
        </a:p>
      </dsp:txBody>
      <dsp:txXfrm>
        <a:off x="0" y="1875798"/>
        <a:ext cx="10515600" cy="1138500"/>
      </dsp:txXfrm>
    </dsp:sp>
    <dsp:sp modelId="{63D14825-EA5F-4D22-B117-7C20BFC53CF9}">
      <dsp:nvSpPr>
        <dsp:cNvPr id="0" name=""/>
        <dsp:cNvSpPr/>
      </dsp:nvSpPr>
      <dsp:spPr>
        <a:xfrm>
          <a:off x="0" y="3014298"/>
          <a:ext cx="10515600" cy="66360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zh-CN" sz="2500" kern="1200" dirty="0"/>
            <a:t>面对新的需求和挑战，系统</a:t>
          </a:r>
          <a:r>
            <a:rPr lang="zh-CN" altLang="en-US" sz="2500" kern="1200" dirty="0"/>
            <a:t>网络</a:t>
          </a:r>
          <a:r>
            <a:rPr lang="zh-CN" sz="2500" kern="1200" dirty="0"/>
            <a:t>研究急需新的理论、协议、原理和方法论</a:t>
          </a:r>
          <a:endParaRPr lang="en-US" sz="2500" kern="1200" dirty="0"/>
        </a:p>
      </dsp:txBody>
      <dsp:txXfrm>
        <a:off x="32395" y="3046693"/>
        <a:ext cx="10450810" cy="59881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A67DD8-7403-49B8-BAAA-E83FC45FBEFF}" type="datetimeFigureOut">
              <a:rPr lang="en-US" smtClean="0"/>
              <a:t>6/25/2018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E0B1A0-6C27-47D6-81D5-0963FD9522D4}" type="slidenum">
              <a:rPr lang="en-US" smtClean="0"/>
              <a:t>‹#›</a:t>
            </a:fld>
            <a:endParaRPr lang="en-US"/>
          </a:p>
        </p:txBody>
      </p:sp>
    </p:spTree>
    <p:extLst>
      <p:ext uri="{BB962C8B-B14F-4D97-AF65-F5344CB8AC3E}">
        <p14:creationId xmlns:p14="http://schemas.microsoft.com/office/powerpoint/2010/main" val="3170407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E0B1A0-6C27-47D6-81D5-0963FD9522D4}" type="slidenum">
              <a:rPr lang="en-US" smtClean="0"/>
              <a:t>1</a:t>
            </a:fld>
            <a:endParaRPr lang="en-US"/>
          </a:p>
        </p:txBody>
      </p:sp>
    </p:spTree>
    <p:extLst>
      <p:ext uri="{BB962C8B-B14F-4D97-AF65-F5344CB8AC3E}">
        <p14:creationId xmlns:p14="http://schemas.microsoft.com/office/powerpoint/2010/main" val="40336972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45ED977-0881-4EE0-AF52-8FAFC955AC81}" type="slidenum">
              <a:rPr lang="en-US" smtClean="0"/>
              <a:t>12</a:t>
            </a:fld>
            <a:endParaRPr lang="en-US"/>
          </a:p>
        </p:txBody>
      </p:sp>
    </p:spTree>
    <p:extLst>
      <p:ext uri="{BB962C8B-B14F-4D97-AF65-F5344CB8AC3E}">
        <p14:creationId xmlns:p14="http://schemas.microsoft.com/office/powerpoint/2010/main" val="3610096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Slide Number Placeholder 3"/>
          <p:cNvSpPr>
            <a:spLocks noGrp="1"/>
          </p:cNvSpPr>
          <p:nvPr>
            <p:ph type="sldNum" sz="quarter" idx="10"/>
          </p:nvPr>
        </p:nvSpPr>
        <p:spPr/>
        <p:txBody>
          <a:bodyPr/>
          <a:lstStyle/>
          <a:p>
            <a:fld id="{63239467-C8A3-49C3-9E66-0BCD2926B688}" type="slidenum">
              <a:rPr lang="en-US" smtClean="0"/>
              <a:t>13</a:t>
            </a:fld>
            <a:endParaRPr lang="en-US"/>
          </a:p>
        </p:txBody>
      </p:sp>
    </p:spTree>
    <p:extLst>
      <p:ext uri="{BB962C8B-B14F-4D97-AF65-F5344CB8AC3E}">
        <p14:creationId xmlns:p14="http://schemas.microsoft.com/office/powerpoint/2010/main" val="982281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a:t>However, this is a hard problem.</a:t>
            </a:r>
          </a:p>
          <a:p>
            <a:r>
              <a:rPr lang="en-US" dirty="0"/>
              <a:t>One</a:t>
            </a:r>
            <a:r>
              <a:rPr lang="en-US" baseline="0" dirty="0"/>
              <a:t> thing makes it complicated, in a large-scale data center network, is that there are too many paths available between two servers.</a:t>
            </a:r>
          </a:p>
          <a:p>
            <a:r>
              <a:rPr lang="en-US" baseline="0" dirty="0"/>
              <a:t>For one TCP retransmission, let’s say, you don’t necessary know where the failure happened.</a:t>
            </a:r>
            <a:endParaRPr lang="en-US" dirty="0"/>
          </a:p>
        </p:txBody>
      </p:sp>
      <p:sp>
        <p:nvSpPr>
          <p:cNvPr id="4" name="Slide Number Placeholder 3"/>
          <p:cNvSpPr>
            <a:spLocks noGrp="1"/>
          </p:cNvSpPr>
          <p:nvPr>
            <p:ph type="sldNum" sz="quarter" idx="10"/>
          </p:nvPr>
        </p:nvSpPr>
        <p:spPr/>
        <p:txBody>
          <a:bodyPr/>
          <a:lstStyle/>
          <a:p>
            <a:fld id="{AA914AF9-83FC-0D4B-81D7-46236E6CEE9E}" type="slidenum">
              <a:rPr lang="en-US" smtClean="0"/>
              <a:t>14</a:t>
            </a:fld>
            <a:endParaRPr lang="en-US"/>
          </a:p>
        </p:txBody>
      </p:sp>
    </p:spTree>
    <p:extLst>
      <p:ext uri="{BB962C8B-B14F-4D97-AF65-F5344CB8AC3E}">
        <p14:creationId xmlns:p14="http://schemas.microsoft.com/office/powerpoint/2010/main" val="1398494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50464">
              <a:spcAft>
                <a:spcPts val="346"/>
              </a:spcAft>
              <a:defRPr/>
            </a:pPr>
            <a:endParaRPr lang="en-US" dirty="0"/>
          </a:p>
        </p:txBody>
      </p:sp>
      <p:sp>
        <p:nvSpPr>
          <p:cNvPr id="4" name="Slide Number Placeholder 3"/>
          <p:cNvSpPr>
            <a:spLocks noGrp="1"/>
          </p:cNvSpPr>
          <p:nvPr>
            <p:ph type="sldNum" sz="quarter" idx="10"/>
          </p:nvPr>
        </p:nvSpPr>
        <p:spPr/>
        <p:txBody>
          <a:bodyPr/>
          <a:lstStyle/>
          <a:p>
            <a:fld id="{72E0F9F6-6599-4591-AE92-9D60DC47DC7F}" type="slidenum">
              <a:rPr lang="en-US" smtClean="0"/>
              <a:t>15</a:t>
            </a:fld>
            <a:endParaRPr lang="en-US"/>
          </a:p>
        </p:txBody>
      </p:sp>
    </p:spTree>
    <p:extLst>
      <p:ext uri="{BB962C8B-B14F-4D97-AF65-F5344CB8AC3E}">
        <p14:creationId xmlns:p14="http://schemas.microsoft.com/office/powerpoint/2010/main" val="340742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be more specific, here is a simplified</a:t>
            </a:r>
            <a:r>
              <a:rPr lang="en-US" baseline="0" dirty="0"/>
              <a:t> data center network. [Each circle is a server and each rectangular is a network switch.]</a:t>
            </a:r>
          </a:p>
          <a:p>
            <a:r>
              <a:rPr lang="en-US" baseline="0" dirty="0"/>
              <a:t>Suppose we have two servers who want to talk to each other.</a:t>
            </a:r>
          </a:p>
          <a:p>
            <a:r>
              <a:rPr lang="en-US" baseline="0" dirty="0"/>
              <a:t>As shown in the network, there are many equal cost paths that the packet might take.</a:t>
            </a:r>
          </a:p>
          <a:p>
            <a:endParaRPr lang="en-US" baseline="0" dirty="0"/>
          </a:p>
          <a:p>
            <a:r>
              <a:rPr lang="en-US" baseline="0" dirty="0"/>
              <a:t>If one packet get sent by the sender, but doesn’t receive by the receiver.</a:t>
            </a:r>
          </a:p>
          <a:p>
            <a:r>
              <a:rPr lang="en-US" baseline="0" dirty="0"/>
              <a:t>We don’t quite know which link or even path should be responsible for this packet loss.</a:t>
            </a:r>
            <a:endParaRPr lang="en-US" dirty="0"/>
          </a:p>
        </p:txBody>
      </p:sp>
      <p:sp>
        <p:nvSpPr>
          <p:cNvPr id="4" name="Slide Number Placeholder 3"/>
          <p:cNvSpPr>
            <a:spLocks noGrp="1"/>
          </p:cNvSpPr>
          <p:nvPr>
            <p:ph type="sldNum" sz="quarter" idx="10"/>
          </p:nvPr>
        </p:nvSpPr>
        <p:spPr/>
        <p:txBody>
          <a:bodyPr/>
          <a:lstStyle/>
          <a:p>
            <a:fld id="{AA914AF9-83FC-0D4B-81D7-46236E6CEE9E}" type="slidenum">
              <a:rPr lang="en-US" smtClean="0"/>
              <a:t>16</a:t>
            </a:fld>
            <a:endParaRPr lang="en-US"/>
          </a:p>
        </p:txBody>
      </p:sp>
    </p:spTree>
    <p:extLst>
      <p:ext uri="{BB962C8B-B14F-4D97-AF65-F5344CB8AC3E}">
        <p14:creationId xmlns:p14="http://schemas.microsoft.com/office/powerpoint/2010/main" val="2245267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monitoring system solves this problem by querying the switch</a:t>
            </a:r>
            <a:r>
              <a:rPr lang="en-US" baseline="0" dirty="0"/>
              <a:t> asking if there is anything wrong, using protocols like SNMP.</a:t>
            </a:r>
          </a:p>
          <a:p>
            <a:r>
              <a:rPr lang="en-US" baseline="0" dirty="0"/>
              <a:t>Hopefully, if we asked all the switches, we will get a global view of the status of the whole network.</a:t>
            </a:r>
          </a:p>
          <a:p>
            <a:r>
              <a:rPr lang="en-US" baseline="0" dirty="0"/>
              <a:t>%If one switch does not even response, we think it is down.</a:t>
            </a:r>
          </a:p>
          <a:p>
            <a:r>
              <a:rPr lang="en-US" baseline="0" dirty="0"/>
              <a:t>%And, we can query the packet loss rate for one link to consider it as healthy or faulty.</a:t>
            </a:r>
            <a:endParaRPr lang="en-US" dirty="0"/>
          </a:p>
        </p:txBody>
      </p:sp>
      <p:sp>
        <p:nvSpPr>
          <p:cNvPr id="4" name="Slide Number Placeholder 3"/>
          <p:cNvSpPr>
            <a:spLocks noGrp="1"/>
          </p:cNvSpPr>
          <p:nvPr>
            <p:ph type="sldNum" sz="quarter" idx="10"/>
          </p:nvPr>
        </p:nvSpPr>
        <p:spPr/>
        <p:txBody>
          <a:bodyPr/>
          <a:lstStyle/>
          <a:p>
            <a:fld id="{AA914AF9-83FC-0D4B-81D7-46236E6CEE9E}" type="slidenum">
              <a:rPr lang="en-US" smtClean="0"/>
              <a:t>17</a:t>
            </a:fld>
            <a:endParaRPr lang="en-US"/>
          </a:p>
        </p:txBody>
      </p:sp>
    </p:spTree>
    <p:extLst>
      <p:ext uri="{BB962C8B-B14F-4D97-AF65-F5344CB8AC3E}">
        <p14:creationId xmlns:p14="http://schemas.microsoft.com/office/powerpoint/2010/main" val="14321456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However, traditional monitoring</a:t>
            </a:r>
            <a:r>
              <a:rPr lang="en-US" baseline="0" dirty="0"/>
              <a:t> systems are not enough.</a:t>
            </a:r>
          </a:p>
          <a:p>
            <a:r>
              <a:rPr lang="en-US" baseline="0" dirty="0"/>
              <a:t>In reality, we have met the those failures that they cannot detect.</a:t>
            </a:r>
          </a:p>
          <a:p>
            <a:r>
              <a:rPr lang="en-US" baseline="0" dirty="0"/>
              <a:t>Here is this silent packet drop example. Again, the packet lost somewhere.</a:t>
            </a:r>
          </a:p>
          <a:p>
            <a:r>
              <a:rPr lang="en-US" baseline="0" dirty="0"/>
              <a:t>However, traditional monitoring system told us that everything was fine.</a:t>
            </a:r>
          </a:p>
          <a:p>
            <a:endParaRPr lang="en-US" baseline="0" dirty="0"/>
          </a:p>
          <a:p>
            <a:r>
              <a:rPr lang="en-US" baseline="0" dirty="0"/>
              <a:t>The reality is there is a silent packet drop due to some firmware bugs.</a:t>
            </a:r>
          </a:p>
          <a:p>
            <a:r>
              <a:rPr lang="en-US" baseline="0" dirty="0"/>
              <a:t>I have to say such silent packet drops are very infrequent, around ten cases per month in our data center.</a:t>
            </a:r>
          </a:p>
          <a:p>
            <a:r>
              <a:rPr lang="en-US" baseline="0" dirty="0"/>
              <a:t>However, their influences can be significant. Essentially, operators met a scenario that the network</a:t>
            </a:r>
          </a:p>
          <a:p>
            <a:r>
              <a:rPr lang="en-US" baseline="0" dirty="0"/>
              <a:t>suffers from packet loss but everything seems fine.</a:t>
            </a:r>
          </a:p>
        </p:txBody>
      </p:sp>
      <p:sp>
        <p:nvSpPr>
          <p:cNvPr id="4" name="Slide Number Placeholder 3"/>
          <p:cNvSpPr>
            <a:spLocks noGrp="1"/>
          </p:cNvSpPr>
          <p:nvPr>
            <p:ph type="sldNum" sz="quarter" idx="10"/>
          </p:nvPr>
        </p:nvSpPr>
        <p:spPr/>
        <p:txBody>
          <a:bodyPr/>
          <a:lstStyle/>
          <a:p>
            <a:fld id="{AA914AF9-83FC-0D4B-81D7-46236E6CEE9E}" type="slidenum">
              <a:rPr lang="en-US" smtClean="0"/>
              <a:t>18</a:t>
            </a:fld>
            <a:endParaRPr lang="en-US"/>
          </a:p>
        </p:txBody>
      </p:sp>
    </p:spTree>
    <p:extLst>
      <p:ext uri="{BB962C8B-B14F-4D97-AF65-F5344CB8AC3E}">
        <p14:creationId xmlns:p14="http://schemas.microsoft.com/office/powerpoint/2010/main" val="1603109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only have end-to-end</a:t>
            </a:r>
            <a:r>
              <a:rPr lang="en-US" baseline="0" dirty="0"/>
              <a:t> measurement i.e. path.</a:t>
            </a:r>
          </a:p>
          <a:p>
            <a:endParaRPr lang="en-US" baseline="0" dirty="0"/>
          </a:p>
          <a:p>
            <a:r>
              <a:rPr lang="en-US" baseline="0" dirty="0"/>
              <a:t>Why “in theory”, what if we ignore theory, just do it?</a:t>
            </a:r>
          </a:p>
          <a:p>
            <a:endParaRPr lang="en-US" dirty="0"/>
          </a:p>
          <a:p>
            <a:r>
              <a:rPr lang="en-US" dirty="0" err="1"/>
              <a:t>Qustions</a:t>
            </a:r>
            <a:r>
              <a:rPr lang="en-US" dirty="0"/>
              <a:t>: </a:t>
            </a:r>
          </a:p>
          <a:p>
            <a:pPr marL="228600" indent="-228600">
              <a:buAutoNum type="arabicPeriod"/>
            </a:pPr>
            <a:r>
              <a:rPr lang="en-US" dirty="0"/>
              <a:t>In theory, can we do from path to link infer?</a:t>
            </a:r>
          </a:p>
          <a:p>
            <a:pPr marL="228600" indent="-228600">
              <a:buAutoNum type="arabicPeriod"/>
            </a:pPr>
            <a:r>
              <a:rPr lang="en-US" dirty="0"/>
              <a:t>Even</a:t>
            </a:r>
            <a:r>
              <a:rPr lang="en-US" baseline="0" dirty="0"/>
              <a:t> if it works in theory, what are the practical challenges? </a:t>
            </a:r>
            <a:endParaRPr lang="en-US" dirty="0"/>
          </a:p>
        </p:txBody>
      </p:sp>
      <p:sp>
        <p:nvSpPr>
          <p:cNvPr id="4" name="Slide Number Placeholder 3"/>
          <p:cNvSpPr>
            <a:spLocks noGrp="1"/>
          </p:cNvSpPr>
          <p:nvPr>
            <p:ph type="sldNum" sz="quarter" idx="10"/>
          </p:nvPr>
        </p:nvSpPr>
        <p:spPr/>
        <p:txBody>
          <a:bodyPr/>
          <a:lstStyle/>
          <a:p>
            <a:fld id="{A0F1D7CE-54C5-4735-9C46-6B5736E15B55}" type="slidenum">
              <a:rPr lang="en-US" smtClean="0"/>
              <a:t>20</a:t>
            </a:fld>
            <a:endParaRPr lang="en-US"/>
          </a:p>
        </p:txBody>
      </p:sp>
    </p:spTree>
    <p:extLst>
      <p:ext uri="{BB962C8B-B14F-4D97-AF65-F5344CB8AC3E}">
        <p14:creationId xmlns:p14="http://schemas.microsoft.com/office/powerpoint/2010/main" val="1333655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NetBouncer</a:t>
            </a:r>
            <a:r>
              <a:rPr lang="en-US" dirty="0"/>
              <a:t> is an active probing system which infers failures from path probing data.</a:t>
            </a:r>
          </a:p>
          <a:p>
            <a:endParaRPr lang="en-US" dirty="0"/>
          </a:p>
          <a:p>
            <a:r>
              <a:rPr lang="en-US" dirty="0"/>
              <a:t>By active probing, I mean the servers will actively sending probing packet</a:t>
            </a:r>
            <a:r>
              <a:rPr lang="en-US" baseline="0" dirty="0"/>
              <a:t> to the network and record the number of sent and received packets to detect failure.</a:t>
            </a:r>
          </a:p>
          <a:p>
            <a:endParaRPr lang="en-US" baseline="0" dirty="0"/>
          </a:p>
          <a:p>
            <a:r>
              <a:rPr lang="en-US" baseline="0" dirty="0"/>
              <a:t>As to the problem, which path to probe, there is an central controller which takes network topology as input, and outputs these probing plans, which contains for each of the server, which path it should probe.</a:t>
            </a:r>
          </a:p>
          <a:p>
            <a:endParaRPr lang="en-US" baseline="0" dirty="0"/>
          </a:p>
          <a:p>
            <a:r>
              <a:rPr lang="en-US" baseline="0" dirty="0"/>
              <a:t>And finally, there is a processor collecting these path probing data and runs an algorithm to pinpoint the link and device failures.</a:t>
            </a:r>
          </a:p>
          <a:p>
            <a:endParaRPr lang="en-US" baseline="0" dirty="0"/>
          </a:p>
          <a:p>
            <a:r>
              <a:rPr lang="en-US" baseline="0" dirty="0"/>
              <a:t>This overview leads to the outline of the rest of my talk.</a:t>
            </a:r>
            <a:endParaRPr lang="en-US" dirty="0"/>
          </a:p>
        </p:txBody>
      </p:sp>
      <p:sp>
        <p:nvSpPr>
          <p:cNvPr id="4" name="Slide Number Placeholder 3"/>
          <p:cNvSpPr>
            <a:spLocks noGrp="1"/>
          </p:cNvSpPr>
          <p:nvPr>
            <p:ph type="sldNum" sz="quarter" idx="10"/>
          </p:nvPr>
        </p:nvSpPr>
        <p:spPr/>
        <p:txBody>
          <a:bodyPr/>
          <a:lstStyle/>
          <a:p>
            <a:fld id="{AA914AF9-83FC-0D4B-81D7-46236E6CEE9E}" type="slidenum">
              <a:rPr lang="en-US" smtClean="0"/>
              <a:t>21</a:t>
            </a:fld>
            <a:endParaRPr lang="en-US"/>
          </a:p>
        </p:txBody>
      </p:sp>
    </p:spTree>
    <p:extLst>
      <p:ext uri="{BB962C8B-B14F-4D97-AF65-F5344CB8AC3E}">
        <p14:creationId xmlns:p14="http://schemas.microsoft.com/office/powerpoint/2010/main" val="4274301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1D7CE-54C5-4735-9C46-6B5736E15B55}" type="slidenum">
              <a:rPr lang="en-US" smtClean="0"/>
              <a:t>22</a:t>
            </a:fld>
            <a:endParaRPr lang="en-US"/>
          </a:p>
        </p:txBody>
      </p:sp>
    </p:spTree>
    <p:extLst>
      <p:ext uri="{BB962C8B-B14F-4D97-AF65-F5344CB8AC3E}">
        <p14:creationId xmlns:p14="http://schemas.microsoft.com/office/powerpoint/2010/main" val="3485748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E0B1A0-6C27-47D6-81D5-0963FD9522D4}" type="slidenum">
              <a:rPr lang="en-US" smtClean="0"/>
              <a:t>2</a:t>
            </a:fld>
            <a:endParaRPr lang="en-US"/>
          </a:p>
        </p:txBody>
      </p:sp>
    </p:spTree>
    <p:extLst>
      <p:ext uri="{BB962C8B-B14F-4D97-AF65-F5344CB8AC3E}">
        <p14:creationId xmlns:p14="http://schemas.microsoft.com/office/powerpoint/2010/main" val="1696703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a system implementation. A figure to show the whole</a:t>
            </a:r>
            <a:r>
              <a:rPr lang="en-US" baseline="0" dirty="0"/>
              <a:t> </a:t>
            </a:r>
            <a:r>
              <a:rPr lang="en-US" baseline="0"/>
              <a:t>system architecture. </a:t>
            </a:r>
            <a:endParaRPr lang="en-US" dirty="0"/>
          </a:p>
          <a:p>
            <a:r>
              <a:rPr lang="en-US" dirty="0" err="1"/>
              <a:t>Netbouncer</a:t>
            </a:r>
            <a:r>
              <a:rPr lang="en-US" baseline="0" dirty="0"/>
              <a:t> agent, </a:t>
            </a:r>
            <a:r>
              <a:rPr lang="en-US" baseline="0" dirty="0" err="1"/>
              <a:t>netbouncer</a:t>
            </a:r>
            <a:r>
              <a:rPr lang="en-US" baseline="0" dirty="0"/>
              <a:t> controller, and real-time streaming processing pipeline which Mohamed has presented.</a:t>
            </a:r>
            <a:endParaRPr lang="en-US" dirty="0"/>
          </a:p>
        </p:txBody>
      </p:sp>
      <p:sp>
        <p:nvSpPr>
          <p:cNvPr id="4" name="Slide Number Placeholder 3"/>
          <p:cNvSpPr>
            <a:spLocks noGrp="1"/>
          </p:cNvSpPr>
          <p:nvPr>
            <p:ph type="sldNum" sz="quarter" idx="10"/>
          </p:nvPr>
        </p:nvSpPr>
        <p:spPr/>
        <p:txBody>
          <a:bodyPr/>
          <a:lstStyle/>
          <a:p>
            <a:fld id="{A0F1D7CE-54C5-4735-9C46-6B5736E15B55}" type="slidenum">
              <a:rPr lang="en-US" smtClean="0"/>
              <a:t>23</a:t>
            </a:fld>
            <a:endParaRPr lang="en-US"/>
          </a:p>
        </p:txBody>
      </p:sp>
    </p:spTree>
    <p:extLst>
      <p:ext uri="{BB962C8B-B14F-4D97-AF65-F5344CB8AC3E}">
        <p14:creationId xmlns:p14="http://schemas.microsoft.com/office/powerpoint/2010/main" val="1590340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in order to detect the failures like the silent packet drops,</a:t>
            </a:r>
          </a:p>
          <a:p>
            <a:r>
              <a:rPr lang="en-US" baseline="0" dirty="0"/>
              <a:t>The failure localization system should share the end-hosts’ perspective.</a:t>
            </a:r>
          </a:p>
          <a:p>
            <a:r>
              <a:rPr lang="en-US" baseline="0" dirty="0"/>
              <a:t>So that it will not miss the packet loss seen by the servers.</a:t>
            </a:r>
          </a:p>
          <a:p>
            <a:endParaRPr lang="en-US" baseline="0" dirty="0"/>
          </a:p>
          <a:p>
            <a:r>
              <a:rPr lang="en-US" baseline="0" dirty="0"/>
              <a:t>Second, a failure localization system working in the data center must be extremely light weight, in term of network traffic, switch CPU cost and server CPU cost.</a:t>
            </a:r>
          </a:p>
          <a:p>
            <a:r>
              <a:rPr lang="en-US" baseline="0" dirty="0"/>
              <a:t>DCN is an performance sensitive environment. Even 1% overhead will be a problem</a:t>
            </a:r>
          </a:p>
          <a:p>
            <a:endParaRPr lang="en-US" baseline="0" dirty="0"/>
          </a:p>
          <a:p>
            <a:r>
              <a:rPr lang="en-US" baseline="0" dirty="0"/>
              <a:t>Finally, it needs to be compatible with hardware.</a:t>
            </a:r>
          </a:p>
          <a:p>
            <a:r>
              <a:rPr lang="en-US" baseline="0" dirty="0"/>
              <a:t>This might not be so strict for research systems, but this is *crucial* in production. If you want to modify an existing core component for serving your system, your system may never be deployed.</a:t>
            </a:r>
            <a:endParaRPr lang="en-US" dirty="0"/>
          </a:p>
          <a:p>
            <a:endParaRPr lang="en-US" dirty="0"/>
          </a:p>
          <a:p>
            <a:endParaRPr lang="en-US" dirty="0"/>
          </a:p>
          <a:p>
            <a:r>
              <a:rPr lang="en-US" dirty="0"/>
              <a:t>These requirements motivates our </a:t>
            </a:r>
            <a:r>
              <a:rPr lang="en-US" dirty="0" err="1"/>
              <a:t>NetBouncer</a:t>
            </a:r>
            <a:r>
              <a:rPr lang="en-US" dirty="0"/>
              <a:t> system.</a:t>
            </a:r>
          </a:p>
        </p:txBody>
      </p:sp>
      <p:sp>
        <p:nvSpPr>
          <p:cNvPr id="4" name="Slide Number Placeholder 3"/>
          <p:cNvSpPr>
            <a:spLocks noGrp="1"/>
          </p:cNvSpPr>
          <p:nvPr>
            <p:ph type="sldNum" sz="quarter" idx="10"/>
          </p:nvPr>
        </p:nvSpPr>
        <p:spPr/>
        <p:txBody>
          <a:bodyPr/>
          <a:lstStyle/>
          <a:p>
            <a:fld id="{AA914AF9-83FC-0D4B-81D7-46236E6CEE9E}" type="slidenum">
              <a:rPr lang="en-US" smtClean="0"/>
              <a:t>24</a:t>
            </a:fld>
            <a:endParaRPr lang="en-US"/>
          </a:p>
        </p:txBody>
      </p:sp>
    </p:spTree>
    <p:extLst>
      <p:ext uri="{BB962C8B-B14F-4D97-AF65-F5344CB8AC3E}">
        <p14:creationId xmlns:p14="http://schemas.microsoft.com/office/powerpoint/2010/main" val="9603621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First, I will describe how to achieve light-weight path</a:t>
            </a:r>
            <a:r>
              <a:rPr lang="en-US" baseline="0" dirty="0"/>
              <a:t> probing.</a:t>
            </a:r>
          </a:p>
          <a:p>
            <a:endParaRPr lang="en-US" baseline="0" dirty="0"/>
          </a:p>
          <a:p>
            <a:r>
              <a:rPr lang="en-US" baseline="0" dirty="0"/>
              <a:t>Then, I will explain how </a:t>
            </a:r>
            <a:r>
              <a:rPr lang="en-US" baseline="0" dirty="0" err="1"/>
              <a:t>NetBouncer</a:t>
            </a:r>
            <a:r>
              <a:rPr lang="en-US" baseline="0" dirty="0"/>
              <a:t> design an eligible probing plan. At that time I will rigorously define what is “eligible probing plan”.</a:t>
            </a:r>
          </a:p>
          <a:p>
            <a:r>
              <a:rPr lang="en-US" baseline="0" dirty="0"/>
              <a:t>But, for now, intuitively, the probing plan should cover all links and more importantly the paths should contain enough information to distinguish the status of every single link.</a:t>
            </a:r>
          </a:p>
          <a:p>
            <a:endParaRPr lang="en-US" baseline="0" dirty="0"/>
          </a:p>
          <a:p>
            <a:r>
              <a:rPr lang="en-US" baseline="0" dirty="0"/>
              <a:t>Finally, I will introduce our algorithm to infer the link failures from path probing data.</a:t>
            </a:r>
            <a:endParaRPr lang="en-US" dirty="0"/>
          </a:p>
        </p:txBody>
      </p:sp>
      <p:sp>
        <p:nvSpPr>
          <p:cNvPr id="4" name="Slide Number Placeholder 3"/>
          <p:cNvSpPr>
            <a:spLocks noGrp="1"/>
          </p:cNvSpPr>
          <p:nvPr>
            <p:ph type="sldNum" sz="quarter" idx="10"/>
          </p:nvPr>
        </p:nvSpPr>
        <p:spPr/>
        <p:txBody>
          <a:bodyPr/>
          <a:lstStyle/>
          <a:p>
            <a:fld id="{AA914AF9-83FC-0D4B-81D7-46236E6CEE9E}" type="slidenum">
              <a:rPr lang="en-US" smtClean="0"/>
              <a:t>25</a:t>
            </a:fld>
            <a:endParaRPr lang="en-US"/>
          </a:p>
        </p:txBody>
      </p:sp>
    </p:spTree>
    <p:extLst>
      <p:ext uri="{BB962C8B-B14F-4D97-AF65-F5344CB8AC3E}">
        <p14:creationId xmlns:p14="http://schemas.microsoft.com/office/powerpoint/2010/main" val="23202449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an active probing system, NB cannot use </a:t>
            </a:r>
          </a:p>
          <a:p>
            <a:r>
              <a:rPr lang="en-US" dirty="0"/>
              <a:t>traditional probing methods,</a:t>
            </a:r>
            <a:r>
              <a:rPr lang="en-US" baseline="0" dirty="0"/>
              <a:t> such as ping and </a:t>
            </a:r>
            <a:r>
              <a:rPr lang="en-US" baseline="0" dirty="0" err="1"/>
              <a:t>tracert</a:t>
            </a:r>
            <a:r>
              <a:rPr lang="en-US" baseline="0" dirty="0"/>
              <a:t>, because they cannot satisfy our requirements.</a:t>
            </a:r>
          </a:p>
          <a:p>
            <a:r>
              <a:rPr lang="en-US" baseline="0" dirty="0"/>
              <a:t>Ping doesn’t explicitly pinpoint a path, and </a:t>
            </a:r>
            <a:r>
              <a:rPr lang="en-US" baseline="0" dirty="0" err="1"/>
              <a:t>tracert</a:t>
            </a:r>
            <a:r>
              <a:rPr lang="en-US" baseline="0" dirty="0"/>
              <a:t> is too costly.</a:t>
            </a:r>
          </a:p>
          <a:p>
            <a:endParaRPr lang="en-US" dirty="0"/>
          </a:p>
          <a:p>
            <a:r>
              <a:rPr lang="en-US" dirty="0" err="1"/>
              <a:t>NetBouncer</a:t>
            </a:r>
            <a:r>
              <a:rPr lang="en-US" dirty="0"/>
              <a:t> uses a technique</a:t>
            </a:r>
            <a:r>
              <a:rPr lang="en-US" baseline="0" dirty="0"/>
              <a:t> called IP-in-IP to achieve efficient and explicit path probing.</a:t>
            </a:r>
          </a:p>
          <a:p>
            <a:r>
              <a:rPr lang="en-US" baseline="0" dirty="0"/>
              <a:t>IP-in-IP is a technique that wrap an IP header in another IP header.</a:t>
            </a:r>
          </a:p>
          <a:p>
            <a:endParaRPr lang="en-US" baseline="0" dirty="0"/>
          </a:p>
          <a:p>
            <a:r>
              <a:rPr lang="en-US" baseline="0" dirty="0"/>
              <a:t>Here is a simple example, that server want to deliver the payload to switch2 through switch1.</a:t>
            </a:r>
          </a:p>
          <a:p>
            <a:r>
              <a:rPr lang="en-US" baseline="0" dirty="0"/>
              <a:t>It first construct a IP header whose destination is switch2 and then wrap an outer IP header whose destination is switch1.</a:t>
            </a:r>
          </a:p>
          <a:p>
            <a:r>
              <a:rPr lang="en-US" baseline="0" dirty="0"/>
              <a:t>The packet will be routed to switch1 and after </a:t>
            </a:r>
            <a:r>
              <a:rPr lang="en-US" baseline="0" dirty="0" err="1"/>
              <a:t>decapsulating</a:t>
            </a:r>
            <a:r>
              <a:rPr lang="en-US" baseline="0" dirty="0"/>
              <a:t> the header, siwtch1 find the next hop is switch2 and it will</a:t>
            </a:r>
          </a:p>
          <a:p>
            <a:r>
              <a:rPr lang="en-US" baseline="0" dirty="0"/>
              <a:t>Forward the packet to switch2.</a:t>
            </a:r>
          </a:p>
          <a:p>
            <a:endParaRPr lang="en-US" baseline="0" dirty="0"/>
          </a:p>
          <a:p>
            <a:r>
              <a:rPr lang="en-US" baseline="0" dirty="0"/>
              <a:t>This IP-in-IP forwarding logic is implemented in hardware.</a:t>
            </a:r>
          </a:p>
          <a:p>
            <a:r>
              <a:rPr lang="en-US" baseline="0" dirty="0"/>
              <a:t>So, it is cheap without involving switch’s CPUs.</a:t>
            </a:r>
          </a:p>
          <a:p>
            <a:endParaRPr lang="en-US" dirty="0"/>
          </a:p>
        </p:txBody>
      </p:sp>
      <p:sp>
        <p:nvSpPr>
          <p:cNvPr id="4" name="Slide Number Placeholder 3"/>
          <p:cNvSpPr>
            <a:spLocks noGrp="1"/>
          </p:cNvSpPr>
          <p:nvPr>
            <p:ph type="sldNum" sz="quarter" idx="10"/>
          </p:nvPr>
        </p:nvSpPr>
        <p:spPr/>
        <p:txBody>
          <a:bodyPr/>
          <a:lstStyle/>
          <a:p>
            <a:fld id="{AA914AF9-83FC-0D4B-81D7-46236E6CEE9E}" type="slidenum">
              <a:rPr lang="en-US" smtClean="0"/>
              <a:t>26</a:t>
            </a:fld>
            <a:endParaRPr lang="en-US"/>
          </a:p>
        </p:txBody>
      </p:sp>
    </p:spTree>
    <p:extLst>
      <p:ext uri="{BB962C8B-B14F-4D97-AF65-F5344CB8AC3E}">
        <p14:creationId xmlns:p14="http://schemas.microsoft.com/office/powerpoint/2010/main" val="21798406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top of IP-in-IP technique, </a:t>
            </a:r>
            <a:r>
              <a:rPr lang="en-US" dirty="0" err="1"/>
              <a:t>NetBoucner</a:t>
            </a:r>
            <a:r>
              <a:rPr lang="en-US" dirty="0"/>
              <a:t> uses a</a:t>
            </a:r>
            <a:r>
              <a:rPr lang="en-US" baseline="0" dirty="0"/>
              <a:t> probing strategy called packet bouncing.</a:t>
            </a:r>
          </a:p>
          <a:p>
            <a:r>
              <a:rPr lang="en-US" baseline="0" dirty="0"/>
              <a:t>It means the server asks a switch to </a:t>
            </a:r>
            <a:r>
              <a:rPr lang="en-US" baseline="0" dirty="0" err="1"/>
              <a:t>bouce</a:t>
            </a:r>
            <a:r>
              <a:rPr lang="en-US" baseline="0" dirty="0"/>
              <a:t> back the packet, like this example.</a:t>
            </a:r>
          </a:p>
          <a:p>
            <a:endParaRPr lang="en-US" baseline="0" dirty="0"/>
          </a:p>
          <a:p>
            <a:r>
              <a:rPr lang="en-US" baseline="0" dirty="0"/>
              <a:t>This packet bouncing provides us a simpler model.</a:t>
            </a:r>
          </a:p>
          <a:p>
            <a:r>
              <a:rPr lang="en-US" baseline="0" dirty="0"/>
              <a:t>Because every path is evaluated bi-directional, so we can use undirected graph as our model, which we will see later.</a:t>
            </a:r>
          </a:p>
          <a:p>
            <a:endParaRPr lang="en-US" baseline="0" dirty="0"/>
          </a:p>
          <a:p>
            <a:r>
              <a:rPr lang="en-US" baseline="0" dirty="0"/>
              <a:t>And, it simplifies our implementation. Because of the characteristics of Clos network, there is only one shortest path from server to one switch.</a:t>
            </a:r>
          </a:p>
          <a:p>
            <a:r>
              <a:rPr lang="en-US" baseline="0" dirty="0"/>
              <a:t>So, </a:t>
            </a:r>
            <a:r>
              <a:rPr lang="en-US" baseline="0" dirty="0" err="1"/>
              <a:t>NetBouncer</a:t>
            </a:r>
            <a:r>
              <a:rPr lang="en-US" baseline="0" dirty="0"/>
              <a:t> only has to prepare one inner IP-header to implement the packet bouncing.</a:t>
            </a:r>
          </a:p>
          <a:p>
            <a:endParaRPr lang="en-US" baseline="0" dirty="0"/>
          </a:p>
          <a:p>
            <a:r>
              <a:rPr lang="en-US" baseline="0" dirty="0"/>
              <a:t>Finally, packet bouncing simplifies the fault tolerance. Because the sender and receiver are the same server, the probing data for one path is maintained by the same server.</a:t>
            </a:r>
          </a:p>
          <a:p>
            <a:r>
              <a:rPr lang="en-US" baseline="0" dirty="0"/>
              <a:t>So, the probing data are all or nothing to the processor. Either processor receives the data or doesn’t even know their existence.</a:t>
            </a:r>
          </a:p>
          <a:p>
            <a:r>
              <a:rPr lang="en-US" baseline="0" dirty="0"/>
              <a:t>However, if sender and receiver are different servers, there must be some kinds of synchronization between servers to make sure the consistency of the data.</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OK, this is how NB achieves efficient probing.</a:t>
            </a:r>
          </a:p>
          <a:p>
            <a:endParaRPr lang="en-US" dirty="0"/>
          </a:p>
        </p:txBody>
      </p:sp>
      <p:sp>
        <p:nvSpPr>
          <p:cNvPr id="4" name="Slide Number Placeholder 3"/>
          <p:cNvSpPr>
            <a:spLocks noGrp="1"/>
          </p:cNvSpPr>
          <p:nvPr>
            <p:ph type="sldNum" sz="quarter" idx="10"/>
          </p:nvPr>
        </p:nvSpPr>
        <p:spPr/>
        <p:txBody>
          <a:bodyPr/>
          <a:lstStyle/>
          <a:p>
            <a:fld id="{AA914AF9-83FC-0D4B-81D7-46236E6CEE9E}" type="slidenum">
              <a:rPr lang="en-US" smtClean="0"/>
              <a:t>27</a:t>
            </a:fld>
            <a:endParaRPr lang="en-US"/>
          </a:p>
        </p:txBody>
      </p:sp>
    </p:spTree>
    <p:extLst>
      <p:ext uri="{BB962C8B-B14F-4D97-AF65-F5344CB8AC3E}">
        <p14:creationId xmlns:p14="http://schemas.microsoft.com/office/powerpoint/2010/main" val="40132493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Note:</a:t>
            </a:r>
            <a:r>
              <a:rPr lang="en-US" baseline="0" dirty="0"/>
              <a:t> we know y, </a:t>
            </a:r>
            <a:r>
              <a:rPr lang="en-US" baseline="0"/>
              <a:t>to calculate x</a:t>
            </a:r>
            <a:endParaRPr lang="en-US" dirty="0"/>
          </a:p>
        </p:txBody>
      </p:sp>
      <p:sp>
        <p:nvSpPr>
          <p:cNvPr id="4" name="Slide Number Placeholder 3"/>
          <p:cNvSpPr>
            <a:spLocks noGrp="1"/>
          </p:cNvSpPr>
          <p:nvPr>
            <p:ph type="sldNum" sz="quarter" idx="10"/>
          </p:nvPr>
        </p:nvSpPr>
        <p:spPr/>
        <p:txBody>
          <a:bodyPr/>
          <a:lstStyle/>
          <a:p>
            <a:fld id="{A0F1D7CE-54C5-4735-9C46-6B5736E15B55}" type="slidenum">
              <a:rPr lang="en-US" smtClean="0"/>
              <a:t>28</a:t>
            </a:fld>
            <a:endParaRPr lang="en-US"/>
          </a:p>
        </p:txBody>
      </p:sp>
    </p:spTree>
    <p:extLst>
      <p:ext uri="{BB962C8B-B14F-4D97-AF65-F5344CB8AC3E}">
        <p14:creationId xmlns:p14="http://schemas.microsoft.com/office/powerpoint/2010/main" val="3718620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logarithm for both sides</a:t>
            </a:r>
          </a:p>
          <a:p>
            <a:endParaRPr lang="en-US" dirty="0"/>
          </a:p>
          <a:p>
            <a:r>
              <a:rPr lang="en-US" dirty="0"/>
              <a:t>Why</a:t>
            </a:r>
            <a:r>
              <a:rPr lang="en-US" baseline="0" dirty="0"/>
              <a:t> log?</a:t>
            </a:r>
          </a:p>
          <a:p>
            <a:r>
              <a:rPr lang="en-US" dirty="0"/>
              <a:t>Nice</a:t>
            </a:r>
            <a:r>
              <a:rPr lang="en-US" baseline="0" dirty="0"/>
              <a:t> linear properties.</a:t>
            </a:r>
          </a:p>
          <a:p>
            <a:r>
              <a:rPr lang="en-US" baseline="0" dirty="0"/>
              <a:t>It’s very important for us to answer the questions we just asked.</a:t>
            </a:r>
            <a:endParaRPr lang="en-US" dirty="0"/>
          </a:p>
          <a:p>
            <a:endParaRPr lang="en-US" dirty="0"/>
          </a:p>
          <a:p>
            <a:r>
              <a:rPr lang="en-US" dirty="0"/>
              <a:t>In the following talk, I will continue using the “meaningful” formula since it’s easy to understand and follow.</a:t>
            </a:r>
          </a:p>
          <a:p>
            <a:r>
              <a:rPr lang="en-US" dirty="0"/>
              <a:t>But please</a:t>
            </a:r>
            <a:r>
              <a:rPr lang="en-US" baseline="0" dirty="0"/>
              <a:t> keep in mind that in our real case/evaluation, we use log scale.</a:t>
            </a:r>
            <a:endParaRPr lang="en-US" dirty="0"/>
          </a:p>
          <a:p>
            <a:endParaRPr lang="en-US" dirty="0"/>
          </a:p>
          <a:p>
            <a:r>
              <a:rPr lang="en-US" dirty="0"/>
              <a:t>Assumption:</a:t>
            </a:r>
          </a:p>
          <a:p>
            <a:pPr marL="228600" indent="-228600">
              <a:buAutoNum type="arabicParenBoth"/>
            </a:pPr>
            <a:r>
              <a:rPr lang="en-US" dirty="0"/>
              <a:t>The failures</a:t>
            </a:r>
            <a:r>
              <a:rPr lang="en-US" baseline="0" dirty="0"/>
              <a:t> on links are independent</a:t>
            </a:r>
          </a:p>
          <a:p>
            <a:pPr marL="228600" indent="-228600">
              <a:buAutoNum type="arabicParenBoth"/>
            </a:pPr>
            <a:r>
              <a:rPr lang="en-US" baseline="0" dirty="0"/>
              <a:t>The link failure rate is stable in a period of time</a:t>
            </a:r>
          </a:p>
          <a:p>
            <a:pPr marL="0" indent="0">
              <a:buNone/>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The success rate of a path is the probability of not failing on any links</a:t>
            </a:r>
          </a:p>
          <a:p>
            <a:pPr marL="228600" indent="-228600">
              <a:buAutoNum type="arabicParenBoth"/>
            </a:pPr>
            <a:endParaRPr lang="en-US" dirty="0"/>
          </a:p>
        </p:txBody>
      </p:sp>
      <p:sp>
        <p:nvSpPr>
          <p:cNvPr id="4" name="Slide Number Placeholder 3"/>
          <p:cNvSpPr>
            <a:spLocks noGrp="1"/>
          </p:cNvSpPr>
          <p:nvPr>
            <p:ph type="sldNum" sz="quarter" idx="10"/>
          </p:nvPr>
        </p:nvSpPr>
        <p:spPr/>
        <p:txBody>
          <a:bodyPr/>
          <a:lstStyle/>
          <a:p>
            <a:fld id="{72E0F9F6-6599-4591-AE92-9D60DC47DC7F}" type="slidenum">
              <a:rPr lang="en-US" smtClean="0"/>
              <a:t>29</a:t>
            </a:fld>
            <a:endParaRPr lang="en-US"/>
          </a:p>
        </p:txBody>
      </p:sp>
    </p:spTree>
    <p:extLst>
      <p:ext uri="{BB962C8B-B14F-4D97-AF65-F5344CB8AC3E}">
        <p14:creationId xmlns:p14="http://schemas.microsoft.com/office/powerpoint/2010/main" val="256025155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Emphasize</a:t>
            </a:r>
            <a:r>
              <a:rPr lang="en-US" baseline="0" dirty="0"/>
              <a:t> the problem first, to recall the audiences.</a:t>
            </a:r>
          </a:p>
          <a:p>
            <a:endParaRPr lang="en-US" baseline="0" dirty="0"/>
          </a:p>
          <a:p>
            <a:r>
              <a:rPr lang="en-US" baseline="0" dirty="0"/>
              <a:t>The problem we meet is: if we have y1,y2…, can we get the x1, x2,…?</a:t>
            </a:r>
          </a:p>
          <a:p>
            <a:r>
              <a:rPr lang="en-US" baseline="0" dirty="0"/>
              <a:t>The equations we have are.</a:t>
            </a:r>
          </a:p>
          <a:p>
            <a:endParaRPr lang="en-US" baseline="0" dirty="0"/>
          </a:p>
          <a:p>
            <a:r>
              <a:rPr lang="en-US" baseline="0" dirty="0"/>
              <a:t>From a quick glance, it seems we got 4 equations and 4 unknown variables. It should be easy, however….</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Is it the end of the world?</a:t>
            </a:r>
            <a:r>
              <a:rPr lang="en-US" baseline="0" dirty="0"/>
              <a:t> Because from such topology we can never get an unique result.</a:t>
            </a:r>
          </a:p>
          <a:p>
            <a:endParaRPr lang="en-US" baseline="0" dirty="0"/>
          </a:p>
        </p:txBody>
      </p:sp>
      <p:sp>
        <p:nvSpPr>
          <p:cNvPr id="4" name="Slide Number Placeholder 3"/>
          <p:cNvSpPr>
            <a:spLocks noGrp="1"/>
          </p:cNvSpPr>
          <p:nvPr>
            <p:ph type="sldNum" sz="quarter" idx="10"/>
          </p:nvPr>
        </p:nvSpPr>
        <p:spPr/>
        <p:txBody>
          <a:bodyPr/>
          <a:lstStyle/>
          <a:p>
            <a:fld id="{72E0F9F6-6599-4591-AE92-9D60DC47DC7F}" type="slidenum">
              <a:rPr lang="en-US" smtClean="0"/>
              <a:t>30</a:t>
            </a:fld>
            <a:endParaRPr lang="en-US"/>
          </a:p>
        </p:txBody>
      </p:sp>
    </p:spTree>
    <p:extLst>
      <p:ext uri="{BB962C8B-B14F-4D97-AF65-F5344CB8AC3E}">
        <p14:creationId xmlns:p14="http://schemas.microsoft.com/office/powerpoint/2010/main" val="39577559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In this case, we have a unique solution.</a:t>
            </a:r>
          </a:p>
        </p:txBody>
      </p:sp>
      <p:sp>
        <p:nvSpPr>
          <p:cNvPr id="4" name="Slide Number Placeholder 3"/>
          <p:cNvSpPr>
            <a:spLocks noGrp="1"/>
          </p:cNvSpPr>
          <p:nvPr>
            <p:ph type="sldNum" sz="quarter" idx="10"/>
          </p:nvPr>
        </p:nvSpPr>
        <p:spPr/>
        <p:txBody>
          <a:bodyPr/>
          <a:lstStyle/>
          <a:p>
            <a:fld id="{72E0F9F6-6599-4591-AE92-9D60DC47DC7F}" type="slidenum">
              <a:rPr lang="en-US" smtClean="0"/>
              <a:t>31</a:t>
            </a:fld>
            <a:endParaRPr lang="en-US"/>
          </a:p>
        </p:txBody>
      </p:sp>
    </p:spTree>
    <p:extLst>
      <p:ext uri="{BB962C8B-B14F-4D97-AF65-F5344CB8AC3E}">
        <p14:creationId xmlns:p14="http://schemas.microsoft.com/office/powerpoint/2010/main" val="41763507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a:t>
            </a:r>
            <a:r>
              <a:rPr lang="en-US" baseline="0" dirty="0"/>
              <a:t> Ze.</a:t>
            </a:r>
            <a:endParaRPr lang="en-US" dirty="0"/>
          </a:p>
          <a:p>
            <a:endParaRPr lang="en-US" dirty="0"/>
          </a:p>
          <a:p>
            <a:r>
              <a:rPr lang="en-US" dirty="0"/>
              <a:t>Least square solution.</a:t>
            </a:r>
          </a:p>
          <a:p>
            <a:endParaRPr lang="en-US" dirty="0"/>
          </a:p>
          <a:p>
            <a:r>
              <a:rPr lang="en-US" dirty="0"/>
              <a:t>Why we need this?</a:t>
            </a:r>
          </a:p>
          <a:p>
            <a:endParaRPr lang="en-US" dirty="0"/>
          </a:p>
          <a:p>
            <a:r>
              <a:rPr lang="en-US" dirty="0"/>
              <a:t>Explain layered</a:t>
            </a:r>
            <a:r>
              <a:rPr lang="en-US" baseline="0" dirty="0"/>
              <a:t> network: </a:t>
            </a:r>
          </a:p>
          <a:p>
            <a:r>
              <a:rPr lang="en-US" baseline="0" dirty="0"/>
              <a:t>No links within layers.</a:t>
            </a:r>
          </a:p>
          <a:p>
            <a:r>
              <a:rPr lang="en-US" baseline="0" dirty="0"/>
              <a:t>Probe start from the lowest layer to the highest layer.</a:t>
            </a:r>
          </a:p>
          <a:p>
            <a:endParaRPr lang="en-US" dirty="0"/>
          </a:p>
          <a:p>
            <a:r>
              <a:rPr lang="en-US" dirty="0"/>
              <a:t>This</a:t>
            </a:r>
            <a:r>
              <a:rPr lang="en-US" baseline="0" dirty="0"/>
              <a:t> condition is not for general graph.</a:t>
            </a:r>
          </a:p>
          <a:p>
            <a:r>
              <a:rPr lang="en-US" baseline="0" dirty="0"/>
              <a:t>It is for a layered graph which has some constraints.</a:t>
            </a:r>
          </a:p>
          <a:p>
            <a:r>
              <a:rPr lang="en-US" baseline="0" dirty="0"/>
              <a:t>Clos network in DC is applicable to this.</a:t>
            </a:r>
          </a:p>
          <a:p>
            <a:endParaRPr lang="en-US" baseline="0" dirty="0"/>
          </a:p>
          <a:p>
            <a:endParaRPr lang="en-US" baseline="0" dirty="0"/>
          </a:p>
        </p:txBody>
      </p:sp>
      <p:sp>
        <p:nvSpPr>
          <p:cNvPr id="4" name="Slide Number Placeholder 3"/>
          <p:cNvSpPr>
            <a:spLocks noGrp="1"/>
          </p:cNvSpPr>
          <p:nvPr>
            <p:ph type="sldNum" sz="quarter" idx="10"/>
          </p:nvPr>
        </p:nvSpPr>
        <p:spPr/>
        <p:txBody>
          <a:bodyPr/>
          <a:lstStyle/>
          <a:p>
            <a:fld id="{A0F1D7CE-54C5-4735-9C46-6B5736E15B55}" type="slidenum">
              <a:rPr lang="en-US" smtClean="0"/>
              <a:t>32</a:t>
            </a:fld>
            <a:endParaRPr lang="en-US"/>
          </a:p>
        </p:txBody>
      </p:sp>
    </p:spTree>
    <p:extLst>
      <p:ext uri="{BB962C8B-B14F-4D97-AF65-F5344CB8AC3E}">
        <p14:creationId xmlns:p14="http://schemas.microsoft.com/office/powerpoint/2010/main" val="3271685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E0B1A0-6C27-47D6-81D5-0963FD9522D4}" type="slidenum">
              <a:rPr lang="en-US" smtClean="0"/>
              <a:t>3</a:t>
            </a:fld>
            <a:endParaRPr lang="en-US"/>
          </a:p>
        </p:txBody>
      </p:sp>
    </p:spTree>
    <p:extLst>
      <p:ext uri="{BB962C8B-B14F-4D97-AF65-F5344CB8AC3E}">
        <p14:creationId xmlns:p14="http://schemas.microsoft.com/office/powerpoint/2010/main" val="18247895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talk about the devices</a:t>
            </a:r>
            <a:r>
              <a:rPr lang="en-US" baseline="0" dirty="0"/>
              <a:t> part.</a:t>
            </a:r>
          </a:p>
          <a:p>
            <a:endParaRPr lang="en-US" baseline="0" dirty="0"/>
          </a:p>
          <a:p>
            <a:r>
              <a:rPr lang="en-US" baseline="0" dirty="0"/>
              <a:t>XXX Remove the node.</a:t>
            </a:r>
            <a:endParaRPr lang="en-US" dirty="0"/>
          </a:p>
        </p:txBody>
      </p:sp>
      <p:sp>
        <p:nvSpPr>
          <p:cNvPr id="4" name="Slide Number Placeholder 3"/>
          <p:cNvSpPr>
            <a:spLocks noGrp="1"/>
          </p:cNvSpPr>
          <p:nvPr>
            <p:ph type="sldNum" sz="quarter" idx="10"/>
          </p:nvPr>
        </p:nvSpPr>
        <p:spPr/>
        <p:txBody>
          <a:bodyPr/>
          <a:lstStyle/>
          <a:p>
            <a:fld id="{A0F1D7CE-54C5-4735-9C46-6B5736E15B55}" type="slidenum">
              <a:rPr lang="en-US" smtClean="0"/>
              <a:t>33</a:t>
            </a:fld>
            <a:endParaRPr lang="en-US"/>
          </a:p>
        </p:txBody>
      </p:sp>
    </p:spTree>
    <p:extLst>
      <p:ext uri="{BB962C8B-B14F-4D97-AF65-F5344CB8AC3E}">
        <p14:creationId xmlns:p14="http://schemas.microsoft.com/office/powerpoint/2010/main" val="798177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A0F1D7CE-54C5-4735-9C46-6B5736E15B55}" type="slidenum">
              <a:rPr lang="en-US" smtClean="0"/>
              <a:t>34</a:t>
            </a:fld>
            <a:endParaRPr lang="en-US"/>
          </a:p>
        </p:txBody>
      </p:sp>
    </p:spTree>
    <p:extLst>
      <p:ext uri="{BB962C8B-B14F-4D97-AF65-F5344CB8AC3E}">
        <p14:creationId xmlns:p14="http://schemas.microsoft.com/office/powerpoint/2010/main" val="14613180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false positive is annoying?</a:t>
            </a:r>
          </a:p>
        </p:txBody>
      </p:sp>
      <p:sp>
        <p:nvSpPr>
          <p:cNvPr id="4" name="Slide Number Placeholder 3"/>
          <p:cNvSpPr>
            <a:spLocks noGrp="1"/>
          </p:cNvSpPr>
          <p:nvPr>
            <p:ph type="sldNum" sz="quarter" idx="10"/>
          </p:nvPr>
        </p:nvSpPr>
        <p:spPr/>
        <p:txBody>
          <a:bodyPr/>
          <a:lstStyle/>
          <a:p>
            <a:fld id="{A0F1D7CE-54C5-4735-9C46-6B5736E15B55}" type="slidenum">
              <a:rPr lang="en-US" smtClean="0"/>
              <a:t>35</a:t>
            </a:fld>
            <a:endParaRPr lang="en-US"/>
          </a:p>
        </p:txBody>
      </p:sp>
    </p:spTree>
    <p:extLst>
      <p:ext uri="{BB962C8B-B14F-4D97-AF65-F5344CB8AC3E}">
        <p14:creationId xmlns:p14="http://schemas.microsoft.com/office/powerpoint/2010/main" val="35022067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1D7CE-54C5-4735-9C46-6B5736E15B55}" type="slidenum">
              <a:rPr lang="en-US" smtClean="0"/>
              <a:t>38</a:t>
            </a:fld>
            <a:endParaRPr lang="en-US"/>
          </a:p>
        </p:txBody>
      </p:sp>
    </p:spTree>
    <p:extLst>
      <p:ext uri="{BB962C8B-B14F-4D97-AF65-F5344CB8AC3E}">
        <p14:creationId xmlns:p14="http://schemas.microsoft.com/office/powerpoint/2010/main" val="20240503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F1D7CE-54C5-4735-9C46-6B5736E15B55}" type="slidenum">
              <a:rPr lang="en-US" smtClean="0"/>
              <a:t>39</a:t>
            </a:fld>
            <a:endParaRPr lang="en-US"/>
          </a:p>
        </p:txBody>
      </p:sp>
    </p:spTree>
    <p:extLst>
      <p:ext uri="{BB962C8B-B14F-4D97-AF65-F5344CB8AC3E}">
        <p14:creationId xmlns:p14="http://schemas.microsoft.com/office/powerpoint/2010/main" val="3140844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Should we introduce</a:t>
            </a:r>
            <a:r>
              <a:rPr lang="en-US" baseline="0" dirty="0"/>
              <a:t> the CD in detail? Or may be as a backup slides.</a:t>
            </a:r>
          </a:p>
          <a:p>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analytical solution, we take the derivatives and solve the normal equations from the quadratic </a:t>
            </a:r>
            <a:r>
              <a:rPr lang="en-US" sz="1200" kern="1200" dirty="0" err="1">
                <a:solidFill>
                  <a:schemeClr val="tx1"/>
                </a:solidFill>
                <a:effectLst/>
                <a:latin typeface="+mn-lt"/>
                <a:ea typeface="+mn-ea"/>
                <a:cs typeface="+mn-cs"/>
              </a:rPr>
              <a:t>progamming</a:t>
            </a:r>
            <a:r>
              <a:rPr lang="en-US" sz="1200" kern="1200" dirty="0">
                <a:solidFill>
                  <a:schemeClr val="tx1"/>
                </a:solidFill>
                <a:effectLst/>
                <a:latin typeface="+mn-lt"/>
                <a:ea typeface="+mn-ea"/>
                <a:cs typeface="+mn-cs"/>
              </a:rPr>
              <a:t> problem (linear least squares is a quadratic programming problem)</a:t>
            </a:r>
          </a:p>
          <a:p>
            <a:r>
              <a:rPr lang="en-US" baseline="0" dirty="0" err="1"/>
              <a:t>ackup</a:t>
            </a:r>
            <a:r>
              <a:rPr lang="en-US" baseline="0"/>
              <a:t> slides.</a:t>
            </a:r>
            <a:endParaRPr lang="en-US"/>
          </a:p>
          <a:p>
            <a:endParaRPr lang="en-US" dirty="0"/>
          </a:p>
        </p:txBody>
      </p:sp>
      <p:sp>
        <p:nvSpPr>
          <p:cNvPr id="4" name="Slide Number Placeholder 3"/>
          <p:cNvSpPr>
            <a:spLocks noGrp="1"/>
          </p:cNvSpPr>
          <p:nvPr>
            <p:ph type="sldNum" sz="quarter" idx="10"/>
          </p:nvPr>
        </p:nvSpPr>
        <p:spPr/>
        <p:txBody>
          <a:bodyPr/>
          <a:lstStyle/>
          <a:p>
            <a:fld id="{A0F1D7CE-54C5-4735-9C46-6B5736E15B55}" type="slidenum">
              <a:rPr lang="en-US" smtClean="0"/>
              <a:t>40</a:t>
            </a:fld>
            <a:endParaRPr lang="en-US"/>
          </a:p>
        </p:txBody>
      </p:sp>
    </p:spTree>
    <p:extLst>
      <p:ext uri="{BB962C8B-B14F-4D97-AF65-F5344CB8AC3E}">
        <p14:creationId xmlns:p14="http://schemas.microsoft.com/office/powerpoint/2010/main" val="42721963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t>
            </a:r>
          </a:p>
        </p:txBody>
      </p:sp>
      <p:sp>
        <p:nvSpPr>
          <p:cNvPr id="4" name="Slide Number Placeholder 3"/>
          <p:cNvSpPr>
            <a:spLocks noGrp="1"/>
          </p:cNvSpPr>
          <p:nvPr>
            <p:ph type="sldNum" sz="quarter" idx="10"/>
          </p:nvPr>
        </p:nvSpPr>
        <p:spPr/>
        <p:txBody>
          <a:bodyPr/>
          <a:lstStyle/>
          <a:p>
            <a:fld id="{AA914AF9-83FC-0D4B-81D7-46236E6CEE9E}" type="slidenum">
              <a:rPr lang="en-US" smtClean="0"/>
              <a:t>44</a:t>
            </a:fld>
            <a:endParaRPr lang="en-US"/>
          </a:p>
        </p:txBody>
      </p:sp>
    </p:spTree>
    <p:extLst>
      <p:ext uri="{BB962C8B-B14F-4D97-AF65-F5344CB8AC3E}">
        <p14:creationId xmlns:p14="http://schemas.microsoft.com/office/powerpoint/2010/main" val="415078040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BFD66-B8AB-4F43-897F-EEA3C9E09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6198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E0B1A0-6C27-47D6-81D5-0963FD9522D4}" type="slidenum">
              <a:rPr lang="en-US" smtClean="0"/>
              <a:t>48</a:t>
            </a:fld>
            <a:endParaRPr lang="en-US"/>
          </a:p>
        </p:txBody>
      </p:sp>
    </p:spTree>
    <p:extLst>
      <p:ext uri="{BB962C8B-B14F-4D97-AF65-F5344CB8AC3E}">
        <p14:creationId xmlns:p14="http://schemas.microsoft.com/office/powerpoint/2010/main" val="21182621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 done</a:t>
            </a:r>
            <a:r>
              <a:rPr lang="en-US" baseline="0" dirty="0"/>
              <a:t> with </a:t>
            </a:r>
            <a:r>
              <a:rPr lang="en-US" baseline="0" dirty="0" err="1"/>
              <a:t>Tensorflow</a:t>
            </a:r>
            <a:r>
              <a:rPr lang="en-US" baseline="0" dirty="0"/>
              <a:t> r1.2 benchmark on p100 machine</a:t>
            </a:r>
            <a:endParaRPr lang="en-US" dirty="0"/>
          </a:p>
        </p:txBody>
      </p:sp>
      <p:sp>
        <p:nvSpPr>
          <p:cNvPr id="4" name="Slide Number Placeholder 3"/>
          <p:cNvSpPr>
            <a:spLocks noGrp="1"/>
          </p:cNvSpPr>
          <p:nvPr>
            <p:ph type="sldNum" sz="quarter" idx="10"/>
          </p:nvPr>
        </p:nvSpPr>
        <p:spPr/>
        <p:txBody>
          <a:bodyPr/>
          <a:lstStyle/>
          <a:p>
            <a:fld id="{44DF43FB-C020-4D8E-8AF6-B3E3E72BA2CB}" type="slidenum">
              <a:rPr lang="en-US" smtClean="0"/>
              <a:t>49</a:t>
            </a:fld>
            <a:endParaRPr lang="en-US"/>
          </a:p>
        </p:txBody>
      </p:sp>
    </p:spTree>
    <p:extLst>
      <p:ext uri="{BB962C8B-B14F-4D97-AF65-F5344CB8AC3E}">
        <p14:creationId xmlns:p14="http://schemas.microsoft.com/office/powerpoint/2010/main" val="22601594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2BFD66-B8AB-4F43-897F-EEA3C9E0989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379229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AE0B1A0-6C27-47D6-81D5-0963FD9522D4}" type="slidenum">
              <a:rPr lang="en-US" smtClean="0"/>
              <a:t>51</a:t>
            </a:fld>
            <a:endParaRPr lang="en-US"/>
          </a:p>
        </p:txBody>
      </p:sp>
    </p:spTree>
    <p:extLst>
      <p:ext uri="{BB962C8B-B14F-4D97-AF65-F5344CB8AC3E}">
        <p14:creationId xmlns:p14="http://schemas.microsoft.com/office/powerpoint/2010/main" val="1657012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82BFD66-B8AB-4F43-897F-EEA3C9E09891}" type="slidenum">
              <a:rPr lang="en-US" smtClean="0"/>
              <a:t>7</a:t>
            </a:fld>
            <a:endParaRPr lang="en-US"/>
          </a:p>
        </p:txBody>
      </p:sp>
    </p:spTree>
    <p:extLst>
      <p:ext uri="{BB962C8B-B14F-4D97-AF65-F5344CB8AC3E}">
        <p14:creationId xmlns:p14="http://schemas.microsoft.com/office/powerpoint/2010/main" val="18811320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2BFD66-B8AB-4F43-897F-EEA3C9E09891}" type="slidenum">
              <a:rPr lang="en-US" smtClean="0"/>
              <a:t>8</a:t>
            </a:fld>
            <a:endParaRPr lang="en-US"/>
          </a:p>
        </p:txBody>
      </p:sp>
    </p:spTree>
    <p:extLst>
      <p:ext uri="{BB962C8B-B14F-4D97-AF65-F5344CB8AC3E}">
        <p14:creationId xmlns:p14="http://schemas.microsoft.com/office/powerpoint/2010/main" val="3721274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2BFD66-B8AB-4F43-897F-EEA3C9E09891}" type="slidenum">
              <a:rPr lang="en-US" smtClean="0"/>
              <a:t>9</a:t>
            </a:fld>
            <a:endParaRPr lang="en-US"/>
          </a:p>
        </p:txBody>
      </p:sp>
    </p:spTree>
    <p:extLst>
      <p:ext uri="{BB962C8B-B14F-4D97-AF65-F5344CB8AC3E}">
        <p14:creationId xmlns:p14="http://schemas.microsoft.com/office/powerpoint/2010/main" val="42314871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82BFD66-B8AB-4F43-897F-EEA3C9E09891}" type="slidenum">
              <a:rPr lang="en-US" smtClean="0"/>
              <a:t>10</a:t>
            </a:fld>
            <a:endParaRPr lang="en-US"/>
          </a:p>
        </p:txBody>
      </p:sp>
    </p:spTree>
    <p:extLst>
      <p:ext uri="{BB962C8B-B14F-4D97-AF65-F5344CB8AC3E}">
        <p14:creationId xmlns:p14="http://schemas.microsoft.com/office/powerpoint/2010/main" val="12291565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2BFD66-B8AB-4F43-897F-EEA3C9E09891}" type="slidenum">
              <a:rPr lang="en-US" smtClean="0"/>
              <a:t>11</a:t>
            </a:fld>
            <a:endParaRPr lang="en-US"/>
          </a:p>
        </p:txBody>
      </p:sp>
    </p:spTree>
    <p:extLst>
      <p:ext uri="{BB962C8B-B14F-4D97-AF65-F5344CB8AC3E}">
        <p14:creationId xmlns:p14="http://schemas.microsoft.com/office/powerpoint/2010/main" val="5478082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30ACA7-743A-44DE-9774-665A0FF19E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110767FA-DA6E-4DDE-B720-6D181C8DDC7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9C44B6C-1F5B-43D6-94EE-99654785F04F}"/>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5" name="Footer Placeholder 4">
            <a:extLst>
              <a:ext uri="{FF2B5EF4-FFF2-40B4-BE49-F238E27FC236}">
                <a16:creationId xmlns:a16="http://schemas.microsoft.com/office/drawing/2014/main" xmlns="" id="{50D95AE6-1EAC-4AAD-8447-FABD4881E4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2052FA8D-590F-433F-BFED-8710A6FBE2DE}"/>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33219368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51BE89-C878-4E6E-910E-91D6346D89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25CAFE5F-9320-48E4-9619-143D809E6AE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9D884AC-6624-423B-84AB-63EF3DA2D352}"/>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5" name="Footer Placeholder 4">
            <a:extLst>
              <a:ext uri="{FF2B5EF4-FFF2-40B4-BE49-F238E27FC236}">
                <a16:creationId xmlns:a16="http://schemas.microsoft.com/office/drawing/2014/main" xmlns="" id="{0444942C-2F39-40C8-8C4C-79FB5E8FC72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A07994F-86B5-4401-823C-B0A8FA5968C0}"/>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3490608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6E11C867-EA6F-4DC6-BB42-4F7AC85262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BC1D2044-6012-4203-A3DE-DA834E91F8C5}"/>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F8A5DF0-A332-4DA6-A2EC-6C8536DBA060}"/>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5" name="Footer Placeholder 4">
            <a:extLst>
              <a:ext uri="{FF2B5EF4-FFF2-40B4-BE49-F238E27FC236}">
                <a16:creationId xmlns:a16="http://schemas.microsoft.com/office/drawing/2014/main" xmlns="" id="{D21C98A7-644C-41E6-B910-1F81309CBF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1A5E016-7FD8-417E-8651-049C839B0DF8}"/>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1924157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F98E45-3A92-42E9-9527-384D71354E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4CDE1EA-42B2-4120-AE0C-4FD8D0D3A3C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71A94B1-B661-4149-BD90-62EB877541DD}"/>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5" name="Footer Placeholder 4">
            <a:extLst>
              <a:ext uri="{FF2B5EF4-FFF2-40B4-BE49-F238E27FC236}">
                <a16:creationId xmlns:a16="http://schemas.microsoft.com/office/drawing/2014/main" xmlns="" id="{E136A2AE-FE6E-4867-AE02-3217E46660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FC3A6F79-C04A-4DD5-8961-65FC1E9A4895}"/>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12671421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CD5B502-1636-4EE9-9BB9-BEE02D92658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FFABCADE-A833-4EAC-9843-D080C199B9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420DED66-F92E-47FA-A5D0-50E501B305BE}"/>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5" name="Footer Placeholder 4">
            <a:extLst>
              <a:ext uri="{FF2B5EF4-FFF2-40B4-BE49-F238E27FC236}">
                <a16:creationId xmlns:a16="http://schemas.microsoft.com/office/drawing/2014/main" xmlns="" id="{B04952D0-863D-474D-AD19-8A5BC1C836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631A34A-DE82-44A5-BA02-DBFBF466D38C}"/>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3758333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4448804-70D1-4E25-BC78-91A641254E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4983C297-3BEA-46E1-BCA4-914D8D371AD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580CF784-29FC-4ED1-BFDC-C85834B36B3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B31B5FC2-6AC3-4E8D-B58D-C486AAB5662E}"/>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6" name="Footer Placeholder 5">
            <a:extLst>
              <a:ext uri="{FF2B5EF4-FFF2-40B4-BE49-F238E27FC236}">
                <a16:creationId xmlns:a16="http://schemas.microsoft.com/office/drawing/2014/main" xmlns="" id="{F00B819E-B347-4F92-BC22-EDEDD7DFA4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01549F1-3D15-43B1-AD06-B4D4AE596F81}"/>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3347566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622A00-343C-4D21-A30A-EE76268BEB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BCE6A988-D994-4AB2-8C4D-7DC9B54779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E5C4C27F-3B42-4139-8269-D8E6DA2C702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A7F8532-F2EB-40B2-B2AA-EB37FB83DE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AACCB555-2F71-41B8-BC57-CF93E9E19D3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E7ECBCE0-1261-4195-8FA9-9DF3C87DB744}"/>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8" name="Footer Placeholder 7">
            <a:extLst>
              <a:ext uri="{FF2B5EF4-FFF2-40B4-BE49-F238E27FC236}">
                <a16:creationId xmlns:a16="http://schemas.microsoft.com/office/drawing/2014/main" xmlns="" id="{234FA67C-778C-443B-A83C-E48842C21DB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DFEA6B04-4297-4326-AFD7-6822E871F577}"/>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13718655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6004C00-10B9-4F42-94F2-F4B9C4E9C8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4DC82917-B8A0-43F2-A56F-0CFE59ECA87E}"/>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4" name="Footer Placeholder 3">
            <a:extLst>
              <a:ext uri="{FF2B5EF4-FFF2-40B4-BE49-F238E27FC236}">
                <a16:creationId xmlns:a16="http://schemas.microsoft.com/office/drawing/2014/main" xmlns="" id="{D3858E1C-B12E-465F-9DCF-F4272786D5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5704AC18-AF2D-4EDD-9781-E92A54560ACD}"/>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3339530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2E3653DB-9A32-471E-B712-BEF77D0B9837}"/>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3" name="Footer Placeholder 2">
            <a:extLst>
              <a:ext uri="{FF2B5EF4-FFF2-40B4-BE49-F238E27FC236}">
                <a16:creationId xmlns:a16="http://schemas.microsoft.com/office/drawing/2014/main" xmlns="" id="{90D510DD-5B31-4CB7-8E8C-40BDA74DEE0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6A6B80EC-FCFD-4AAC-A0B2-C80D935D7660}"/>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2148853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7CCFC3-870C-415B-A686-EE9C456DED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07806601-3A26-475D-9A06-3535B581704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9E74F7B1-194A-400E-B753-1198D30759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0D9CCD63-CF1A-4A11-A5DE-317063DD2B78}"/>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6" name="Footer Placeholder 5">
            <a:extLst>
              <a:ext uri="{FF2B5EF4-FFF2-40B4-BE49-F238E27FC236}">
                <a16:creationId xmlns:a16="http://schemas.microsoft.com/office/drawing/2014/main" xmlns="" id="{79D5E35D-17AF-4E62-B93C-3C71A649DF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905D5E2D-AAA0-4586-87B1-AD0628A6E761}"/>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496085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69A0E0F-F153-4A4C-9A51-37F3C0C5FFF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37F1AA1-D56F-4FA8-99F4-A3981A220B7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16BDDECB-A53D-4E95-A186-F0294BF277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C8405AF1-21F7-4544-9562-B07980B2535E}"/>
              </a:ext>
            </a:extLst>
          </p:cNvPr>
          <p:cNvSpPr>
            <a:spLocks noGrp="1"/>
          </p:cNvSpPr>
          <p:nvPr>
            <p:ph type="dt" sz="half" idx="10"/>
          </p:nvPr>
        </p:nvSpPr>
        <p:spPr/>
        <p:txBody>
          <a:bodyPr/>
          <a:lstStyle/>
          <a:p>
            <a:fld id="{C1FA942C-FF89-4E94-A871-1A121975D480}" type="datetimeFigureOut">
              <a:rPr lang="en-US" smtClean="0"/>
              <a:t>6/25/2018</a:t>
            </a:fld>
            <a:endParaRPr lang="en-US"/>
          </a:p>
        </p:txBody>
      </p:sp>
      <p:sp>
        <p:nvSpPr>
          <p:cNvPr id="6" name="Footer Placeholder 5">
            <a:extLst>
              <a:ext uri="{FF2B5EF4-FFF2-40B4-BE49-F238E27FC236}">
                <a16:creationId xmlns:a16="http://schemas.microsoft.com/office/drawing/2014/main" xmlns="" id="{9FE874DD-2B1D-464C-A42B-3BAD88E637D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8E0C8E1B-81E5-4C67-BAF0-21900A674B2F}"/>
              </a:ext>
            </a:extLst>
          </p:cNvPr>
          <p:cNvSpPr>
            <a:spLocks noGrp="1"/>
          </p:cNvSpPr>
          <p:nvPr>
            <p:ph type="sldNum" sz="quarter" idx="12"/>
          </p:nvPr>
        </p:nvSpPr>
        <p:spPr/>
        <p:txBody>
          <a:bodyPr/>
          <a:lstStyle/>
          <a:p>
            <a:fld id="{F3B4EB6D-8559-4F8F-8931-C13B87031E86}" type="slidenum">
              <a:rPr lang="en-US" smtClean="0"/>
              <a:t>‹#›</a:t>
            </a:fld>
            <a:endParaRPr lang="en-US"/>
          </a:p>
        </p:txBody>
      </p:sp>
    </p:spTree>
    <p:extLst>
      <p:ext uri="{BB962C8B-B14F-4D97-AF65-F5344CB8AC3E}">
        <p14:creationId xmlns:p14="http://schemas.microsoft.com/office/powerpoint/2010/main" val="1447230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175ED0D-45A7-43D3-BD9C-5C2EDE8109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6281990-BCA7-4214-92FC-51FB8AF7A6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08B6375-F49B-4AB1-8091-6A4BEA3C9F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FA942C-FF89-4E94-A871-1A121975D480}" type="datetimeFigureOut">
              <a:rPr lang="en-US" smtClean="0"/>
              <a:t>6/25/2018</a:t>
            </a:fld>
            <a:endParaRPr lang="en-US"/>
          </a:p>
        </p:txBody>
      </p:sp>
      <p:sp>
        <p:nvSpPr>
          <p:cNvPr id="5" name="Footer Placeholder 4">
            <a:extLst>
              <a:ext uri="{FF2B5EF4-FFF2-40B4-BE49-F238E27FC236}">
                <a16:creationId xmlns:a16="http://schemas.microsoft.com/office/drawing/2014/main" xmlns="" id="{3556C5EE-289D-49ED-A22D-C04A55F7A7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538FA378-DCF7-4A21-8926-58C0764E49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B4EB6D-8559-4F8F-8931-C13B87031E86}" type="slidenum">
              <a:rPr lang="en-US" smtClean="0"/>
              <a:t>‹#›</a:t>
            </a:fld>
            <a:endParaRPr lang="en-US"/>
          </a:p>
        </p:txBody>
      </p:sp>
    </p:spTree>
    <p:extLst>
      <p:ext uri="{BB962C8B-B14F-4D97-AF65-F5344CB8AC3E}">
        <p14:creationId xmlns:p14="http://schemas.microsoft.com/office/powerpoint/2010/main" val="29799898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xmlns="" id="{559AE206-7EBA-4D33-8BC9-9D8158553F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0" name="Straight Connector 9">
            <a:extLst>
              <a:ext uri="{FF2B5EF4-FFF2-40B4-BE49-F238E27FC236}">
                <a16:creationId xmlns:a16="http://schemas.microsoft.com/office/drawing/2014/main" xmlns="" id="{9E8E38ED-369A-44C2-B635-0BED0E48A6E8}"/>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xmlns="" id="{B672F332-AF08-46C6-94F0-77684310D7B7}"/>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xmlns="" id="{34244EF8-D73A-40E1-BE73-D46E6B4B04E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xmlns="" id="{AB84D7E8-4ECB-42D7-ADBF-01689B0F24A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xmlns="" id="{6437D937-A7F1-4011-92B4-328E5BE1B166}"/>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xmlns="" id="{53C2416B-EA0B-4D4C-94D5-0D8B07A4DF68}"/>
              </a:ext>
            </a:extLst>
          </p:cNvPr>
          <p:cNvSpPr>
            <a:spLocks noGrp="1"/>
          </p:cNvSpPr>
          <p:nvPr>
            <p:ph type="ctrTitle"/>
          </p:nvPr>
        </p:nvSpPr>
        <p:spPr>
          <a:xfrm>
            <a:off x="642257" y="4525347"/>
            <a:ext cx="6939722" cy="1737360"/>
          </a:xfrm>
        </p:spPr>
        <p:txBody>
          <a:bodyPr anchor="ctr">
            <a:noAutofit/>
          </a:bodyPr>
          <a:lstStyle/>
          <a:p>
            <a:pPr algn="r"/>
            <a:r>
              <a:rPr lang="zh-CN" altLang="en-US" sz="4400" dirty="0"/>
              <a:t>大系统时代前沿研究探索：</a:t>
            </a:r>
            <a:r>
              <a:rPr lang="zh-CN" altLang="en-US" sz="4800" dirty="0"/>
              <a:t>网络和智能之深度融合</a:t>
            </a:r>
            <a:endParaRPr lang="en-US" sz="4800" dirty="0"/>
          </a:p>
        </p:txBody>
      </p:sp>
      <p:sp>
        <p:nvSpPr>
          <p:cNvPr id="3" name="Subtitle 2">
            <a:extLst>
              <a:ext uri="{FF2B5EF4-FFF2-40B4-BE49-F238E27FC236}">
                <a16:creationId xmlns:a16="http://schemas.microsoft.com/office/drawing/2014/main" xmlns="" id="{6FD539D1-CC4B-4D3F-991E-6B62BAAB52A8}"/>
              </a:ext>
            </a:extLst>
          </p:cNvPr>
          <p:cNvSpPr>
            <a:spLocks noGrp="1"/>
          </p:cNvSpPr>
          <p:nvPr>
            <p:ph type="subTitle" idx="1"/>
          </p:nvPr>
        </p:nvSpPr>
        <p:spPr>
          <a:xfrm>
            <a:off x="8050762" y="4525347"/>
            <a:ext cx="3211288" cy="1737360"/>
          </a:xfrm>
        </p:spPr>
        <p:txBody>
          <a:bodyPr anchor="ctr">
            <a:normAutofit/>
          </a:bodyPr>
          <a:lstStyle/>
          <a:p>
            <a:pPr algn="l"/>
            <a:r>
              <a:rPr lang="zh-CN" altLang="en-US"/>
              <a:t>周礼栋</a:t>
            </a:r>
            <a:endParaRPr lang="en-US" altLang="zh-CN"/>
          </a:p>
          <a:p>
            <a:pPr algn="l"/>
            <a:r>
              <a:rPr lang="zh-CN" altLang="en-US"/>
              <a:t>微软亚洲研究院</a:t>
            </a:r>
            <a:endParaRPr lang="en-US"/>
          </a:p>
        </p:txBody>
      </p:sp>
    </p:spTree>
    <p:extLst>
      <p:ext uri="{BB962C8B-B14F-4D97-AF65-F5344CB8AC3E}">
        <p14:creationId xmlns:p14="http://schemas.microsoft.com/office/powerpoint/2010/main" val="10315260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45898"/>
          </a:xfrm>
        </p:spPr>
        <p:txBody>
          <a:bodyPr>
            <a:normAutofit fontScale="90000"/>
          </a:bodyPr>
          <a:lstStyle/>
          <a:p>
            <a:r>
              <a:rPr lang="zh-CN" altLang="en-US" dirty="0"/>
              <a:t>灰色故障下增加冗余可能反而有害</a:t>
            </a:r>
            <a:endParaRPr lang="en-US" dirty="0"/>
          </a:p>
        </p:txBody>
      </p:sp>
      <p:sp>
        <p:nvSpPr>
          <p:cNvPr id="4" name="Slide Number Placeholder 3"/>
          <p:cNvSpPr>
            <a:spLocks noGrp="1"/>
          </p:cNvSpPr>
          <p:nvPr>
            <p:ph type="sldNum" sz="quarter" idx="12"/>
          </p:nvPr>
        </p:nvSpPr>
        <p:spPr/>
        <p:txBody>
          <a:bodyPr/>
          <a:lstStyle/>
          <a:p>
            <a:fld id="{F46CB0D4-8F14-1643-B393-AD486058FAF2}" type="slidenum">
              <a:rPr lang="en-US" smtClean="0"/>
              <a:pPr/>
              <a:t>10</a:t>
            </a:fld>
            <a:endParaRPr lang="en-US"/>
          </a:p>
        </p:txBody>
      </p:sp>
      <p:pic>
        <p:nvPicPr>
          <p:cNvPr id="5" name="Picture 4"/>
          <p:cNvPicPr>
            <a:picLocks noChangeAspect="1"/>
          </p:cNvPicPr>
          <p:nvPr/>
        </p:nvPicPr>
        <p:blipFill>
          <a:blip r:embed="rId3"/>
          <a:stretch>
            <a:fillRect/>
          </a:stretch>
        </p:blipFill>
        <p:spPr>
          <a:xfrm>
            <a:off x="1791756" y="3152041"/>
            <a:ext cx="644859" cy="644859"/>
          </a:xfrm>
          <a:prstGeom prst="rect">
            <a:avLst/>
          </a:prstGeom>
        </p:spPr>
      </p:pic>
      <p:pic>
        <p:nvPicPr>
          <p:cNvPr id="6" name="Picture 5"/>
          <p:cNvPicPr>
            <a:picLocks noChangeAspect="1"/>
          </p:cNvPicPr>
          <p:nvPr/>
        </p:nvPicPr>
        <p:blipFill>
          <a:blip r:embed="rId3"/>
          <a:stretch>
            <a:fillRect/>
          </a:stretch>
        </p:blipFill>
        <p:spPr>
          <a:xfrm>
            <a:off x="2746006" y="3125411"/>
            <a:ext cx="644859" cy="644859"/>
          </a:xfrm>
          <a:prstGeom prst="rect">
            <a:avLst/>
          </a:prstGeom>
        </p:spPr>
      </p:pic>
      <p:pic>
        <p:nvPicPr>
          <p:cNvPr id="7" name="Picture 6"/>
          <p:cNvPicPr>
            <a:picLocks noChangeAspect="1"/>
          </p:cNvPicPr>
          <p:nvPr/>
        </p:nvPicPr>
        <p:blipFill>
          <a:blip r:embed="rId3"/>
          <a:stretch>
            <a:fillRect/>
          </a:stretch>
        </p:blipFill>
        <p:spPr>
          <a:xfrm>
            <a:off x="1791756" y="4082367"/>
            <a:ext cx="644859" cy="644859"/>
          </a:xfrm>
          <a:prstGeom prst="rect">
            <a:avLst/>
          </a:prstGeom>
        </p:spPr>
      </p:pic>
      <p:pic>
        <p:nvPicPr>
          <p:cNvPr id="8" name="Picture 7"/>
          <p:cNvPicPr>
            <a:picLocks noChangeAspect="1"/>
          </p:cNvPicPr>
          <p:nvPr/>
        </p:nvPicPr>
        <p:blipFill>
          <a:blip r:embed="rId3"/>
          <a:stretch>
            <a:fillRect/>
          </a:stretch>
        </p:blipFill>
        <p:spPr>
          <a:xfrm>
            <a:off x="2746005" y="4055735"/>
            <a:ext cx="644859" cy="644859"/>
          </a:xfrm>
          <a:prstGeom prst="rect">
            <a:avLst/>
          </a:prstGeom>
        </p:spPr>
      </p:pic>
      <p:pic>
        <p:nvPicPr>
          <p:cNvPr id="9" name="Picture 8"/>
          <p:cNvPicPr>
            <a:picLocks noChangeAspect="1"/>
          </p:cNvPicPr>
          <p:nvPr/>
        </p:nvPicPr>
        <p:blipFill>
          <a:blip r:embed="rId4">
            <a:duotone>
              <a:schemeClr val="accent2">
                <a:shade val="45000"/>
                <a:satMod val="135000"/>
              </a:schemeClr>
              <a:prstClr val="white"/>
            </a:duotone>
          </a:blip>
          <a:stretch>
            <a:fillRect/>
          </a:stretch>
        </p:blipFill>
        <p:spPr>
          <a:xfrm>
            <a:off x="2208663" y="2003558"/>
            <a:ext cx="957411" cy="526576"/>
          </a:xfrm>
          <a:prstGeom prst="rect">
            <a:avLst/>
          </a:prstGeom>
        </p:spPr>
      </p:pic>
      <p:pic>
        <p:nvPicPr>
          <p:cNvPr id="10" name="Picture 9"/>
          <p:cNvPicPr>
            <a:picLocks noChangeAspect="1"/>
          </p:cNvPicPr>
          <p:nvPr/>
        </p:nvPicPr>
        <p:blipFill>
          <a:blip r:embed="rId4"/>
          <a:stretch>
            <a:fillRect/>
          </a:stretch>
        </p:blipFill>
        <p:spPr>
          <a:xfrm>
            <a:off x="4777091" y="2003558"/>
            <a:ext cx="957411" cy="526576"/>
          </a:xfrm>
          <a:prstGeom prst="rect">
            <a:avLst/>
          </a:prstGeom>
        </p:spPr>
      </p:pic>
      <p:pic>
        <p:nvPicPr>
          <p:cNvPr id="11" name="Picture 10"/>
          <p:cNvPicPr>
            <a:picLocks noChangeAspect="1"/>
          </p:cNvPicPr>
          <p:nvPr/>
        </p:nvPicPr>
        <p:blipFill>
          <a:blip r:embed="rId4"/>
          <a:stretch>
            <a:fillRect/>
          </a:stretch>
        </p:blipFill>
        <p:spPr>
          <a:xfrm>
            <a:off x="7420207" y="2003558"/>
            <a:ext cx="957411" cy="526576"/>
          </a:xfrm>
          <a:prstGeom prst="rect">
            <a:avLst/>
          </a:prstGeom>
        </p:spPr>
      </p:pic>
      <p:pic>
        <p:nvPicPr>
          <p:cNvPr id="12" name="Picture 11"/>
          <p:cNvPicPr>
            <a:picLocks noChangeAspect="1"/>
          </p:cNvPicPr>
          <p:nvPr/>
        </p:nvPicPr>
        <p:blipFill>
          <a:blip r:embed="rId4"/>
          <a:stretch>
            <a:fillRect/>
          </a:stretch>
        </p:blipFill>
        <p:spPr>
          <a:xfrm>
            <a:off x="9906374" y="1981562"/>
            <a:ext cx="957411" cy="526576"/>
          </a:xfrm>
          <a:prstGeom prst="rect">
            <a:avLst/>
          </a:prstGeom>
        </p:spPr>
      </p:pic>
      <p:sp>
        <p:nvSpPr>
          <p:cNvPr id="13" name="TextBox 12"/>
          <p:cNvSpPr txBox="1"/>
          <p:nvPr/>
        </p:nvSpPr>
        <p:spPr>
          <a:xfrm>
            <a:off x="503638" y="2060184"/>
            <a:ext cx="685509" cy="369332"/>
          </a:xfrm>
          <a:prstGeom prst="rect">
            <a:avLst/>
          </a:prstGeom>
          <a:noFill/>
        </p:spPr>
        <p:txBody>
          <a:bodyPr wrap="none" rtlCol="0">
            <a:spAutoFit/>
          </a:bodyPr>
          <a:lstStyle/>
          <a:p>
            <a:r>
              <a:rPr lang="en-US" b="1" dirty="0"/>
              <a:t>Core</a:t>
            </a:r>
          </a:p>
        </p:txBody>
      </p:sp>
      <p:sp>
        <p:nvSpPr>
          <p:cNvPr id="14" name="TextBox 13"/>
          <p:cNvSpPr txBox="1"/>
          <p:nvPr/>
        </p:nvSpPr>
        <p:spPr>
          <a:xfrm>
            <a:off x="105749" y="3251350"/>
            <a:ext cx="1549527" cy="369332"/>
          </a:xfrm>
          <a:prstGeom prst="rect">
            <a:avLst/>
          </a:prstGeom>
          <a:noFill/>
        </p:spPr>
        <p:txBody>
          <a:bodyPr wrap="none" rtlCol="0">
            <a:spAutoFit/>
          </a:bodyPr>
          <a:lstStyle/>
          <a:p>
            <a:r>
              <a:rPr lang="en-US" b="1" dirty="0"/>
              <a:t>Aggregation</a:t>
            </a:r>
          </a:p>
        </p:txBody>
      </p:sp>
      <p:sp>
        <p:nvSpPr>
          <p:cNvPr id="15" name="TextBox 14"/>
          <p:cNvSpPr txBox="1"/>
          <p:nvPr/>
        </p:nvSpPr>
        <p:spPr>
          <a:xfrm>
            <a:off x="521278" y="4210128"/>
            <a:ext cx="590354" cy="369332"/>
          </a:xfrm>
          <a:prstGeom prst="rect">
            <a:avLst/>
          </a:prstGeom>
          <a:noFill/>
        </p:spPr>
        <p:txBody>
          <a:bodyPr wrap="none" rtlCol="0">
            <a:spAutoFit/>
          </a:bodyPr>
          <a:lstStyle/>
          <a:p>
            <a:r>
              <a:rPr lang="en-US" b="1" dirty="0" err="1"/>
              <a:t>ToR</a:t>
            </a:r>
            <a:endParaRPr lang="en-US" b="1" dirty="0"/>
          </a:p>
        </p:txBody>
      </p:sp>
      <p:pic>
        <p:nvPicPr>
          <p:cNvPr id="16" name="Picture 15"/>
          <p:cNvPicPr>
            <a:picLocks noChangeAspect="1"/>
          </p:cNvPicPr>
          <p:nvPr/>
        </p:nvPicPr>
        <p:blipFill>
          <a:blip r:embed="rId5"/>
          <a:stretch>
            <a:fillRect/>
          </a:stretch>
        </p:blipFill>
        <p:spPr>
          <a:xfrm>
            <a:off x="1502920" y="4992580"/>
            <a:ext cx="449996" cy="693744"/>
          </a:xfrm>
          <a:prstGeom prst="rect">
            <a:avLst/>
          </a:prstGeom>
        </p:spPr>
      </p:pic>
      <p:pic>
        <p:nvPicPr>
          <p:cNvPr id="17" name="Picture 16"/>
          <p:cNvPicPr>
            <a:picLocks noChangeAspect="1"/>
          </p:cNvPicPr>
          <p:nvPr/>
        </p:nvPicPr>
        <p:blipFill>
          <a:blip r:embed="rId5"/>
          <a:stretch>
            <a:fillRect/>
          </a:stretch>
        </p:blipFill>
        <p:spPr>
          <a:xfrm>
            <a:off x="2078481" y="4986059"/>
            <a:ext cx="449996" cy="693744"/>
          </a:xfrm>
          <a:prstGeom prst="rect">
            <a:avLst/>
          </a:prstGeom>
        </p:spPr>
      </p:pic>
      <p:pic>
        <p:nvPicPr>
          <p:cNvPr id="18" name="Picture 17"/>
          <p:cNvPicPr>
            <a:picLocks noChangeAspect="1"/>
          </p:cNvPicPr>
          <p:nvPr/>
        </p:nvPicPr>
        <p:blipFill>
          <a:blip r:embed="rId5"/>
          <a:stretch>
            <a:fillRect/>
          </a:stretch>
        </p:blipFill>
        <p:spPr>
          <a:xfrm>
            <a:off x="2663316" y="4992580"/>
            <a:ext cx="449996" cy="693744"/>
          </a:xfrm>
          <a:prstGeom prst="rect">
            <a:avLst/>
          </a:prstGeom>
        </p:spPr>
      </p:pic>
      <p:pic>
        <p:nvPicPr>
          <p:cNvPr id="19" name="Picture 18"/>
          <p:cNvPicPr>
            <a:picLocks noChangeAspect="1"/>
          </p:cNvPicPr>
          <p:nvPr/>
        </p:nvPicPr>
        <p:blipFill>
          <a:blip r:embed="rId5"/>
          <a:stretch>
            <a:fillRect/>
          </a:stretch>
        </p:blipFill>
        <p:spPr>
          <a:xfrm>
            <a:off x="3214943" y="4986059"/>
            <a:ext cx="449996" cy="693744"/>
          </a:xfrm>
          <a:prstGeom prst="rect">
            <a:avLst/>
          </a:prstGeom>
        </p:spPr>
      </p:pic>
      <p:cxnSp>
        <p:nvCxnSpPr>
          <p:cNvPr id="20" name="Straight Connector 19"/>
          <p:cNvCxnSpPr/>
          <p:nvPr/>
        </p:nvCxnSpPr>
        <p:spPr>
          <a:xfrm flipH="1">
            <a:off x="2124103" y="3620682"/>
            <a:ext cx="4950" cy="58944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3078352" y="3620681"/>
            <a:ext cx="1232" cy="58944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2124103" y="3645264"/>
            <a:ext cx="981730" cy="56486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2129053" y="3626071"/>
            <a:ext cx="968552" cy="569366"/>
          </a:xfrm>
          <a:prstGeom prst="line">
            <a:avLst/>
          </a:prstGeom>
          <a:ln w="28575">
            <a:solidFill>
              <a:schemeClr val="accent3"/>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1845289" y="4575221"/>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flipV="1">
            <a:off x="2021927" y="4575221"/>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H="1" flipV="1">
            <a:off x="3148179" y="4569694"/>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2960267" y="4549481"/>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28" name="Picture 27"/>
          <p:cNvPicPr>
            <a:picLocks noChangeAspect="1"/>
          </p:cNvPicPr>
          <p:nvPr/>
        </p:nvPicPr>
        <p:blipFill>
          <a:blip r:embed="rId3"/>
          <a:stretch>
            <a:fillRect/>
          </a:stretch>
        </p:blipFill>
        <p:spPr>
          <a:xfrm>
            <a:off x="4509936" y="3176624"/>
            <a:ext cx="644859" cy="644859"/>
          </a:xfrm>
          <a:prstGeom prst="rect">
            <a:avLst/>
          </a:prstGeom>
        </p:spPr>
      </p:pic>
      <p:pic>
        <p:nvPicPr>
          <p:cNvPr id="29" name="Picture 28"/>
          <p:cNvPicPr>
            <a:picLocks noChangeAspect="1"/>
          </p:cNvPicPr>
          <p:nvPr/>
        </p:nvPicPr>
        <p:blipFill>
          <a:blip r:embed="rId3"/>
          <a:stretch>
            <a:fillRect/>
          </a:stretch>
        </p:blipFill>
        <p:spPr>
          <a:xfrm>
            <a:off x="5464186" y="3149994"/>
            <a:ext cx="644859" cy="644859"/>
          </a:xfrm>
          <a:prstGeom prst="rect">
            <a:avLst/>
          </a:prstGeom>
        </p:spPr>
      </p:pic>
      <p:pic>
        <p:nvPicPr>
          <p:cNvPr id="30" name="Picture 29"/>
          <p:cNvPicPr>
            <a:picLocks noChangeAspect="1"/>
          </p:cNvPicPr>
          <p:nvPr/>
        </p:nvPicPr>
        <p:blipFill>
          <a:blip r:embed="rId3"/>
          <a:stretch>
            <a:fillRect/>
          </a:stretch>
        </p:blipFill>
        <p:spPr>
          <a:xfrm>
            <a:off x="4509936" y="4106950"/>
            <a:ext cx="644859" cy="644859"/>
          </a:xfrm>
          <a:prstGeom prst="rect">
            <a:avLst/>
          </a:prstGeom>
        </p:spPr>
      </p:pic>
      <p:pic>
        <p:nvPicPr>
          <p:cNvPr id="31" name="Picture 30"/>
          <p:cNvPicPr>
            <a:picLocks noChangeAspect="1"/>
          </p:cNvPicPr>
          <p:nvPr/>
        </p:nvPicPr>
        <p:blipFill>
          <a:blip r:embed="rId3"/>
          <a:stretch>
            <a:fillRect/>
          </a:stretch>
        </p:blipFill>
        <p:spPr>
          <a:xfrm>
            <a:off x="5464185" y="4080318"/>
            <a:ext cx="644859" cy="644859"/>
          </a:xfrm>
          <a:prstGeom prst="rect">
            <a:avLst/>
          </a:prstGeom>
        </p:spPr>
      </p:pic>
      <p:pic>
        <p:nvPicPr>
          <p:cNvPr id="32" name="Picture 31"/>
          <p:cNvPicPr>
            <a:picLocks noChangeAspect="1"/>
          </p:cNvPicPr>
          <p:nvPr/>
        </p:nvPicPr>
        <p:blipFill>
          <a:blip r:embed="rId5"/>
          <a:stretch>
            <a:fillRect/>
          </a:stretch>
        </p:blipFill>
        <p:spPr>
          <a:xfrm>
            <a:off x="4221100" y="5017163"/>
            <a:ext cx="449996" cy="693744"/>
          </a:xfrm>
          <a:prstGeom prst="rect">
            <a:avLst/>
          </a:prstGeom>
        </p:spPr>
      </p:pic>
      <p:pic>
        <p:nvPicPr>
          <p:cNvPr id="33" name="Picture 32"/>
          <p:cNvPicPr>
            <a:picLocks noChangeAspect="1"/>
          </p:cNvPicPr>
          <p:nvPr/>
        </p:nvPicPr>
        <p:blipFill>
          <a:blip r:embed="rId5"/>
          <a:stretch>
            <a:fillRect/>
          </a:stretch>
        </p:blipFill>
        <p:spPr>
          <a:xfrm>
            <a:off x="4796661" y="5010642"/>
            <a:ext cx="449996" cy="693744"/>
          </a:xfrm>
          <a:prstGeom prst="rect">
            <a:avLst/>
          </a:prstGeom>
        </p:spPr>
      </p:pic>
      <p:pic>
        <p:nvPicPr>
          <p:cNvPr id="34" name="Picture 33"/>
          <p:cNvPicPr>
            <a:picLocks noChangeAspect="1"/>
          </p:cNvPicPr>
          <p:nvPr/>
        </p:nvPicPr>
        <p:blipFill>
          <a:blip r:embed="rId5"/>
          <a:stretch>
            <a:fillRect/>
          </a:stretch>
        </p:blipFill>
        <p:spPr>
          <a:xfrm>
            <a:off x="5381496" y="5017163"/>
            <a:ext cx="449996" cy="693744"/>
          </a:xfrm>
          <a:prstGeom prst="rect">
            <a:avLst/>
          </a:prstGeom>
        </p:spPr>
      </p:pic>
      <p:pic>
        <p:nvPicPr>
          <p:cNvPr id="35" name="Picture 34"/>
          <p:cNvPicPr>
            <a:picLocks noChangeAspect="1"/>
          </p:cNvPicPr>
          <p:nvPr/>
        </p:nvPicPr>
        <p:blipFill>
          <a:blip r:embed="rId5"/>
          <a:stretch>
            <a:fillRect/>
          </a:stretch>
        </p:blipFill>
        <p:spPr>
          <a:xfrm>
            <a:off x="5933123" y="5010642"/>
            <a:ext cx="449996" cy="693744"/>
          </a:xfrm>
          <a:prstGeom prst="rect">
            <a:avLst/>
          </a:prstGeom>
        </p:spPr>
      </p:pic>
      <p:cxnSp>
        <p:nvCxnSpPr>
          <p:cNvPr id="36" name="Straight Connector 35"/>
          <p:cNvCxnSpPr/>
          <p:nvPr/>
        </p:nvCxnSpPr>
        <p:spPr>
          <a:xfrm>
            <a:off x="4732745" y="3645264"/>
            <a:ext cx="109538" cy="58944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H="1">
            <a:off x="5796532" y="3645264"/>
            <a:ext cx="1232" cy="589447"/>
          </a:xfrm>
          <a:prstGeom prst="line">
            <a:avLst/>
          </a:prstGeom>
          <a:ln w="28575">
            <a:solidFill>
              <a:schemeClr val="accent3"/>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4732745" y="3627200"/>
            <a:ext cx="1091268" cy="607511"/>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V="1">
            <a:off x="4847233" y="3650654"/>
            <a:ext cx="968552" cy="56936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flipV="1">
            <a:off x="4563469" y="4599804"/>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H="1" flipV="1">
            <a:off x="4740107" y="4599804"/>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5866359" y="4594277"/>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V="1">
            <a:off x="5678447" y="4574064"/>
            <a:ext cx="181020" cy="494922"/>
          </a:xfrm>
          <a:prstGeom prst="line">
            <a:avLst/>
          </a:prstGeom>
          <a:ln w="28575">
            <a:solidFill>
              <a:schemeClr val="accent3"/>
            </a:solidFill>
            <a:headEnd type="arrow" w="med" len="med"/>
            <a:tailEnd type="none" w="med" len="med"/>
          </a:ln>
        </p:spPr>
        <p:style>
          <a:lnRef idx="1">
            <a:schemeClr val="dk1"/>
          </a:lnRef>
          <a:fillRef idx="0">
            <a:schemeClr val="dk1"/>
          </a:fillRef>
          <a:effectRef idx="0">
            <a:schemeClr val="dk1"/>
          </a:effectRef>
          <a:fontRef idx="minor">
            <a:schemeClr val="tx1"/>
          </a:fontRef>
        </p:style>
      </p:cxnSp>
      <p:pic>
        <p:nvPicPr>
          <p:cNvPr id="44" name="Picture 43"/>
          <p:cNvPicPr>
            <a:picLocks noChangeAspect="1"/>
          </p:cNvPicPr>
          <p:nvPr/>
        </p:nvPicPr>
        <p:blipFill>
          <a:blip r:embed="rId3"/>
          <a:stretch>
            <a:fillRect/>
          </a:stretch>
        </p:blipFill>
        <p:spPr>
          <a:xfrm>
            <a:off x="7228116" y="3176624"/>
            <a:ext cx="644859" cy="644859"/>
          </a:xfrm>
          <a:prstGeom prst="rect">
            <a:avLst/>
          </a:prstGeom>
        </p:spPr>
      </p:pic>
      <p:pic>
        <p:nvPicPr>
          <p:cNvPr id="45" name="Picture 44"/>
          <p:cNvPicPr>
            <a:picLocks noChangeAspect="1"/>
          </p:cNvPicPr>
          <p:nvPr/>
        </p:nvPicPr>
        <p:blipFill>
          <a:blip r:embed="rId3"/>
          <a:stretch>
            <a:fillRect/>
          </a:stretch>
        </p:blipFill>
        <p:spPr>
          <a:xfrm>
            <a:off x="8182366" y="3149994"/>
            <a:ext cx="644859" cy="644859"/>
          </a:xfrm>
          <a:prstGeom prst="rect">
            <a:avLst/>
          </a:prstGeom>
        </p:spPr>
      </p:pic>
      <p:pic>
        <p:nvPicPr>
          <p:cNvPr id="46" name="Picture 45"/>
          <p:cNvPicPr>
            <a:picLocks noChangeAspect="1"/>
          </p:cNvPicPr>
          <p:nvPr/>
        </p:nvPicPr>
        <p:blipFill>
          <a:blip r:embed="rId3"/>
          <a:stretch>
            <a:fillRect/>
          </a:stretch>
        </p:blipFill>
        <p:spPr>
          <a:xfrm>
            <a:off x="7228116" y="4106950"/>
            <a:ext cx="644859" cy="644859"/>
          </a:xfrm>
          <a:prstGeom prst="rect">
            <a:avLst/>
          </a:prstGeom>
        </p:spPr>
      </p:pic>
      <p:pic>
        <p:nvPicPr>
          <p:cNvPr id="47" name="Picture 46"/>
          <p:cNvPicPr>
            <a:picLocks noChangeAspect="1"/>
          </p:cNvPicPr>
          <p:nvPr/>
        </p:nvPicPr>
        <p:blipFill>
          <a:blip r:embed="rId3"/>
          <a:stretch>
            <a:fillRect/>
          </a:stretch>
        </p:blipFill>
        <p:spPr>
          <a:xfrm>
            <a:off x="8182365" y="4080318"/>
            <a:ext cx="644859" cy="644859"/>
          </a:xfrm>
          <a:prstGeom prst="rect">
            <a:avLst/>
          </a:prstGeom>
        </p:spPr>
      </p:pic>
      <p:pic>
        <p:nvPicPr>
          <p:cNvPr id="48" name="Picture 47"/>
          <p:cNvPicPr>
            <a:picLocks noChangeAspect="1"/>
          </p:cNvPicPr>
          <p:nvPr/>
        </p:nvPicPr>
        <p:blipFill>
          <a:blip r:embed="rId5"/>
          <a:stretch>
            <a:fillRect/>
          </a:stretch>
        </p:blipFill>
        <p:spPr>
          <a:xfrm>
            <a:off x="6939280" y="5017163"/>
            <a:ext cx="449996" cy="693744"/>
          </a:xfrm>
          <a:prstGeom prst="rect">
            <a:avLst/>
          </a:prstGeom>
        </p:spPr>
      </p:pic>
      <p:pic>
        <p:nvPicPr>
          <p:cNvPr id="49" name="Picture 48"/>
          <p:cNvPicPr>
            <a:picLocks noChangeAspect="1"/>
          </p:cNvPicPr>
          <p:nvPr/>
        </p:nvPicPr>
        <p:blipFill>
          <a:blip r:embed="rId5"/>
          <a:stretch>
            <a:fillRect/>
          </a:stretch>
        </p:blipFill>
        <p:spPr>
          <a:xfrm>
            <a:off x="7514841" y="5010642"/>
            <a:ext cx="449996" cy="693744"/>
          </a:xfrm>
          <a:prstGeom prst="rect">
            <a:avLst/>
          </a:prstGeom>
        </p:spPr>
      </p:pic>
      <p:pic>
        <p:nvPicPr>
          <p:cNvPr id="50" name="Picture 49"/>
          <p:cNvPicPr>
            <a:picLocks noChangeAspect="1"/>
          </p:cNvPicPr>
          <p:nvPr/>
        </p:nvPicPr>
        <p:blipFill>
          <a:blip r:embed="rId5"/>
          <a:stretch>
            <a:fillRect/>
          </a:stretch>
        </p:blipFill>
        <p:spPr>
          <a:xfrm>
            <a:off x="8099676" y="5017163"/>
            <a:ext cx="449996" cy="693744"/>
          </a:xfrm>
          <a:prstGeom prst="rect">
            <a:avLst/>
          </a:prstGeom>
        </p:spPr>
      </p:pic>
      <p:pic>
        <p:nvPicPr>
          <p:cNvPr id="51" name="Picture 50"/>
          <p:cNvPicPr>
            <a:picLocks noChangeAspect="1"/>
          </p:cNvPicPr>
          <p:nvPr/>
        </p:nvPicPr>
        <p:blipFill>
          <a:blip r:embed="rId5"/>
          <a:stretch>
            <a:fillRect/>
          </a:stretch>
        </p:blipFill>
        <p:spPr>
          <a:xfrm>
            <a:off x="8651303" y="5010642"/>
            <a:ext cx="449996" cy="693744"/>
          </a:xfrm>
          <a:prstGeom prst="rect">
            <a:avLst/>
          </a:prstGeom>
        </p:spPr>
      </p:pic>
      <p:cxnSp>
        <p:nvCxnSpPr>
          <p:cNvPr id="52" name="Straight Connector 51"/>
          <p:cNvCxnSpPr/>
          <p:nvPr/>
        </p:nvCxnSpPr>
        <p:spPr>
          <a:xfrm flipH="1">
            <a:off x="7560463" y="3645265"/>
            <a:ext cx="4950" cy="589446"/>
          </a:xfrm>
          <a:prstGeom prst="line">
            <a:avLst/>
          </a:prstGeom>
          <a:ln w="28575">
            <a:solidFill>
              <a:schemeClr val="accent3"/>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8514712" y="3645264"/>
            <a:ext cx="1232" cy="589447"/>
          </a:xfrm>
          <a:prstGeom prst="line">
            <a:avLst/>
          </a:prstGeom>
          <a:ln w="28575">
            <a:solidFill>
              <a:schemeClr val="accent3"/>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7557448" y="3685007"/>
            <a:ext cx="984745" cy="54970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7565413" y="3650654"/>
            <a:ext cx="968552" cy="56936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V="1">
            <a:off x="7281649" y="4599804"/>
            <a:ext cx="181020" cy="494922"/>
          </a:xfrm>
          <a:prstGeom prst="line">
            <a:avLst/>
          </a:prstGeom>
          <a:ln w="28575">
            <a:solidFill>
              <a:schemeClr val="accent3"/>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flipV="1">
            <a:off x="7458287" y="4599804"/>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flipV="1">
            <a:off x="8584539" y="4594277"/>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8396627" y="4574064"/>
            <a:ext cx="181020" cy="494922"/>
          </a:xfrm>
          <a:prstGeom prst="line">
            <a:avLst/>
          </a:prstGeom>
          <a:ln w="28575">
            <a:solidFill>
              <a:schemeClr val="accent3"/>
            </a:solidFill>
            <a:headEnd type="arrow" w="med" len="med"/>
            <a:tailEnd type="none" w="med" len="med"/>
          </a:ln>
        </p:spPr>
        <p:style>
          <a:lnRef idx="1">
            <a:schemeClr val="dk1"/>
          </a:lnRef>
          <a:fillRef idx="0">
            <a:schemeClr val="dk1"/>
          </a:fillRef>
          <a:effectRef idx="0">
            <a:schemeClr val="dk1"/>
          </a:effectRef>
          <a:fontRef idx="minor">
            <a:schemeClr val="tx1"/>
          </a:fontRef>
        </p:style>
      </p:cxnSp>
      <p:pic>
        <p:nvPicPr>
          <p:cNvPr id="60" name="Picture 59"/>
          <p:cNvPicPr>
            <a:picLocks noChangeAspect="1"/>
          </p:cNvPicPr>
          <p:nvPr/>
        </p:nvPicPr>
        <p:blipFill>
          <a:blip r:embed="rId3"/>
          <a:stretch>
            <a:fillRect/>
          </a:stretch>
        </p:blipFill>
        <p:spPr>
          <a:xfrm>
            <a:off x="9891011" y="3203256"/>
            <a:ext cx="644859" cy="644859"/>
          </a:xfrm>
          <a:prstGeom prst="rect">
            <a:avLst/>
          </a:prstGeom>
        </p:spPr>
      </p:pic>
      <p:pic>
        <p:nvPicPr>
          <p:cNvPr id="61" name="Picture 60"/>
          <p:cNvPicPr>
            <a:picLocks noChangeAspect="1"/>
          </p:cNvPicPr>
          <p:nvPr/>
        </p:nvPicPr>
        <p:blipFill>
          <a:blip r:embed="rId3"/>
          <a:stretch>
            <a:fillRect/>
          </a:stretch>
        </p:blipFill>
        <p:spPr>
          <a:xfrm>
            <a:off x="10845261" y="3176626"/>
            <a:ext cx="644859" cy="644859"/>
          </a:xfrm>
          <a:prstGeom prst="rect">
            <a:avLst/>
          </a:prstGeom>
        </p:spPr>
      </p:pic>
      <p:pic>
        <p:nvPicPr>
          <p:cNvPr id="62" name="Picture 61"/>
          <p:cNvPicPr>
            <a:picLocks noChangeAspect="1"/>
          </p:cNvPicPr>
          <p:nvPr/>
        </p:nvPicPr>
        <p:blipFill>
          <a:blip r:embed="rId3"/>
          <a:stretch>
            <a:fillRect/>
          </a:stretch>
        </p:blipFill>
        <p:spPr>
          <a:xfrm>
            <a:off x="9891011" y="4133582"/>
            <a:ext cx="644859" cy="644859"/>
          </a:xfrm>
          <a:prstGeom prst="rect">
            <a:avLst/>
          </a:prstGeom>
        </p:spPr>
      </p:pic>
      <p:pic>
        <p:nvPicPr>
          <p:cNvPr id="63" name="Picture 62"/>
          <p:cNvPicPr>
            <a:picLocks noChangeAspect="1"/>
          </p:cNvPicPr>
          <p:nvPr/>
        </p:nvPicPr>
        <p:blipFill>
          <a:blip r:embed="rId3"/>
          <a:stretch>
            <a:fillRect/>
          </a:stretch>
        </p:blipFill>
        <p:spPr>
          <a:xfrm>
            <a:off x="10845260" y="4106950"/>
            <a:ext cx="644859" cy="644859"/>
          </a:xfrm>
          <a:prstGeom prst="rect">
            <a:avLst/>
          </a:prstGeom>
        </p:spPr>
      </p:pic>
      <p:pic>
        <p:nvPicPr>
          <p:cNvPr id="64" name="Picture 63"/>
          <p:cNvPicPr>
            <a:picLocks noChangeAspect="1"/>
          </p:cNvPicPr>
          <p:nvPr/>
        </p:nvPicPr>
        <p:blipFill>
          <a:blip r:embed="rId5"/>
          <a:stretch>
            <a:fillRect/>
          </a:stretch>
        </p:blipFill>
        <p:spPr>
          <a:xfrm>
            <a:off x="9602175" y="5043795"/>
            <a:ext cx="449996" cy="693744"/>
          </a:xfrm>
          <a:prstGeom prst="rect">
            <a:avLst/>
          </a:prstGeom>
        </p:spPr>
      </p:pic>
      <p:pic>
        <p:nvPicPr>
          <p:cNvPr id="65" name="Picture 64"/>
          <p:cNvPicPr>
            <a:picLocks noChangeAspect="1"/>
          </p:cNvPicPr>
          <p:nvPr/>
        </p:nvPicPr>
        <p:blipFill>
          <a:blip r:embed="rId5"/>
          <a:stretch>
            <a:fillRect/>
          </a:stretch>
        </p:blipFill>
        <p:spPr>
          <a:xfrm>
            <a:off x="10177736" y="5037274"/>
            <a:ext cx="449996" cy="693744"/>
          </a:xfrm>
          <a:prstGeom prst="rect">
            <a:avLst/>
          </a:prstGeom>
        </p:spPr>
      </p:pic>
      <p:pic>
        <p:nvPicPr>
          <p:cNvPr id="66" name="Picture 65"/>
          <p:cNvPicPr>
            <a:picLocks noChangeAspect="1"/>
          </p:cNvPicPr>
          <p:nvPr/>
        </p:nvPicPr>
        <p:blipFill>
          <a:blip r:embed="rId5"/>
          <a:stretch>
            <a:fillRect/>
          </a:stretch>
        </p:blipFill>
        <p:spPr>
          <a:xfrm>
            <a:off x="10762571" y="5043795"/>
            <a:ext cx="449996" cy="693744"/>
          </a:xfrm>
          <a:prstGeom prst="rect">
            <a:avLst/>
          </a:prstGeom>
        </p:spPr>
      </p:pic>
      <p:pic>
        <p:nvPicPr>
          <p:cNvPr id="67" name="Picture 66"/>
          <p:cNvPicPr>
            <a:picLocks noChangeAspect="1"/>
          </p:cNvPicPr>
          <p:nvPr/>
        </p:nvPicPr>
        <p:blipFill>
          <a:blip r:embed="rId5"/>
          <a:stretch>
            <a:fillRect/>
          </a:stretch>
        </p:blipFill>
        <p:spPr>
          <a:xfrm>
            <a:off x="11314198" y="5037274"/>
            <a:ext cx="449996" cy="693744"/>
          </a:xfrm>
          <a:prstGeom prst="rect">
            <a:avLst/>
          </a:prstGeom>
        </p:spPr>
      </p:pic>
      <p:cxnSp>
        <p:nvCxnSpPr>
          <p:cNvPr id="68" name="Straight Connector 67"/>
          <p:cNvCxnSpPr/>
          <p:nvPr/>
        </p:nvCxnSpPr>
        <p:spPr>
          <a:xfrm flipH="1">
            <a:off x="10223358" y="3671897"/>
            <a:ext cx="4950" cy="58944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11177607" y="3671896"/>
            <a:ext cx="1232" cy="58944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10220343" y="3711639"/>
            <a:ext cx="984745" cy="54970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10228308" y="3677286"/>
            <a:ext cx="968552" cy="56936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flipV="1">
            <a:off x="9944544" y="4626436"/>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H="1" flipV="1">
            <a:off x="10121182" y="4626436"/>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flipV="1">
            <a:off x="11247434" y="4620909"/>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flipV="1">
            <a:off x="11059522" y="4579460"/>
            <a:ext cx="153045" cy="516158"/>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flipH="1">
            <a:off x="2181521" y="2392592"/>
            <a:ext cx="491754" cy="911439"/>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V="1">
            <a:off x="3241547" y="2392593"/>
            <a:ext cx="4566276" cy="901096"/>
          </a:xfrm>
          <a:prstGeom prst="line">
            <a:avLst/>
          </a:prstGeom>
          <a:ln w="28575">
            <a:solidFill>
              <a:schemeClr val="accent3"/>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flipH="1">
            <a:off x="3241547" y="2379276"/>
            <a:ext cx="7034082" cy="923554"/>
          </a:xfrm>
          <a:prstGeom prst="line">
            <a:avLst/>
          </a:prstGeom>
          <a:ln w="28575">
            <a:solidFill>
              <a:schemeClr val="accent3"/>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a:xfrm>
            <a:off x="2687368" y="2392592"/>
            <a:ext cx="2238904" cy="9426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flipV="1">
            <a:off x="5933123" y="2392592"/>
            <a:ext cx="1922619" cy="935228"/>
          </a:xfrm>
          <a:prstGeom prst="line">
            <a:avLst/>
          </a:prstGeom>
          <a:ln w="28575">
            <a:solidFill>
              <a:schemeClr val="accent3"/>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flipV="1">
            <a:off x="5933123" y="2392592"/>
            <a:ext cx="4369271" cy="94903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a:off x="2732860" y="2404892"/>
            <a:ext cx="4656416" cy="97647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a:off x="5188248" y="2421436"/>
            <a:ext cx="2183911" cy="933507"/>
          </a:xfrm>
          <a:prstGeom prst="line">
            <a:avLst/>
          </a:prstGeom>
          <a:ln w="28575">
            <a:solidFill>
              <a:schemeClr val="accent3"/>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a:off x="7844805" y="2408119"/>
            <a:ext cx="497107" cy="93350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8348624" y="2399052"/>
            <a:ext cx="1936168" cy="942574"/>
          </a:xfrm>
          <a:prstGeom prst="line">
            <a:avLst/>
          </a:prstGeom>
          <a:ln w="28575">
            <a:solidFill>
              <a:schemeClr val="accent3"/>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2782360" y="2410331"/>
            <a:ext cx="7249296" cy="971038"/>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a:xfrm>
            <a:off x="5202576" y="2420484"/>
            <a:ext cx="4849595" cy="947078"/>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7839815" y="2394549"/>
            <a:ext cx="3166360" cy="96762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a:off x="10276699" y="2411022"/>
            <a:ext cx="782823" cy="943921"/>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5" name="TextBox 94"/>
          <p:cNvSpPr txBox="1"/>
          <p:nvPr/>
        </p:nvSpPr>
        <p:spPr>
          <a:xfrm>
            <a:off x="1457386" y="5729791"/>
            <a:ext cx="495530" cy="369332"/>
          </a:xfrm>
          <a:prstGeom prst="rect">
            <a:avLst/>
          </a:prstGeom>
          <a:noFill/>
        </p:spPr>
        <p:txBody>
          <a:bodyPr wrap="square" rtlCol="0">
            <a:spAutoFit/>
          </a:bodyPr>
          <a:lstStyle/>
          <a:p>
            <a:r>
              <a:rPr lang="en-US" b="1" dirty="0">
                <a:solidFill>
                  <a:schemeClr val="accent2">
                    <a:lumMod val="75000"/>
                  </a:schemeClr>
                </a:solidFill>
              </a:rPr>
              <a:t>A</a:t>
            </a:r>
          </a:p>
        </p:txBody>
      </p:sp>
      <p:sp>
        <p:nvSpPr>
          <p:cNvPr id="96" name="TextBox 95"/>
          <p:cNvSpPr txBox="1"/>
          <p:nvPr/>
        </p:nvSpPr>
        <p:spPr>
          <a:xfrm>
            <a:off x="4221100" y="5729792"/>
            <a:ext cx="332142" cy="369332"/>
          </a:xfrm>
          <a:prstGeom prst="rect">
            <a:avLst/>
          </a:prstGeom>
          <a:noFill/>
        </p:spPr>
        <p:txBody>
          <a:bodyPr wrap="none" rtlCol="0">
            <a:spAutoFit/>
          </a:bodyPr>
          <a:lstStyle/>
          <a:p>
            <a:r>
              <a:rPr lang="en-US" b="1" dirty="0">
                <a:solidFill>
                  <a:schemeClr val="accent2">
                    <a:lumMod val="75000"/>
                  </a:schemeClr>
                </a:solidFill>
              </a:rPr>
              <a:t>B</a:t>
            </a:r>
          </a:p>
        </p:txBody>
      </p:sp>
      <p:cxnSp>
        <p:nvCxnSpPr>
          <p:cNvPr id="97" name="Straight Connector 96"/>
          <p:cNvCxnSpPr/>
          <p:nvPr/>
        </p:nvCxnSpPr>
        <p:spPr>
          <a:xfrm flipH="1">
            <a:off x="2124105" y="3611719"/>
            <a:ext cx="4950" cy="589446"/>
          </a:xfrm>
          <a:prstGeom prst="line">
            <a:avLst/>
          </a:prstGeom>
          <a:ln w="28575">
            <a:solidFill>
              <a:schemeClr val="accent6"/>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V="1">
            <a:off x="1845291" y="4566258"/>
            <a:ext cx="181020" cy="494922"/>
          </a:xfrm>
          <a:prstGeom prst="line">
            <a:avLst/>
          </a:prstGeom>
          <a:ln w="28575">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4732747" y="3636301"/>
            <a:ext cx="109538" cy="589447"/>
          </a:xfrm>
          <a:prstGeom prst="line">
            <a:avLst/>
          </a:prstGeom>
          <a:ln w="28575">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flipV="1">
            <a:off x="4563471" y="4590841"/>
            <a:ext cx="181020" cy="494922"/>
          </a:xfrm>
          <a:prstGeom prst="line">
            <a:avLst/>
          </a:prstGeom>
          <a:ln w="28575">
            <a:solidFill>
              <a:schemeClr val="accent6"/>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flipH="1">
            <a:off x="2181523" y="2383629"/>
            <a:ext cx="491754" cy="911439"/>
          </a:xfrm>
          <a:prstGeom prst="line">
            <a:avLst/>
          </a:prstGeom>
          <a:ln w="28575">
            <a:solidFill>
              <a:schemeClr val="accent6"/>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a:off x="2687370" y="2383629"/>
            <a:ext cx="2238904" cy="942622"/>
          </a:xfrm>
          <a:prstGeom prst="line">
            <a:avLst/>
          </a:prstGeom>
          <a:ln w="28575">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105" name="TextBox 104"/>
          <p:cNvSpPr txBox="1"/>
          <p:nvPr/>
        </p:nvSpPr>
        <p:spPr>
          <a:xfrm>
            <a:off x="3077452" y="1981562"/>
            <a:ext cx="348172" cy="369332"/>
          </a:xfrm>
          <a:prstGeom prst="rect">
            <a:avLst/>
          </a:prstGeom>
          <a:noFill/>
        </p:spPr>
        <p:txBody>
          <a:bodyPr wrap="none" rtlCol="0">
            <a:spAutoFit/>
          </a:bodyPr>
          <a:lstStyle/>
          <a:p>
            <a:r>
              <a:rPr lang="en-US" dirty="0"/>
              <a:t>r</a:t>
            </a:r>
            <a:r>
              <a:rPr lang="en-US" baseline="-25000" dirty="0"/>
              <a:t>1</a:t>
            </a:r>
          </a:p>
        </p:txBody>
      </p:sp>
      <p:sp>
        <p:nvSpPr>
          <p:cNvPr id="106" name="TextBox 105"/>
          <p:cNvSpPr txBox="1"/>
          <p:nvPr/>
        </p:nvSpPr>
        <p:spPr>
          <a:xfrm>
            <a:off x="5649927" y="1979000"/>
            <a:ext cx="348172" cy="369332"/>
          </a:xfrm>
          <a:prstGeom prst="rect">
            <a:avLst/>
          </a:prstGeom>
          <a:noFill/>
        </p:spPr>
        <p:txBody>
          <a:bodyPr wrap="none" rtlCol="0">
            <a:spAutoFit/>
          </a:bodyPr>
          <a:lstStyle/>
          <a:p>
            <a:r>
              <a:rPr lang="en-US" dirty="0"/>
              <a:t>r</a:t>
            </a:r>
            <a:r>
              <a:rPr lang="en-US" altLang="zh-CN" baseline="-25000" dirty="0"/>
              <a:t>2</a:t>
            </a:r>
            <a:endParaRPr lang="en-US" baseline="-25000" dirty="0"/>
          </a:p>
        </p:txBody>
      </p:sp>
      <p:sp>
        <p:nvSpPr>
          <p:cNvPr id="109" name="TextBox 108"/>
          <p:cNvSpPr txBox="1"/>
          <p:nvPr/>
        </p:nvSpPr>
        <p:spPr>
          <a:xfrm>
            <a:off x="591237" y="6157151"/>
            <a:ext cx="4259607" cy="646331"/>
          </a:xfrm>
          <a:prstGeom prst="rect">
            <a:avLst/>
          </a:prstGeom>
          <a:solidFill>
            <a:schemeClr val="bg1">
              <a:lumMod val="75000"/>
            </a:schemeClr>
          </a:solidFill>
        </p:spPr>
        <p:txBody>
          <a:bodyPr wrap="square" rtlCol="0">
            <a:spAutoFit/>
          </a:bodyPr>
          <a:lstStyle/>
          <a:p>
            <a:r>
              <a:rPr lang="en-US" b="1" dirty="0">
                <a:solidFill>
                  <a:schemeClr val="accent6"/>
                </a:solidFill>
              </a:rPr>
              <a:t>Workload: send multiple requests</a:t>
            </a:r>
          </a:p>
          <a:p>
            <a:r>
              <a:rPr lang="en-US" b="1" dirty="0">
                <a:solidFill>
                  <a:schemeClr val="accent6"/>
                </a:solidFill>
              </a:rPr>
              <a:t>wait for all to finish (e.g., search)</a:t>
            </a:r>
          </a:p>
        </p:txBody>
      </p:sp>
      <p:sp>
        <p:nvSpPr>
          <p:cNvPr id="110" name="TextBox 109"/>
          <p:cNvSpPr txBox="1"/>
          <p:nvPr/>
        </p:nvSpPr>
        <p:spPr>
          <a:xfrm>
            <a:off x="8313051" y="1976580"/>
            <a:ext cx="348172" cy="369332"/>
          </a:xfrm>
          <a:prstGeom prst="rect">
            <a:avLst/>
          </a:prstGeom>
          <a:noFill/>
        </p:spPr>
        <p:txBody>
          <a:bodyPr wrap="none" rtlCol="0">
            <a:spAutoFit/>
          </a:bodyPr>
          <a:lstStyle/>
          <a:p>
            <a:r>
              <a:rPr lang="en-US" dirty="0"/>
              <a:t>r</a:t>
            </a:r>
            <a:r>
              <a:rPr lang="en-US" baseline="-25000" dirty="0"/>
              <a:t>3</a:t>
            </a:r>
          </a:p>
        </p:txBody>
      </p:sp>
      <p:sp>
        <p:nvSpPr>
          <p:cNvPr id="111" name="TextBox 110"/>
          <p:cNvSpPr txBox="1"/>
          <p:nvPr/>
        </p:nvSpPr>
        <p:spPr>
          <a:xfrm>
            <a:off x="10781241" y="2017987"/>
            <a:ext cx="348172" cy="369332"/>
          </a:xfrm>
          <a:prstGeom prst="rect">
            <a:avLst/>
          </a:prstGeom>
          <a:noFill/>
        </p:spPr>
        <p:txBody>
          <a:bodyPr wrap="none" rtlCol="0">
            <a:spAutoFit/>
          </a:bodyPr>
          <a:lstStyle/>
          <a:p>
            <a:r>
              <a:rPr lang="en-US" dirty="0"/>
              <a:t>r</a:t>
            </a:r>
            <a:r>
              <a:rPr lang="en-US" baseline="-25000" dirty="0"/>
              <a:t>4</a:t>
            </a:r>
          </a:p>
        </p:txBody>
      </p:sp>
      <p:sp>
        <p:nvSpPr>
          <p:cNvPr id="113" name="TextBox 112"/>
          <p:cNvSpPr txBox="1"/>
          <p:nvPr/>
        </p:nvSpPr>
        <p:spPr>
          <a:xfrm>
            <a:off x="5391114" y="5749247"/>
            <a:ext cx="332142" cy="369332"/>
          </a:xfrm>
          <a:prstGeom prst="rect">
            <a:avLst/>
          </a:prstGeom>
          <a:noFill/>
        </p:spPr>
        <p:txBody>
          <a:bodyPr wrap="none" rtlCol="0">
            <a:spAutoFit/>
          </a:bodyPr>
          <a:lstStyle/>
          <a:p>
            <a:r>
              <a:rPr lang="en-US" b="1" dirty="0">
                <a:solidFill>
                  <a:schemeClr val="accent2">
                    <a:lumMod val="75000"/>
                  </a:schemeClr>
                </a:solidFill>
              </a:rPr>
              <a:t>C</a:t>
            </a:r>
          </a:p>
        </p:txBody>
      </p:sp>
      <p:sp>
        <p:nvSpPr>
          <p:cNvPr id="114" name="TextBox 113"/>
          <p:cNvSpPr txBox="1"/>
          <p:nvPr/>
        </p:nvSpPr>
        <p:spPr>
          <a:xfrm>
            <a:off x="6911637" y="5737539"/>
            <a:ext cx="354584" cy="369332"/>
          </a:xfrm>
          <a:prstGeom prst="rect">
            <a:avLst/>
          </a:prstGeom>
          <a:noFill/>
        </p:spPr>
        <p:txBody>
          <a:bodyPr wrap="none" rtlCol="0">
            <a:spAutoFit/>
          </a:bodyPr>
          <a:lstStyle/>
          <a:p>
            <a:r>
              <a:rPr lang="en-US" b="1" dirty="0">
                <a:solidFill>
                  <a:schemeClr val="accent2">
                    <a:lumMod val="75000"/>
                  </a:schemeClr>
                </a:solidFill>
              </a:rPr>
              <a:t>D</a:t>
            </a:r>
          </a:p>
        </p:txBody>
      </p:sp>
      <p:cxnSp>
        <p:nvCxnSpPr>
          <p:cNvPr id="115" name="Straight Connector 114"/>
          <p:cNvCxnSpPr/>
          <p:nvPr/>
        </p:nvCxnSpPr>
        <p:spPr>
          <a:xfrm flipH="1">
            <a:off x="2177793" y="2419902"/>
            <a:ext cx="3006318" cy="873787"/>
          </a:xfrm>
          <a:prstGeom prst="line">
            <a:avLst/>
          </a:prstGeom>
          <a:ln w="28575">
            <a:solidFill>
              <a:schemeClr val="accent3"/>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16" name="Straight Connector 115"/>
          <p:cNvCxnSpPr/>
          <p:nvPr/>
        </p:nvCxnSpPr>
        <p:spPr>
          <a:xfrm flipV="1">
            <a:off x="4912535" y="2419902"/>
            <a:ext cx="264030" cy="908672"/>
          </a:xfrm>
          <a:prstGeom prst="line">
            <a:avLst/>
          </a:prstGeom>
          <a:ln w="12700">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7" name="TextBox 116"/>
          <p:cNvSpPr txBox="1"/>
          <p:nvPr/>
        </p:nvSpPr>
        <p:spPr>
          <a:xfrm>
            <a:off x="8023034" y="5749247"/>
            <a:ext cx="308098" cy="369332"/>
          </a:xfrm>
          <a:prstGeom prst="rect">
            <a:avLst/>
          </a:prstGeom>
          <a:noFill/>
        </p:spPr>
        <p:txBody>
          <a:bodyPr wrap="none" rtlCol="0">
            <a:spAutoFit/>
          </a:bodyPr>
          <a:lstStyle/>
          <a:p>
            <a:r>
              <a:rPr lang="en-US" b="1" dirty="0">
                <a:solidFill>
                  <a:schemeClr val="accent2">
                    <a:lumMod val="75000"/>
                  </a:schemeClr>
                </a:solidFill>
              </a:rPr>
              <a:t>E</a:t>
            </a:r>
          </a:p>
        </p:txBody>
      </p:sp>
      <p:grpSp>
        <p:nvGrpSpPr>
          <p:cNvPr id="77" name="Group 76"/>
          <p:cNvGrpSpPr/>
          <p:nvPr/>
        </p:nvGrpSpPr>
        <p:grpSpPr>
          <a:xfrm>
            <a:off x="2628308" y="885579"/>
            <a:ext cx="7509621" cy="923330"/>
            <a:chOff x="2628308" y="885579"/>
            <a:chExt cx="7509621" cy="923330"/>
          </a:xfrm>
        </p:grpSpPr>
        <p:sp>
          <p:nvSpPr>
            <p:cNvPr id="107" name="TextBox 106"/>
            <p:cNvSpPr txBox="1"/>
            <p:nvPr/>
          </p:nvSpPr>
          <p:spPr>
            <a:xfrm>
              <a:off x="2628308" y="885579"/>
              <a:ext cx="7509621" cy="92333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marL="285750" indent="-285750">
                <a:buFont typeface="Arial" panose="020B0604020202020204" pitchFamily="34" charset="0"/>
                <a:buChar char="•"/>
              </a:pPr>
              <a:r>
                <a:rPr lang="en-US" dirty="0"/>
                <a:t>high chance to involve every core switches for each front-end request</a:t>
              </a:r>
            </a:p>
            <a:p>
              <a:pPr marL="285750" indent="-285750">
                <a:buFont typeface="Arial" panose="020B0604020202020204" pitchFamily="34" charset="0"/>
                <a:buChar char="•"/>
              </a:pPr>
              <a:r>
                <a:rPr lang="en-US" dirty="0"/>
                <a:t>gray failure at </a:t>
              </a:r>
              <a:r>
                <a:rPr lang="en-US" i="1" dirty="0"/>
                <a:t>any</a:t>
              </a:r>
              <a:r>
                <a:rPr lang="en-US" dirty="0"/>
                <a:t> core switch will cause delay</a:t>
              </a:r>
            </a:p>
            <a:p>
              <a:pPr marL="285750" indent="-285750">
                <a:buFont typeface="Arial" panose="020B0604020202020204" pitchFamily="34" charset="0"/>
                <a:buChar char="•"/>
              </a:pPr>
              <a:r>
                <a:rPr lang="en-US" dirty="0"/>
                <a:t>more core switches        worse tail latencies</a:t>
              </a:r>
            </a:p>
          </p:txBody>
        </p:sp>
        <p:cxnSp>
          <p:nvCxnSpPr>
            <p:cNvPr id="112" name="Straight Arrow Connector 111"/>
            <p:cNvCxnSpPr/>
            <p:nvPr/>
          </p:nvCxnSpPr>
          <p:spPr>
            <a:xfrm>
              <a:off x="4948576" y="1632528"/>
              <a:ext cx="254000" cy="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 name="TextBox 2"/>
              <p:cNvSpPr txBox="1"/>
              <p:nvPr/>
            </p:nvSpPr>
            <p:spPr>
              <a:xfrm>
                <a:off x="8651747" y="1389554"/>
                <a:ext cx="15295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smtClean="0">
                          <a:solidFill>
                            <a:schemeClr val="bg1"/>
                          </a:solidFill>
                          <a:latin typeface="Cambria Math" panose="02040503050406030204" pitchFamily="18" charset="0"/>
                        </a:rPr>
                        <m:t>𝟏</m:t>
                      </m:r>
                      <m:r>
                        <a:rPr lang="en-US" b="1" i="1" smtClean="0">
                          <a:solidFill>
                            <a:schemeClr val="bg1"/>
                          </a:solidFill>
                          <a:latin typeface="Cambria Math" panose="02040503050406030204" pitchFamily="18" charset="0"/>
                        </a:rPr>
                        <m:t>−</m:t>
                      </m:r>
                      <m:sSup>
                        <m:sSupPr>
                          <m:ctrlPr>
                            <a:rPr lang="en-US" b="1" i="1" smtClean="0">
                              <a:solidFill>
                                <a:schemeClr val="bg1"/>
                              </a:solidFill>
                              <a:latin typeface="Cambria Math" panose="02040503050406030204" pitchFamily="18" charset="0"/>
                            </a:rPr>
                          </m:ctrlPr>
                        </m:sSupPr>
                        <m:e>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𝟏</m:t>
                          </m:r>
                          <m:r>
                            <a:rPr lang="en-US" b="1" i="1">
                              <a:solidFill>
                                <a:schemeClr val="bg1"/>
                              </a:solidFill>
                              <a:latin typeface="Cambria Math" panose="02040503050406030204" pitchFamily="18" charset="0"/>
                            </a:rPr>
                            <m:t>−</m:t>
                          </m:r>
                          <m:r>
                            <a:rPr lang="en-US" b="1" i="1">
                              <a:solidFill>
                                <a:schemeClr val="bg1"/>
                              </a:solidFill>
                              <a:latin typeface="Cambria Math" panose="02040503050406030204" pitchFamily="18" charset="0"/>
                            </a:rPr>
                            <m:t>𝒑</m:t>
                          </m:r>
                          <m:r>
                            <a:rPr lang="en-US" b="1" i="1">
                              <a:solidFill>
                                <a:schemeClr val="bg1"/>
                              </a:solidFill>
                              <a:latin typeface="Cambria Math" panose="02040503050406030204" pitchFamily="18" charset="0"/>
                            </a:rPr>
                            <m:t>)</m:t>
                          </m:r>
                        </m:e>
                        <m:sup>
                          <m:r>
                            <a:rPr lang="en-US" b="1" i="1" smtClean="0">
                              <a:solidFill>
                                <a:schemeClr val="bg1"/>
                              </a:solidFill>
                              <a:latin typeface="Cambria Math" panose="02040503050406030204" pitchFamily="18" charset="0"/>
                            </a:rPr>
                            <m:t>𝒏</m:t>
                          </m:r>
                        </m:sup>
                      </m:sSup>
                    </m:oMath>
                  </m:oMathPara>
                </a14:m>
                <a:endParaRPr lang="en-US" b="1" dirty="0">
                  <a:solidFill>
                    <a:schemeClr val="bg1"/>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8651747" y="1389554"/>
                <a:ext cx="1529521" cy="369332"/>
              </a:xfrm>
              <a:prstGeom prst="rect">
                <a:avLst/>
              </a:prstGeom>
              <a:blipFill>
                <a:blip r:embed="rId6"/>
                <a:stretch>
                  <a:fillRect b="-14754"/>
                </a:stretch>
              </a:blipFill>
            </p:spPr>
            <p:txBody>
              <a:bodyPr/>
              <a:lstStyle/>
              <a:p>
                <a:r>
                  <a:rPr lang="en-US">
                    <a:noFill/>
                  </a:rPr>
                  <a:t> </a:t>
                </a:r>
              </a:p>
            </p:txBody>
          </p:sp>
        </mc:Fallback>
      </mc:AlternateContent>
      <p:sp>
        <p:nvSpPr>
          <p:cNvPr id="118" name="TextBox 117"/>
          <p:cNvSpPr txBox="1"/>
          <p:nvPr/>
        </p:nvSpPr>
        <p:spPr>
          <a:xfrm>
            <a:off x="1427072" y="1711671"/>
            <a:ext cx="819618" cy="830997"/>
          </a:xfrm>
          <a:prstGeom prst="rect">
            <a:avLst/>
          </a:prstGeom>
          <a:noFill/>
        </p:spPr>
        <p:txBody>
          <a:bodyPr wrap="square" lIns="0" tIns="0" rIns="0" bIns="0" rtlCol="0">
            <a:spAutoFit/>
          </a:bodyPr>
          <a:lstStyle/>
          <a:p>
            <a:r>
              <a:rPr lang="en-US" dirty="0">
                <a:solidFill>
                  <a:srgbClr val="C00000"/>
                </a:solidFill>
                <a:effectLst>
                  <a:outerShdw blurRad="38100" dist="38100" dir="2700000" algn="tl">
                    <a:srgbClr val="000000">
                      <a:alpha val="43137"/>
                    </a:srgbClr>
                  </a:outerShdw>
                </a:effectLst>
              </a:rPr>
              <a:t>random packet drop</a:t>
            </a:r>
          </a:p>
        </p:txBody>
      </p:sp>
    </p:spTree>
    <p:extLst>
      <p:ext uri="{BB962C8B-B14F-4D97-AF65-F5344CB8AC3E}">
        <p14:creationId xmlns:p14="http://schemas.microsoft.com/office/powerpoint/2010/main" val="24379435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xmlns=""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13">
            <a:extLst>
              <a:ext uri="{FF2B5EF4-FFF2-40B4-BE49-F238E27FC236}">
                <a16:creationId xmlns:a16="http://schemas.microsoft.com/office/drawing/2014/main" xmlns=""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11">
            <a:extLst>
              <a:ext uri="{FF2B5EF4-FFF2-40B4-BE49-F238E27FC236}">
                <a16:creationId xmlns:a16="http://schemas.microsoft.com/office/drawing/2014/main" xmlns=""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833002" y="365125"/>
            <a:ext cx="10520702" cy="1325563"/>
          </a:xfrm>
        </p:spPr>
        <p:txBody>
          <a:bodyPr>
            <a:normAutofit/>
          </a:bodyPr>
          <a:lstStyle/>
          <a:p>
            <a:r>
              <a:rPr lang="zh-CN" altLang="en-US" dirty="0"/>
              <a:t>利用系统的大规模解决大规模带来的挑战</a:t>
            </a:r>
            <a:endParaRPr lang="en-US" dirty="0"/>
          </a:p>
        </p:txBody>
      </p:sp>
      <p:graphicFrame>
        <p:nvGraphicFramePr>
          <p:cNvPr id="34" name="Content Placeholder 31"/>
          <p:cNvGraphicFramePr>
            <a:graphicFrameLocks noGrp="1"/>
          </p:cNvGraphicFramePr>
          <p:nvPr>
            <p:ph idx="1"/>
            <p:extLst>
              <p:ext uri="{D42A27DB-BD31-4B8C-83A1-F6EECF244321}">
                <p14:modId xmlns:p14="http://schemas.microsoft.com/office/powerpoint/2010/main" val="2329973382"/>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a:xfrm>
            <a:off x="8610600" y="6356350"/>
            <a:ext cx="2743200" cy="365125"/>
          </a:xfrm>
        </p:spPr>
        <p:txBody>
          <a:bodyPr anchor="ctr">
            <a:normAutofit/>
          </a:bodyPr>
          <a:lstStyle/>
          <a:p>
            <a:pPr>
              <a:spcAft>
                <a:spcPts val="600"/>
              </a:spcAft>
            </a:pPr>
            <a:fld id="{F46CB0D4-8F14-1643-B393-AD486058FAF2}" type="slidenum">
              <a:rPr lang="en-US">
                <a:solidFill>
                  <a:schemeClr val="tx1">
                    <a:alpha val="80000"/>
                  </a:schemeClr>
                </a:solidFill>
              </a:rPr>
              <a:pPr>
                <a:spcAft>
                  <a:spcPts val="600"/>
                </a:spcAft>
              </a:pPr>
              <a:t>11</a:t>
            </a:fld>
            <a:endParaRPr lang="en-US">
              <a:solidFill>
                <a:schemeClr val="tx1">
                  <a:alpha val="80000"/>
                </a:schemeClr>
              </a:solidFill>
            </a:endParaRPr>
          </a:p>
        </p:txBody>
      </p:sp>
    </p:spTree>
    <p:extLst>
      <p:ext uri="{BB962C8B-B14F-4D97-AF65-F5344CB8AC3E}">
        <p14:creationId xmlns:p14="http://schemas.microsoft.com/office/powerpoint/2010/main" val="16106241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a:t>数据中心网络设备和链接的故障检测</a:t>
            </a:r>
            <a:endParaRPr lang="en-US" dirty="0"/>
          </a:p>
        </p:txBody>
      </p:sp>
      <p:sp>
        <p:nvSpPr>
          <p:cNvPr id="3" name="TextBox 2"/>
          <p:cNvSpPr txBox="1"/>
          <p:nvPr/>
        </p:nvSpPr>
        <p:spPr>
          <a:xfrm>
            <a:off x="6306401" y="6102401"/>
            <a:ext cx="1805694" cy="374793"/>
          </a:xfrm>
          <a:prstGeom prst="rect">
            <a:avLst/>
          </a:prstGeom>
          <a:noFill/>
        </p:spPr>
        <p:txBody>
          <a:bodyPr wrap="square" rtlCol="0">
            <a:spAutoFit/>
          </a:bodyPr>
          <a:lstStyle/>
          <a:p>
            <a:r>
              <a:rPr lang="en-US" dirty="0">
                <a:solidFill>
                  <a:schemeClr val="tx1">
                    <a:alpha val="99000"/>
                  </a:schemeClr>
                </a:solidFill>
              </a:rPr>
              <a:t>Storage Clusters</a:t>
            </a:r>
          </a:p>
        </p:txBody>
      </p:sp>
      <p:grpSp>
        <p:nvGrpSpPr>
          <p:cNvPr id="4" name="Group 3"/>
          <p:cNvGrpSpPr/>
          <p:nvPr/>
        </p:nvGrpSpPr>
        <p:grpSpPr>
          <a:xfrm>
            <a:off x="1362370" y="4150102"/>
            <a:ext cx="3165191" cy="2319776"/>
            <a:chOff x="1196717" y="4439694"/>
            <a:chExt cx="3165640" cy="2320105"/>
          </a:xfrm>
        </p:grpSpPr>
        <p:sp>
          <p:nvSpPr>
            <p:cNvPr id="5" name="TextBox 4"/>
            <p:cNvSpPr txBox="1"/>
            <p:nvPr/>
          </p:nvSpPr>
          <p:spPr>
            <a:xfrm>
              <a:off x="2580701" y="5065232"/>
              <a:ext cx="468207" cy="469039"/>
            </a:xfrm>
            <a:prstGeom prst="rect">
              <a:avLst/>
            </a:prstGeom>
            <a:noFill/>
          </p:spPr>
          <p:txBody>
            <a:bodyPr wrap="square" rtlCol="0">
              <a:spAutoFit/>
            </a:bodyPr>
            <a:lstStyle/>
            <a:p>
              <a:r>
                <a:rPr lang="en-US" sz="2400" dirty="0">
                  <a:solidFill>
                    <a:schemeClr val="tx1">
                      <a:alpha val="99000"/>
                    </a:schemeClr>
                  </a:solidFill>
                </a:rPr>
                <a:t>…</a:t>
              </a:r>
            </a:p>
          </p:txBody>
        </p:sp>
        <p:sp>
          <p:nvSpPr>
            <p:cNvPr id="6" name="TextBox 5"/>
            <p:cNvSpPr txBox="1"/>
            <p:nvPr/>
          </p:nvSpPr>
          <p:spPr>
            <a:xfrm>
              <a:off x="1857705" y="6392270"/>
              <a:ext cx="2280227" cy="367529"/>
            </a:xfrm>
            <a:prstGeom prst="rect">
              <a:avLst/>
            </a:prstGeom>
            <a:noFill/>
          </p:spPr>
          <p:txBody>
            <a:bodyPr wrap="square" rtlCol="0">
              <a:spAutoFit/>
            </a:bodyPr>
            <a:lstStyle/>
            <a:p>
              <a:r>
                <a:rPr lang="en-US" dirty="0">
                  <a:solidFill>
                    <a:schemeClr val="tx1">
                      <a:alpha val="99000"/>
                    </a:schemeClr>
                  </a:solidFill>
                </a:rPr>
                <a:t>Compute Clusters</a:t>
              </a:r>
            </a:p>
          </p:txBody>
        </p:sp>
        <p:sp>
          <p:nvSpPr>
            <p:cNvPr id="7" name="Rectangle 6"/>
            <p:cNvSpPr/>
            <p:nvPr/>
          </p:nvSpPr>
          <p:spPr>
            <a:xfrm>
              <a:off x="3170920" y="4446639"/>
              <a:ext cx="1053161" cy="1707323"/>
            </a:xfrm>
            <a:prstGeom prst="rect">
              <a:avLst/>
            </a:prstGeom>
            <a:solidFill>
              <a:schemeClr val="accent1"/>
            </a:solidFill>
            <a:ln>
              <a:noFill/>
            </a:ln>
            <a:effectLst/>
          </p:spPr>
          <p:style>
            <a:lnRef idx="1">
              <a:schemeClr val="accent1"/>
            </a:lnRef>
            <a:fillRef idx="2">
              <a:schemeClr val="accent1"/>
            </a:fillRef>
            <a:effectRef idx="1">
              <a:schemeClr val="accent1"/>
            </a:effectRef>
            <a:fontRef idx="minor">
              <a:schemeClr val="dk1"/>
            </a:fontRef>
          </p:style>
          <p:txBody>
            <a:bodyPr lIns="0" rIns="0" rtlCol="0" anchor="ctr"/>
            <a:lstStyle/>
            <a:p>
              <a:pPr algn="ctr"/>
              <a:r>
                <a:rPr lang="en-US" sz="1400" dirty="0">
                  <a:solidFill>
                    <a:schemeClr val="tx1">
                      <a:alpha val="99000"/>
                    </a:schemeClr>
                  </a:solidFill>
                </a:rPr>
                <a:t>Compute Rack</a:t>
              </a:r>
            </a:p>
          </p:txBody>
        </p:sp>
        <p:sp>
          <p:nvSpPr>
            <p:cNvPr id="8" name="Rectangle 7"/>
            <p:cNvSpPr/>
            <p:nvPr/>
          </p:nvSpPr>
          <p:spPr bwMode="auto">
            <a:xfrm>
              <a:off x="1196717" y="6245380"/>
              <a:ext cx="3165640" cy="10843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a:endParaRPr lang="en-US" sz="2200" dirty="0">
                <a:solidFill>
                  <a:srgbClr val="FFFFFF">
                    <a:alpha val="98824"/>
                  </a:srgbClr>
                </a:solidFill>
                <a:latin typeface="Segoe UI" pitchFamily="34" charset="0"/>
                <a:ea typeface="Segoe UI" pitchFamily="34" charset="0"/>
                <a:cs typeface="Segoe UI" pitchFamily="34" charset="0"/>
              </a:endParaRPr>
            </a:p>
          </p:txBody>
        </p:sp>
        <p:grpSp>
          <p:nvGrpSpPr>
            <p:cNvPr id="9" name="Group 8"/>
            <p:cNvGrpSpPr/>
            <p:nvPr/>
          </p:nvGrpSpPr>
          <p:grpSpPr>
            <a:xfrm>
              <a:off x="1327346" y="4439694"/>
              <a:ext cx="1050464" cy="1714268"/>
              <a:chOff x="1196717" y="4324334"/>
              <a:chExt cx="1050464" cy="1714268"/>
            </a:xfrm>
          </p:grpSpPr>
          <p:sp>
            <p:nvSpPr>
              <p:cNvPr id="10" name="Flowchart: Process 9"/>
              <p:cNvSpPr/>
              <p:nvPr/>
            </p:nvSpPr>
            <p:spPr bwMode="auto">
              <a:xfrm>
                <a:off x="1196717" y="5313281"/>
                <a:ext cx="1050462" cy="328852"/>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700" b="1" dirty="0">
                  <a:gradFill>
                    <a:gsLst>
                      <a:gs pos="0">
                        <a:srgbClr val="FFFFFF"/>
                      </a:gs>
                      <a:gs pos="100000">
                        <a:srgbClr val="FFFFFF"/>
                      </a:gs>
                    </a:gsLst>
                    <a:lin ang="5400000" scaled="0"/>
                  </a:gradFill>
                </a:endParaRPr>
              </a:p>
            </p:txBody>
          </p:sp>
          <p:sp>
            <p:nvSpPr>
              <p:cNvPr id="11" name="Flowchart: Process 10"/>
              <p:cNvSpPr/>
              <p:nvPr/>
            </p:nvSpPr>
            <p:spPr bwMode="auto">
              <a:xfrm>
                <a:off x="1196719" y="4324334"/>
                <a:ext cx="1050462" cy="304674"/>
              </a:xfrm>
              <a:prstGeom prst="flowChartProcess">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b="1" dirty="0">
                    <a:gradFill>
                      <a:gsLst>
                        <a:gs pos="0">
                          <a:srgbClr val="FFFFFF"/>
                        </a:gs>
                        <a:gs pos="100000">
                          <a:srgbClr val="FFFFFF"/>
                        </a:gs>
                      </a:gsLst>
                      <a:lin ang="5400000" scaled="0"/>
                    </a:gradFill>
                  </a:rPr>
                  <a:t>FC</a:t>
                </a:r>
              </a:p>
            </p:txBody>
          </p:sp>
          <p:sp>
            <p:nvSpPr>
              <p:cNvPr id="12" name="TextBox 11"/>
              <p:cNvSpPr txBox="1"/>
              <p:nvPr/>
            </p:nvSpPr>
            <p:spPr>
              <a:xfrm rot="5400000">
                <a:off x="1714318" y="5072969"/>
                <a:ext cx="128258" cy="2154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1400" b="1" dirty="0">
                    <a:gradFill>
                      <a:gsLst>
                        <a:gs pos="0">
                          <a:schemeClr val="tx1"/>
                        </a:gs>
                        <a:gs pos="100000">
                          <a:schemeClr val="tx1"/>
                        </a:gs>
                      </a:gsLst>
                      <a:lin ang="5400000" scaled="0"/>
                    </a:gradFill>
                  </a:rPr>
                  <a:t>…</a:t>
                </a:r>
              </a:p>
            </p:txBody>
          </p:sp>
          <p:sp>
            <p:nvSpPr>
              <p:cNvPr id="13" name="Flowchart: Process 12"/>
              <p:cNvSpPr/>
              <p:nvPr/>
            </p:nvSpPr>
            <p:spPr bwMode="auto">
              <a:xfrm>
                <a:off x="1196717" y="5717574"/>
                <a:ext cx="1050462" cy="321028"/>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700" b="1" dirty="0">
                  <a:gradFill>
                    <a:gsLst>
                      <a:gs pos="0">
                        <a:srgbClr val="FFFFFF"/>
                      </a:gs>
                      <a:gs pos="100000">
                        <a:srgbClr val="FFFFFF"/>
                      </a:gs>
                    </a:gsLst>
                    <a:lin ang="5400000" scaled="0"/>
                  </a:gradFill>
                </a:endParaRPr>
              </a:p>
            </p:txBody>
          </p:sp>
          <p:grpSp>
            <p:nvGrpSpPr>
              <p:cNvPr id="14" name="Group 13"/>
              <p:cNvGrpSpPr/>
              <p:nvPr/>
            </p:nvGrpSpPr>
            <p:grpSpPr>
              <a:xfrm>
                <a:off x="1196717" y="4701396"/>
                <a:ext cx="1050462" cy="330661"/>
                <a:chOff x="734238" y="4778285"/>
                <a:chExt cx="604656" cy="254760"/>
              </a:xfrm>
            </p:grpSpPr>
            <p:sp>
              <p:nvSpPr>
                <p:cNvPr id="15" name="Flowchart: Process 14"/>
                <p:cNvSpPr/>
                <p:nvPr/>
              </p:nvSpPr>
              <p:spPr bwMode="auto">
                <a:xfrm>
                  <a:off x="734238" y="4779679"/>
                  <a:ext cx="604656" cy="253366"/>
                </a:xfrm>
                <a:prstGeom prst="flowChartProcess">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endParaRPr lang="en-US" sz="1400" b="1" dirty="0">
                    <a:gradFill>
                      <a:gsLst>
                        <a:gs pos="0">
                          <a:srgbClr val="FFFFFF"/>
                        </a:gs>
                        <a:gs pos="100000">
                          <a:srgbClr val="FFFFFF"/>
                        </a:gs>
                      </a:gsLst>
                      <a:lin ang="5400000" scaled="0"/>
                    </a:gradFill>
                  </a:endParaRPr>
                </a:p>
              </p:txBody>
            </p:sp>
            <p:cxnSp>
              <p:nvCxnSpPr>
                <p:cNvPr id="16" name="Straight Connector 15"/>
                <p:cNvCxnSpPr/>
                <p:nvPr/>
              </p:nvCxnSpPr>
              <p:spPr>
                <a:xfrm flipH="1">
                  <a:off x="1131094" y="4778285"/>
                  <a:ext cx="210" cy="253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932561" y="4778285"/>
                  <a:ext cx="210" cy="253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62162" y="4844804"/>
                  <a:ext cx="147653" cy="166014"/>
                </a:xfrm>
                <a:prstGeom prst="rect">
                  <a:avLst/>
                </a:prstGeom>
                <a:noFill/>
              </p:spPr>
              <p:txBody>
                <a:bodyPr wrap="none" lIns="0" tIns="0" rIns="0" bIns="0" rtlCol="0">
                  <a:spAutoFit/>
                </a:bodyPr>
                <a:lstStyle/>
                <a:p>
                  <a:r>
                    <a:rPr lang="en-US" sz="1400" dirty="0"/>
                    <a:t>VM</a:t>
                  </a:r>
                </a:p>
              </p:txBody>
            </p:sp>
            <p:sp>
              <p:nvSpPr>
                <p:cNvPr id="19" name="TextBox 18"/>
                <p:cNvSpPr txBox="1"/>
                <p:nvPr/>
              </p:nvSpPr>
              <p:spPr>
                <a:xfrm>
                  <a:off x="963629" y="4844804"/>
                  <a:ext cx="147653" cy="166014"/>
                </a:xfrm>
                <a:prstGeom prst="rect">
                  <a:avLst/>
                </a:prstGeom>
                <a:noFill/>
              </p:spPr>
              <p:txBody>
                <a:bodyPr wrap="none" lIns="0" tIns="0" rIns="0" bIns="0" rtlCol="0">
                  <a:spAutoFit/>
                </a:bodyPr>
                <a:lstStyle/>
                <a:p>
                  <a:r>
                    <a:rPr lang="en-US" sz="1400" dirty="0"/>
                    <a:t>VM</a:t>
                  </a:r>
                </a:p>
              </p:txBody>
            </p:sp>
            <p:sp>
              <p:nvSpPr>
                <p:cNvPr id="20" name="TextBox 19"/>
                <p:cNvSpPr txBox="1"/>
                <p:nvPr/>
              </p:nvSpPr>
              <p:spPr>
                <a:xfrm>
                  <a:off x="756039" y="4844803"/>
                  <a:ext cx="147653" cy="166014"/>
                </a:xfrm>
                <a:prstGeom prst="rect">
                  <a:avLst/>
                </a:prstGeom>
                <a:noFill/>
              </p:spPr>
              <p:txBody>
                <a:bodyPr wrap="none" lIns="0" tIns="0" rIns="0" bIns="0" rtlCol="0">
                  <a:spAutoFit/>
                </a:bodyPr>
                <a:lstStyle/>
                <a:p>
                  <a:r>
                    <a:rPr lang="en-US" sz="1400" dirty="0"/>
                    <a:t>VM</a:t>
                  </a:r>
                </a:p>
              </p:txBody>
            </p:sp>
          </p:grpSp>
        </p:grpSp>
      </p:grpSp>
      <p:grpSp>
        <p:nvGrpSpPr>
          <p:cNvPr id="21" name="Group 20"/>
          <p:cNvGrpSpPr/>
          <p:nvPr/>
        </p:nvGrpSpPr>
        <p:grpSpPr>
          <a:xfrm>
            <a:off x="5609024" y="4146325"/>
            <a:ext cx="3149024" cy="1923799"/>
            <a:chOff x="6121419" y="4495842"/>
            <a:chExt cx="3149471" cy="1924072"/>
          </a:xfrm>
        </p:grpSpPr>
        <p:sp>
          <p:nvSpPr>
            <p:cNvPr id="22" name="Rectangle 21"/>
            <p:cNvSpPr/>
            <p:nvPr/>
          </p:nvSpPr>
          <p:spPr>
            <a:xfrm>
              <a:off x="6209517" y="4495842"/>
              <a:ext cx="1041957" cy="1702609"/>
            </a:xfrm>
            <a:prstGeom prst="rect">
              <a:avLst/>
            </a:prstGeom>
            <a:solidFill>
              <a:schemeClr val="accent3">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tx1">
                      <a:alpha val="99000"/>
                    </a:schemeClr>
                  </a:solidFill>
                </a:rPr>
                <a:t>Storage Rack</a:t>
              </a:r>
            </a:p>
          </p:txBody>
        </p:sp>
        <p:sp>
          <p:nvSpPr>
            <p:cNvPr id="23" name="TextBox 22"/>
            <p:cNvSpPr txBox="1"/>
            <p:nvPr/>
          </p:nvSpPr>
          <p:spPr>
            <a:xfrm>
              <a:off x="7476768" y="5110219"/>
              <a:ext cx="468207" cy="469039"/>
            </a:xfrm>
            <a:prstGeom prst="rect">
              <a:avLst/>
            </a:prstGeom>
            <a:noFill/>
          </p:spPr>
          <p:txBody>
            <a:bodyPr wrap="square" rtlCol="0">
              <a:spAutoFit/>
            </a:bodyPr>
            <a:lstStyle/>
            <a:p>
              <a:r>
                <a:rPr lang="en-US" sz="2400" dirty="0">
                  <a:solidFill>
                    <a:schemeClr val="tx1">
                      <a:alpha val="99000"/>
                    </a:schemeClr>
                  </a:solidFill>
                </a:rPr>
                <a:t>…</a:t>
              </a:r>
            </a:p>
          </p:txBody>
        </p:sp>
        <p:sp>
          <p:nvSpPr>
            <p:cNvPr id="24" name="Rectangle 23"/>
            <p:cNvSpPr/>
            <p:nvPr/>
          </p:nvSpPr>
          <p:spPr bwMode="auto">
            <a:xfrm>
              <a:off x="6121419" y="6311478"/>
              <a:ext cx="3149471" cy="108436"/>
            </a:xfrm>
            <a:prstGeom prst="rect">
              <a:avLst/>
            </a:prstGeom>
            <a:solidFill>
              <a:schemeClr val="accent3">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dirty="0">
                <a:solidFill>
                  <a:schemeClr val="tx1">
                    <a:alpha val="99000"/>
                  </a:schemeClr>
                </a:solidFill>
              </a:endParaRPr>
            </a:p>
          </p:txBody>
        </p:sp>
        <p:grpSp>
          <p:nvGrpSpPr>
            <p:cNvPr id="25" name="Group 24"/>
            <p:cNvGrpSpPr/>
            <p:nvPr/>
          </p:nvGrpSpPr>
          <p:grpSpPr>
            <a:xfrm>
              <a:off x="8094175" y="4495842"/>
              <a:ext cx="1041683" cy="1714268"/>
              <a:chOff x="8795990" y="4234569"/>
              <a:chExt cx="604657" cy="1320769"/>
            </a:xfrm>
          </p:grpSpPr>
          <p:sp>
            <p:nvSpPr>
              <p:cNvPr id="26" name="Flowchart: Process 25"/>
              <p:cNvSpPr/>
              <p:nvPr/>
            </p:nvSpPr>
            <p:spPr bwMode="auto">
              <a:xfrm>
                <a:off x="8795990" y="4996510"/>
                <a:ext cx="604656" cy="253366"/>
              </a:xfrm>
              <a:prstGeom prst="flowChartProcess">
                <a:avLst/>
              </a:prstGeom>
              <a:solidFill>
                <a:schemeClr val="accent3">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lnSpc>
                    <a:spcPts val="1200"/>
                  </a:lnSpc>
                </a:pPr>
                <a:r>
                  <a:rPr lang="en-US" sz="1400" dirty="0">
                    <a:solidFill>
                      <a:schemeClr val="tx1">
                        <a:alpha val="99000"/>
                      </a:schemeClr>
                    </a:solidFill>
                  </a:rPr>
                  <a:t>Partition</a:t>
                </a:r>
              </a:p>
              <a:p>
                <a:pPr algn="ctr">
                  <a:lnSpc>
                    <a:spcPts val="1200"/>
                  </a:lnSpc>
                </a:pPr>
                <a:r>
                  <a:rPr lang="en-US" sz="1400" dirty="0">
                    <a:solidFill>
                      <a:schemeClr val="tx1">
                        <a:alpha val="99000"/>
                      </a:schemeClr>
                    </a:solidFill>
                  </a:rPr>
                  <a:t>Server</a:t>
                </a:r>
              </a:p>
            </p:txBody>
          </p:sp>
          <p:sp>
            <p:nvSpPr>
              <p:cNvPr id="27" name="Flowchart: Process 26"/>
              <p:cNvSpPr/>
              <p:nvPr/>
            </p:nvSpPr>
            <p:spPr bwMode="auto">
              <a:xfrm>
                <a:off x="8795991" y="4234569"/>
                <a:ext cx="604656" cy="234738"/>
              </a:xfrm>
              <a:prstGeom prst="flowChartProcess">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23" tIns="45711" rIns="91423" bIns="45711" numCol="1" rtlCol="0" anchor="ctr" anchorCtr="0" compatLnSpc="1">
                <a:prstTxWarp prst="textNoShape">
                  <a:avLst/>
                </a:prstTxWarp>
              </a:bodyPr>
              <a:lstStyle/>
              <a:p>
                <a:pPr algn="ctr" defTabSz="913924" fontAlgn="base">
                  <a:spcBef>
                    <a:spcPct val="0"/>
                  </a:spcBef>
                  <a:spcAft>
                    <a:spcPct val="0"/>
                  </a:spcAft>
                </a:pPr>
                <a:r>
                  <a:rPr lang="en-US" sz="1400" b="1" dirty="0">
                    <a:gradFill>
                      <a:gsLst>
                        <a:gs pos="0">
                          <a:srgbClr val="FFFFFF"/>
                        </a:gs>
                        <a:gs pos="100000">
                          <a:srgbClr val="FFFFFF"/>
                        </a:gs>
                      </a:gsLst>
                      <a:lin ang="5400000" scaled="0"/>
                    </a:gradFill>
                  </a:rPr>
                  <a:t>FC</a:t>
                </a:r>
              </a:p>
            </p:txBody>
          </p:sp>
          <p:sp>
            <p:nvSpPr>
              <p:cNvPr id="28" name="TextBox 27"/>
              <p:cNvSpPr txBox="1"/>
              <p:nvPr/>
            </p:nvSpPr>
            <p:spPr>
              <a:xfrm rot="5400000">
                <a:off x="9117144" y="4850268"/>
                <a:ext cx="98817" cy="1250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spAutoFit/>
              </a:bodyPr>
              <a:lstStyle/>
              <a:p>
                <a:r>
                  <a:rPr lang="en-US" sz="1400" b="1" dirty="0">
                    <a:gradFill>
                      <a:gsLst>
                        <a:gs pos="0">
                          <a:schemeClr val="tx1"/>
                        </a:gs>
                        <a:gs pos="100000">
                          <a:schemeClr val="tx1"/>
                        </a:gs>
                      </a:gsLst>
                      <a:lin ang="5400000" scaled="0"/>
                    </a:gradFill>
                  </a:rPr>
                  <a:t>…</a:t>
                </a:r>
              </a:p>
            </p:txBody>
          </p:sp>
          <p:sp>
            <p:nvSpPr>
              <p:cNvPr id="29" name="Flowchart: Process 28"/>
              <p:cNvSpPr/>
              <p:nvPr/>
            </p:nvSpPr>
            <p:spPr bwMode="auto">
              <a:xfrm>
                <a:off x="8795990" y="5308000"/>
                <a:ext cx="604656" cy="247338"/>
              </a:xfrm>
              <a:prstGeom prst="flowChartProcess">
                <a:avLst/>
              </a:prstGeom>
              <a:solidFill>
                <a:schemeClr val="accent3">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lnSpc>
                    <a:spcPts val="1200"/>
                  </a:lnSpc>
                </a:pPr>
                <a:r>
                  <a:rPr lang="en-US" sz="1400" dirty="0">
                    <a:solidFill>
                      <a:schemeClr val="tx1">
                        <a:alpha val="99000"/>
                      </a:schemeClr>
                    </a:solidFill>
                  </a:rPr>
                  <a:t>Extent</a:t>
                </a:r>
              </a:p>
              <a:p>
                <a:pPr algn="ctr">
                  <a:lnSpc>
                    <a:spcPts val="1200"/>
                  </a:lnSpc>
                </a:pPr>
                <a:r>
                  <a:rPr lang="en-US" sz="1400" dirty="0">
                    <a:solidFill>
                      <a:schemeClr val="tx1">
                        <a:alpha val="99000"/>
                      </a:schemeClr>
                    </a:solidFill>
                  </a:rPr>
                  <a:t>Node</a:t>
                </a:r>
              </a:p>
            </p:txBody>
          </p:sp>
          <p:sp>
            <p:nvSpPr>
              <p:cNvPr id="30" name="Flowchart: Process 29"/>
              <p:cNvSpPr/>
              <p:nvPr/>
            </p:nvSpPr>
            <p:spPr bwMode="auto">
              <a:xfrm>
                <a:off x="8795990" y="4532904"/>
                <a:ext cx="604656" cy="253366"/>
              </a:xfrm>
              <a:prstGeom prst="flowChartProcess">
                <a:avLst/>
              </a:prstGeom>
              <a:solidFill>
                <a:schemeClr val="accent3">
                  <a:lumMod val="75000"/>
                </a:schemeClr>
              </a:solidFill>
              <a:ln>
                <a:noFill/>
              </a:ln>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solidFill>
                      <a:schemeClr val="tx1">
                        <a:alpha val="99000"/>
                      </a:schemeClr>
                    </a:solidFill>
                  </a:rPr>
                  <a:t>Front End</a:t>
                </a:r>
              </a:p>
            </p:txBody>
          </p:sp>
        </p:grpSp>
      </p:grpSp>
      <p:sp>
        <p:nvSpPr>
          <p:cNvPr id="31" name="Cloud 30"/>
          <p:cNvSpPr/>
          <p:nvPr/>
        </p:nvSpPr>
        <p:spPr>
          <a:xfrm>
            <a:off x="1573781" y="1605583"/>
            <a:ext cx="7049251" cy="3147710"/>
          </a:xfrm>
          <a:prstGeom prst="cloud">
            <a:avLst/>
          </a:prstGeom>
          <a:blipFill>
            <a:blip r:embed="rId3"/>
            <a:stretch>
              <a:fillRect/>
            </a:stretch>
          </a:blipFill>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a:t>Network</a:t>
            </a:r>
          </a:p>
        </p:txBody>
      </p:sp>
      <p:sp>
        <p:nvSpPr>
          <p:cNvPr id="32" name="TextBox 31"/>
          <p:cNvSpPr txBox="1"/>
          <p:nvPr/>
        </p:nvSpPr>
        <p:spPr>
          <a:xfrm>
            <a:off x="3330830" y="6408846"/>
            <a:ext cx="3745443" cy="374793"/>
          </a:xfrm>
          <a:prstGeom prst="rect">
            <a:avLst/>
          </a:prstGeom>
          <a:noFill/>
        </p:spPr>
        <p:txBody>
          <a:bodyPr wrap="square" rtlCol="0">
            <a:spAutoFit/>
          </a:bodyPr>
          <a:lstStyle/>
          <a:p>
            <a:r>
              <a:rPr lang="en-US" b="1" dirty="0">
                <a:solidFill>
                  <a:srgbClr val="C00000"/>
                </a:solidFill>
              </a:rPr>
              <a:t>Any of them can fail at any time!</a:t>
            </a:r>
          </a:p>
        </p:txBody>
      </p:sp>
      <p:sp>
        <p:nvSpPr>
          <p:cNvPr id="33" name="TextBox 32"/>
          <p:cNvSpPr txBox="1"/>
          <p:nvPr/>
        </p:nvSpPr>
        <p:spPr>
          <a:xfrm>
            <a:off x="8883010" y="1868323"/>
            <a:ext cx="3041244" cy="939739"/>
          </a:xfrm>
          <a:prstGeom prst="rect">
            <a:avLst/>
          </a:prstGeom>
          <a:noFill/>
        </p:spPr>
        <p:txBody>
          <a:bodyPr wrap="square" rtlCol="0">
            <a:spAutoFit/>
          </a:bodyPr>
          <a:lstStyle/>
          <a:p>
            <a:r>
              <a:rPr lang="en-US" dirty="0">
                <a:solidFill>
                  <a:srgbClr val="002060"/>
                </a:solidFill>
              </a:rPr>
              <a:t>Hundreds of thousands of switches and routers; millions of links.</a:t>
            </a:r>
          </a:p>
        </p:txBody>
      </p:sp>
    </p:spTree>
    <p:extLst>
      <p:ext uri="{BB962C8B-B14F-4D97-AF65-F5344CB8AC3E}">
        <p14:creationId xmlns:p14="http://schemas.microsoft.com/office/powerpoint/2010/main" val="22773013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网络连接故障定位的挑战</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082" y="1690935"/>
            <a:ext cx="5139340" cy="5147574"/>
          </a:xfrm>
          <a:prstGeom prst="rect">
            <a:avLst/>
          </a:prstGeom>
        </p:spPr>
      </p:pic>
      <p:pic>
        <p:nvPicPr>
          <p:cNvPr id="5" name="Picture 4"/>
          <p:cNvPicPr>
            <a:picLocks noChangeAspect="1"/>
          </p:cNvPicPr>
          <p:nvPr/>
        </p:nvPicPr>
        <p:blipFill>
          <a:blip r:embed="rId4"/>
          <a:stretch>
            <a:fillRect/>
          </a:stretch>
        </p:blipFill>
        <p:spPr>
          <a:xfrm>
            <a:off x="5881254" y="2793166"/>
            <a:ext cx="6123706" cy="3524097"/>
          </a:xfrm>
          <a:prstGeom prst="rect">
            <a:avLst/>
          </a:prstGeom>
        </p:spPr>
      </p:pic>
      <p:sp>
        <p:nvSpPr>
          <p:cNvPr id="6" name="Rectangle 5"/>
          <p:cNvSpPr/>
          <p:nvPr/>
        </p:nvSpPr>
        <p:spPr>
          <a:xfrm>
            <a:off x="6932696" y="2743299"/>
            <a:ext cx="3740196" cy="909135"/>
          </a:xfrm>
          <a:prstGeom prst="rect">
            <a:avLst/>
          </a:prstGeom>
          <a:solidFill>
            <a:srgbClr val="FF0000">
              <a:alpha val="4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ent-Up Arrow 7"/>
          <p:cNvSpPr/>
          <p:nvPr/>
        </p:nvSpPr>
        <p:spPr>
          <a:xfrm rot="16200000">
            <a:off x="6471527" y="1140450"/>
            <a:ext cx="680966" cy="226317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157755" y="2151628"/>
            <a:ext cx="3650586" cy="367477"/>
          </a:xfrm>
          <a:prstGeom prst="rect">
            <a:avLst/>
          </a:prstGeom>
          <a:noFill/>
        </p:spPr>
        <p:txBody>
          <a:bodyPr wrap="square" rtlCol="0">
            <a:spAutoFit/>
          </a:bodyPr>
          <a:lstStyle/>
          <a:p>
            <a:r>
              <a:rPr lang="en-US" dirty="0">
                <a:solidFill>
                  <a:srgbClr val="C00000"/>
                </a:solidFill>
              </a:rPr>
              <a:t>Which </a:t>
            </a:r>
            <a:r>
              <a:rPr lang="en-US" b="1" dirty="0">
                <a:solidFill>
                  <a:srgbClr val="C00000"/>
                </a:solidFill>
              </a:rPr>
              <a:t>link/switch</a:t>
            </a:r>
            <a:r>
              <a:rPr lang="en-US" dirty="0">
                <a:solidFill>
                  <a:srgbClr val="C00000"/>
                </a:solidFill>
              </a:rPr>
              <a:t> is the culprit?</a:t>
            </a:r>
          </a:p>
        </p:txBody>
      </p:sp>
    </p:spTree>
    <p:extLst>
      <p:ext uri="{BB962C8B-B14F-4D97-AF65-F5344CB8AC3E}">
        <p14:creationId xmlns:p14="http://schemas.microsoft.com/office/powerpoint/2010/main" val="41415504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011209" y="223463"/>
            <a:ext cx="8289781" cy="6357511"/>
          </a:xfrm>
          <a:prstGeom prst="rect">
            <a:avLst/>
          </a:prstGeom>
        </p:spPr>
      </p:pic>
      <p:cxnSp>
        <p:nvCxnSpPr>
          <p:cNvPr id="3" name="Straight Connector 2"/>
          <p:cNvCxnSpPr/>
          <p:nvPr/>
        </p:nvCxnSpPr>
        <p:spPr>
          <a:xfrm flipV="1">
            <a:off x="2197329" y="2293755"/>
            <a:ext cx="1335710" cy="260032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7495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39"/>
          <p:cNvPicPr>
            <a:picLocks noChangeAspect="1"/>
          </p:cNvPicPr>
          <p:nvPr/>
        </p:nvPicPr>
        <p:blipFill>
          <a:blip r:embed="rId3"/>
          <a:stretch>
            <a:fillRect/>
          </a:stretch>
        </p:blipFill>
        <p:spPr>
          <a:xfrm>
            <a:off x="5826455" y="1994736"/>
            <a:ext cx="6123706" cy="3524097"/>
          </a:xfrm>
          <a:prstGeom prst="rect">
            <a:avLst/>
          </a:prstGeom>
        </p:spPr>
      </p:pic>
      <p:sp>
        <p:nvSpPr>
          <p:cNvPr id="2" name="Title 1"/>
          <p:cNvSpPr>
            <a:spLocks noGrp="1"/>
          </p:cNvSpPr>
          <p:nvPr>
            <p:ph type="title"/>
          </p:nvPr>
        </p:nvSpPr>
        <p:spPr/>
        <p:txBody>
          <a:bodyPr/>
          <a:lstStyle/>
          <a:p>
            <a:r>
              <a:rPr lang="en-US" dirty="0"/>
              <a:t>NetBouncer: </a:t>
            </a:r>
            <a:r>
              <a:rPr lang="zh-CN" altLang="en-US" dirty="0"/>
              <a:t>大规模探测和采集路径情况</a:t>
            </a:r>
            <a:endParaRPr lang="en-US" dirty="0"/>
          </a:p>
        </p:txBody>
      </p:sp>
      <p:sp>
        <p:nvSpPr>
          <p:cNvPr id="3" name="Content Placeholder 2"/>
          <p:cNvSpPr>
            <a:spLocks noGrp="1"/>
          </p:cNvSpPr>
          <p:nvPr>
            <p:ph type="body" sz="quarter" idx="10"/>
          </p:nvPr>
        </p:nvSpPr>
        <p:spPr>
          <a:xfrm>
            <a:off x="266087" y="1068287"/>
            <a:ext cx="6106346" cy="5376993"/>
          </a:xfrm>
        </p:spPr>
        <p:txBody>
          <a:bodyPr>
            <a:normAutofit/>
          </a:bodyPr>
          <a:lstStyle/>
          <a:p>
            <a:r>
              <a:rPr lang="en-US" sz="2941" dirty="0"/>
              <a:t>Use IP-in-IP technique to </a:t>
            </a:r>
            <a:r>
              <a:rPr lang="en-US" sz="2941" i="1" dirty="0"/>
              <a:t>explicitly</a:t>
            </a:r>
            <a:r>
              <a:rPr lang="en-US" sz="2941" dirty="0"/>
              <a:t> probe all possible paths</a:t>
            </a:r>
          </a:p>
          <a:p>
            <a:r>
              <a:rPr lang="en-US" sz="2941" dirty="0">
                <a:solidFill>
                  <a:srgbClr val="107C10"/>
                </a:solidFill>
              </a:rPr>
              <a:t>Infer link failure from path failure</a:t>
            </a:r>
          </a:p>
          <a:p>
            <a:pPr lvl="1"/>
            <a:r>
              <a:rPr lang="en-US" dirty="0">
                <a:latin typeface="+mj-lt"/>
              </a:rPr>
              <a:t>divide and conquer, solving equations (foundation)</a:t>
            </a:r>
          </a:p>
          <a:p>
            <a:pPr lvl="1"/>
            <a:endParaRPr lang="en-US" dirty="0"/>
          </a:p>
          <a:p>
            <a:pPr lvl="1"/>
            <a:endParaRPr lang="en-US" dirty="0"/>
          </a:p>
          <a:p>
            <a:pPr lvl="1"/>
            <a:endParaRPr lang="en-US" dirty="0">
              <a:latin typeface="+mj-lt"/>
            </a:endParaRPr>
          </a:p>
          <a:p>
            <a:pPr lvl="1"/>
            <a:endParaRPr lang="en-US" dirty="0">
              <a:latin typeface="+mj-lt"/>
            </a:endParaRPr>
          </a:p>
          <a:p>
            <a:pPr lvl="1"/>
            <a:r>
              <a:rPr lang="en-US" dirty="0">
                <a:latin typeface="+mj-lt"/>
              </a:rPr>
              <a:t>most paths are good (intuition)</a:t>
            </a:r>
          </a:p>
          <a:p>
            <a:pPr lvl="1"/>
            <a:r>
              <a:rPr lang="en-US" dirty="0">
                <a:latin typeface="+mj-lt"/>
              </a:rPr>
              <a:t>inconsistent data (challenge)</a:t>
            </a:r>
          </a:p>
        </p:txBody>
      </p:sp>
      <p:grpSp>
        <p:nvGrpSpPr>
          <p:cNvPr id="45" name="Group 44"/>
          <p:cNvGrpSpPr/>
          <p:nvPr/>
        </p:nvGrpSpPr>
        <p:grpSpPr>
          <a:xfrm>
            <a:off x="6586773" y="2311324"/>
            <a:ext cx="1333273" cy="2466239"/>
            <a:chOff x="6500722" y="2192182"/>
            <a:chExt cx="1333462" cy="2466589"/>
          </a:xfrm>
        </p:grpSpPr>
        <p:cxnSp>
          <p:nvCxnSpPr>
            <p:cNvPr id="7" name="Straight Arrow Connector 6"/>
            <p:cNvCxnSpPr/>
            <p:nvPr/>
          </p:nvCxnSpPr>
          <p:spPr>
            <a:xfrm flipH="1" flipV="1">
              <a:off x="6500722" y="3937287"/>
              <a:ext cx="22942" cy="721484"/>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6500722" y="3230298"/>
              <a:ext cx="530273" cy="72518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7030995" y="2192182"/>
              <a:ext cx="531340" cy="103811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7451124" y="2192182"/>
              <a:ext cx="383060" cy="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7129850" y="2192182"/>
              <a:ext cx="591442" cy="1168856"/>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6633103" y="3348681"/>
              <a:ext cx="484389" cy="746041"/>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633103" y="4094722"/>
              <a:ext cx="0" cy="56404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p:cNvGrpSpPr/>
          <p:nvPr/>
        </p:nvGrpSpPr>
        <p:grpSpPr>
          <a:xfrm>
            <a:off x="8888307" y="2311322"/>
            <a:ext cx="1296744" cy="2466240"/>
            <a:chOff x="8802582" y="2192181"/>
            <a:chExt cx="1296928" cy="2466590"/>
          </a:xfrm>
        </p:grpSpPr>
        <p:cxnSp>
          <p:nvCxnSpPr>
            <p:cNvPr id="13" name="Straight Arrow Connector 12"/>
            <p:cNvCxnSpPr/>
            <p:nvPr/>
          </p:nvCxnSpPr>
          <p:spPr>
            <a:xfrm flipV="1">
              <a:off x="9714239" y="3211272"/>
              <a:ext cx="376000" cy="650660"/>
            </a:xfrm>
            <a:prstGeom prst="straightConnector1">
              <a:avLst/>
            </a:prstGeom>
            <a:ln w="38100">
              <a:solidFill>
                <a:srgbClr val="00B050"/>
              </a:solidFill>
              <a:headEnd type="none"/>
              <a:tailEnd type="arrow"/>
            </a:ln>
          </p:spPr>
          <p:style>
            <a:lnRef idx="3">
              <a:schemeClr val="accent6"/>
            </a:lnRef>
            <a:fillRef idx="0">
              <a:schemeClr val="accent6"/>
            </a:fillRef>
            <a:effectRef idx="2">
              <a:schemeClr val="accent6"/>
            </a:effectRef>
            <a:fontRef idx="minor">
              <a:schemeClr val="tx1"/>
            </a:fontRef>
          </p:style>
        </p:cxnSp>
        <p:cxnSp>
          <p:nvCxnSpPr>
            <p:cNvPr id="29" name="Straight Arrow Connector 28"/>
            <p:cNvCxnSpPr/>
            <p:nvPr/>
          </p:nvCxnSpPr>
          <p:spPr>
            <a:xfrm flipV="1">
              <a:off x="9743487" y="3823878"/>
              <a:ext cx="0" cy="834893"/>
            </a:xfrm>
            <a:prstGeom prst="straightConnector1">
              <a:avLst/>
            </a:prstGeom>
            <a:ln w="38100">
              <a:solidFill>
                <a:srgbClr val="00B050"/>
              </a:solidFill>
              <a:headEnd type="none"/>
              <a:tailEnd type="arrow"/>
            </a:ln>
          </p:spPr>
          <p:style>
            <a:lnRef idx="3">
              <a:schemeClr val="accent6"/>
            </a:lnRef>
            <a:fillRef idx="0">
              <a:schemeClr val="accent6"/>
            </a:fillRef>
            <a:effectRef idx="2">
              <a:schemeClr val="accent6"/>
            </a:effectRef>
            <a:fontRef idx="minor">
              <a:schemeClr val="tx1"/>
            </a:fontRef>
          </p:style>
        </p:cxnSp>
        <p:cxnSp>
          <p:nvCxnSpPr>
            <p:cNvPr id="44" name="Straight Arrow Connector 43"/>
            <p:cNvCxnSpPr/>
            <p:nvPr/>
          </p:nvCxnSpPr>
          <p:spPr>
            <a:xfrm flipH="1" flipV="1">
              <a:off x="8853035" y="2192182"/>
              <a:ext cx="1237204" cy="1038116"/>
            </a:xfrm>
            <a:prstGeom prst="straightConnector1">
              <a:avLst/>
            </a:prstGeom>
            <a:ln w="38100">
              <a:solidFill>
                <a:srgbClr val="00B050"/>
              </a:solidFill>
              <a:headEnd type="none"/>
              <a:tailEnd type="arrow"/>
            </a:ln>
          </p:spPr>
          <p:style>
            <a:lnRef idx="3">
              <a:schemeClr val="accent6"/>
            </a:lnRef>
            <a:fillRef idx="0">
              <a:schemeClr val="accent6"/>
            </a:fillRef>
            <a:effectRef idx="2">
              <a:schemeClr val="accent6"/>
            </a:effectRef>
            <a:fontRef idx="minor">
              <a:schemeClr val="tx1"/>
            </a:fontRef>
          </p:style>
        </p:cxnSp>
        <p:sp>
          <p:nvSpPr>
            <p:cNvPr id="39" name="Cross 38"/>
            <p:cNvSpPr/>
            <p:nvPr/>
          </p:nvSpPr>
          <p:spPr>
            <a:xfrm rot="19025606">
              <a:off x="9601825" y="2512084"/>
              <a:ext cx="409911" cy="405321"/>
            </a:xfrm>
            <a:prstGeom prst="plus">
              <a:avLst>
                <a:gd name="adj" fmla="val 41364"/>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p:cNvCxnSpPr/>
            <p:nvPr/>
          </p:nvCxnSpPr>
          <p:spPr>
            <a:xfrm>
              <a:off x="8802582" y="2192182"/>
              <a:ext cx="383060" cy="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9023942" y="2192181"/>
              <a:ext cx="1075568" cy="898292"/>
            </a:xfrm>
            <a:prstGeom prst="straightConnector1">
              <a:avLst/>
            </a:prstGeom>
            <a:ln w="38100">
              <a:solidFill>
                <a:srgbClr val="C00000"/>
              </a:solidFill>
              <a:headEnd type="none"/>
              <a:tailEnd type="arrow"/>
            </a:ln>
          </p:spPr>
          <p:style>
            <a:lnRef idx="3">
              <a:schemeClr val="accent6"/>
            </a:lnRef>
            <a:fillRef idx="0">
              <a:schemeClr val="accent6"/>
            </a:fillRef>
            <a:effectRef idx="2">
              <a:schemeClr val="accent6"/>
            </a:effectRef>
            <a:fontRef idx="minor">
              <a:schemeClr val="tx1"/>
            </a:fontRef>
          </p:style>
        </p:cxnSp>
      </p:grpSp>
      <p:pic>
        <p:nvPicPr>
          <p:cNvPr id="20" name="Picture 19"/>
          <p:cNvPicPr>
            <a:picLocks noChangeAspect="1"/>
          </p:cNvPicPr>
          <p:nvPr/>
        </p:nvPicPr>
        <p:blipFill>
          <a:blip r:embed="rId4"/>
          <a:stretch>
            <a:fillRect/>
          </a:stretch>
        </p:blipFill>
        <p:spPr>
          <a:xfrm>
            <a:off x="717588" y="3960256"/>
            <a:ext cx="4314213" cy="666655"/>
          </a:xfrm>
          <a:prstGeom prst="rect">
            <a:avLst/>
          </a:prstGeom>
        </p:spPr>
      </p:pic>
      <p:sp>
        <p:nvSpPr>
          <p:cNvPr id="4" name="Rectangle 3">
            <a:extLst>
              <a:ext uri="{FF2B5EF4-FFF2-40B4-BE49-F238E27FC236}">
                <a16:creationId xmlns:a16="http://schemas.microsoft.com/office/drawing/2014/main" xmlns="" id="{09267CB4-83B1-4956-98A1-A3A855AA9B8B}"/>
              </a:ext>
            </a:extLst>
          </p:cNvPr>
          <p:cNvSpPr/>
          <p:nvPr/>
        </p:nvSpPr>
        <p:spPr>
          <a:xfrm>
            <a:off x="438951" y="5915346"/>
            <a:ext cx="11314097" cy="646331"/>
          </a:xfrm>
          <a:prstGeom prst="rect">
            <a:avLst/>
          </a:prstGeom>
        </p:spPr>
        <p:txBody>
          <a:bodyPr wrap="square">
            <a:spAutoFit/>
          </a:bodyPr>
          <a:lstStyle/>
          <a:p>
            <a:r>
              <a:rPr lang="en-US" altLang="zh-CN" b="1" dirty="0">
                <a:latin typeface="Candara"/>
                <a:cs typeface="Candara"/>
              </a:rPr>
              <a:t>Joint Work with </a:t>
            </a:r>
            <a:r>
              <a:rPr lang="en-US" dirty="0">
                <a:latin typeface="Candara"/>
                <a:cs typeface="Candara"/>
              </a:rPr>
              <a:t>Cheng Tan, Ze Jin, Chuanxiong Guo, </a:t>
            </a:r>
            <a:r>
              <a:rPr lang="en-US" altLang="zh-CN" dirty="0">
                <a:latin typeface="Candara"/>
                <a:cs typeface="Candara"/>
              </a:rPr>
              <a:t>Ryan Huang, </a:t>
            </a:r>
            <a:r>
              <a:rPr lang="en-US" dirty="0">
                <a:latin typeface="Candara"/>
                <a:cs typeface="Candara"/>
              </a:rPr>
              <a:t>Tianrong Zhang, Haitao Wu, Karl Deng, </a:t>
            </a:r>
            <a:r>
              <a:rPr lang="en-US" dirty="0" err="1">
                <a:latin typeface="Candara"/>
                <a:cs typeface="Candara"/>
              </a:rPr>
              <a:t>Shalabh</a:t>
            </a:r>
            <a:r>
              <a:rPr lang="en-US" dirty="0">
                <a:latin typeface="Candara"/>
                <a:cs typeface="Candara"/>
              </a:rPr>
              <a:t> Jain, Dongming Bi, Dong Xiang, Jay Lorch</a:t>
            </a:r>
          </a:p>
        </p:txBody>
      </p:sp>
    </p:spTree>
    <p:extLst>
      <p:ext uri="{BB962C8B-B14F-4D97-AF65-F5344CB8AC3E}">
        <p14:creationId xmlns:p14="http://schemas.microsoft.com/office/powerpoint/2010/main" val="88107572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latin typeface="Candara"/>
                <a:cs typeface="Candara"/>
              </a:rPr>
              <a:t>为什么故障定位是个难题？</a:t>
            </a:r>
            <a:endParaRPr lang="en-US" sz="3600" dirty="0">
              <a:latin typeface="Candara"/>
              <a:cs typeface="Candara"/>
            </a:endParaRPr>
          </a:p>
        </p:txBody>
      </p:sp>
      <p:grpSp>
        <p:nvGrpSpPr>
          <p:cNvPr id="180" name="Group 179"/>
          <p:cNvGrpSpPr/>
          <p:nvPr/>
        </p:nvGrpSpPr>
        <p:grpSpPr>
          <a:xfrm>
            <a:off x="2278774" y="2172670"/>
            <a:ext cx="5770874" cy="3362790"/>
            <a:chOff x="-260297" y="2073338"/>
            <a:chExt cx="5770874" cy="3362790"/>
          </a:xfrm>
        </p:grpSpPr>
        <p:grpSp>
          <p:nvGrpSpPr>
            <p:cNvPr id="177" name="Group 176"/>
            <p:cNvGrpSpPr/>
            <p:nvPr/>
          </p:nvGrpSpPr>
          <p:grpSpPr>
            <a:xfrm>
              <a:off x="869781" y="2356802"/>
              <a:ext cx="4514300" cy="2931102"/>
              <a:chOff x="869781" y="2356802"/>
              <a:chExt cx="4514300" cy="2931102"/>
            </a:xfrm>
          </p:grpSpPr>
          <p:cxnSp>
            <p:nvCxnSpPr>
              <p:cNvPr id="102" name="Straight Connector 101"/>
              <p:cNvCxnSpPr>
                <a:endCxn id="97" idx="2"/>
              </p:cNvCxnSpPr>
              <p:nvPr/>
            </p:nvCxnSpPr>
            <p:spPr>
              <a:xfrm flipV="1">
                <a:off x="869781" y="4409686"/>
                <a:ext cx="283956"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endCxn id="97" idx="2"/>
              </p:cNvCxnSpPr>
              <p:nvPr/>
            </p:nvCxnSpPr>
            <p:spPr>
              <a:xfrm flipH="1" flipV="1">
                <a:off x="1153737" y="4409686"/>
                <a:ext cx="303145"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8" idx="2"/>
              </p:cNvCxnSpPr>
              <p:nvPr/>
            </p:nvCxnSpPr>
            <p:spPr>
              <a:xfrm flipV="1">
                <a:off x="2006361" y="4409686"/>
                <a:ext cx="257698"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endCxn id="98" idx="2"/>
              </p:cNvCxnSpPr>
              <p:nvPr/>
            </p:nvCxnSpPr>
            <p:spPr>
              <a:xfrm flipH="1" flipV="1">
                <a:off x="2264059" y="4409686"/>
                <a:ext cx="309650"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97" idx="0"/>
                <a:endCxn id="78" idx="2"/>
              </p:cNvCxnSpPr>
              <p:nvPr/>
            </p:nvCxnSpPr>
            <p:spPr>
              <a:xfrm flipV="1">
                <a:off x="1153737"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97" idx="0"/>
                <a:endCxn id="80" idx="2"/>
              </p:cNvCxnSpPr>
              <p:nvPr/>
            </p:nvCxnSpPr>
            <p:spPr>
              <a:xfrm flipV="1">
                <a:off x="1153737"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98" idx="0"/>
                <a:endCxn id="78" idx="2"/>
              </p:cNvCxnSpPr>
              <p:nvPr/>
            </p:nvCxnSpPr>
            <p:spPr>
              <a:xfrm flipH="1" flipV="1">
                <a:off x="1153737"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98" idx="0"/>
                <a:endCxn id="80" idx="2"/>
              </p:cNvCxnSpPr>
              <p:nvPr/>
            </p:nvCxnSpPr>
            <p:spPr>
              <a:xfrm flipV="1">
                <a:off x="2264059"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a:stCxn id="81" idx="2"/>
                <a:endCxn id="99" idx="0"/>
              </p:cNvCxnSpPr>
              <p:nvPr/>
            </p:nvCxnSpPr>
            <p:spPr>
              <a:xfrm>
                <a:off x="3991396"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81" idx="2"/>
                <a:endCxn id="100" idx="0"/>
              </p:cNvCxnSpPr>
              <p:nvPr/>
            </p:nvCxnSpPr>
            <p:spPr>
              <a:xfrm>
                <a:off x="3991396"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a:stCxn id="99" idx="0"/>
                <a:endCxn id="82" idx="2"/>
              </p:cNvCxnSpPr>
              <p:nvPr/>
            </p:nvCxnSpPr>
            <p:spPr>
              <a:xfrm flipV="1">
                <a:off x="3991396"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82" idx="2"/>
                <a:endCxn id="100" idx="0"/>
              </p:cNvCxnSpPr>
              <p:nvPr/>
            </p:nvCxnSpPr>
            <p:spPr>
              <a:xfrm>
                <a:off x="5101718"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99" idx="2"/>
              </p:cNvCxnSpPr>
              <p:nvPr/>
            </p:nvCxnSpPr>
            <p:spPr>
              <a:xfrm flipH="1">
                <a:off x="3703223" y="4409686"/>
                <a:ext cx="288173"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99" idx="2"/>
              </p:cNvCxnSpPr>
              <p:nvPr/>
            </p:nvCxnSpPr>
            <p:spPr>
              <a:xfrm>
                <a:off x="3991396" y="4409686"/>
                <a:ext cx="284986"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0" idx="2"/>
              </p:cNvCxnSpPr>
              <p:nvPr/>
            </p:nvCxnSpPr>
            <p:spPr>
              <a:xfrm flipH="1">
                <a:off x="4807787" y="4409686"/>
                <a:ext cx="293931"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00" idx="2"/>
              </p:cNvCxnSpPr>
              <p:nvPr/>
            </p:nvCxnSpPr>
            <p:spPr>
              <a:xfrm>
                <a:off x="5101718" y="4409686"/>
                <a:ext cx="282363"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78" idx="0"/>
                <a:endCxn id="83" idx="2"/>
              </p:cNvCxnSpPr>
              <p:nvPr/>
            </p:nvCxnSpPr>
            <p:spPr>
              <a:xfrm flipV="1">
                <a:off x="1153737" y="2356802"/>
                <a:ext cx="796288"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78" idx="0"/>
                <a:endCxn id="84" idx="2"/>
              </p:cNvCxnSpPr>
              <p:nvPr/>
            </p:nvCxnSpPr>
            <p:spPr>
              <a:xfrm flipV="1">
                <a:off x="1153737" y="2356802"/>
                <a:ext cx="1620508"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80" idx="0"/>
                <a:endCxn id="85" idx="2"/>
              </p:cNvCxnSpPr>
              <p:nvPr/>
            </p:nvCxnSpPr>
            <p:spPr>
              <a:xfrm flipV="1">
                <a:off x="2264059" y="2356802"/>
                <a:ext cx="1334406"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80" idx="0"/>
                <a:endCxn id="86" idx="2"/>
              </p:cNvCxnSpPr>
              <p:nvPr/>
            </p:nvCxnSpPr>
            <p:spPr>
              <a:xfrm flipV="1">
                <a:off x="2264059" y="2356802"/>
                <a:ext cx="2158627"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81" idx="0"/>
                <a:endCxn id="83" idx="2"/>
              </p:cNvCxnSpPr>
              <p:nvPr/>
            </p:nvCxnSpPr>
            <p:spPr>
              <a:xfrm flipH="1" flipV="1">
                <a:off x="1950025" y="2356802"/>
                <a:ext cx="2041371"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81" idx="0"/>
                <a:endCxn id="84" idx="2"/>
              </p:cNvCxnSpPr>
              <p:nvPr/>
            </p:nvCxnSpPr>
            <p:spPr>
              <a:xfrm flipH="1" flipV="1">
                <a:off x="2774245" y="2356802"/>
                <a:ext cx="1217151"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82" idx="0"/>
                <a:endCxn id="85" idx="2"/>
              </p:cNvCxnSpPr>
              <p:nvPr/>
            </p:nvCxnSpPr>
            <p:spPr>
              <a:xfrm flipH="1" flipV="1">
                <a:off x="3598465" y="2356802"/>
                <a:ext cx="1503253"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82" idx="0"/>
                <a:endCxn id="86" idx="2"/>
              </p:cNvCxnSpPr>
              <p:nvPr/>
            </p:nvCxnSpPr>
            <p:spPr>
              <a:xfrm flipH="1" flipV="1">
                <a:off x="4422686" y="2356802"/>
                <a:ext cx="67903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180357" y="2073338"/>
              <a:ext cx="830924" cy="369332"/>
            </a:xfrm>
            <a:prstGeom prst="rect">
              <a:avLst/>
            </a:prstGeom>
            <a:noFill/>
          </p:spPr>
          <p:txBody>
            <a:bodyPr wrap="square" rtlCol="0">
              <a:spAutoFit/>
            </a:bodyPr>
            <a:lstStyle/>
            <a:p>
              <a:pPr algn="r"/>
              <a:r>
                <a:rPr lang="en-US" dirty="0">
                  <a:latin typeface="Candara"/>
                  <a:cs typeface="Candara"/>
                </a:rPr>
                <a:t>Spine</a:t>
              </a:r>
            </a:p>
          </p:txBody>
        </p:sp>
        <p:sp>
          <p:nvSpPr>
            <p:cNvPr id="67" name="TextBox 66"/>
            <p:cNvSpPr txBox="1"/>
            <p:nvPr/>
          </p:nvSpPr>
          <p:spPr>
            <a:xfrm>
              <a:off x="42708" y="3015948"/>
              <a:ext cx="607859" cy="369332"/>
            </a:xfrm>
            <a:prstGeom prst="rect">
              <a:avLst/>
            </a:prstGeom>
            <a:noFill/>
          </p:spPr>
          <p:txBody>
            <a:bodyPr wrap="none" rtlCol="0">
              <a:spAutoFit/>
            </a:bodyPr>
            <a:lstStyle/>
            <a:p>
              <a:pPr algn="r"/>
              <a:r>
                <a:rPr lang="en-US" dirty="0">
                  <a:latin typeface="Candara"/>
                  <a:cs typeface="Candara"/>
                </a:rPr>
                <a:t>Leaf</a:t>
              </a:r>
            </a:p>
          </p:txBody>
        </p:sp>
        <p:sp>
          <p:nvSpPr>
            <p:cNvPr id="68" name="TextBox 67"/>
            <p:cNvSpPr txBox="1"/>
            <p:nvPr/>
          </p:nvSpPr>
          <p:spPr>
            <a:xfrm>
              <a:off x="93278" y="4036486"/>
              <a:ext cx="557289" cy="369332"/>
            </a:xfrm>
            <a:prstGeom prst="rect">
              <a:avLst/>
            </a:prstGeom>
            <a:noFill/>
          </p:spPr>
          <p:txBody>
            <a:bodyPr wrap="none" rtlCol="0">
              <a:spAutoFit/>
            </a:bodyPr>
            <a:lstStyle/>
            <a:p>
              <a:pPr algn="r"/>
              <a:r>
                <a:rPr lang="en-US" dirty="0" err="1">
                  <a:latin typeface="Candara"/>
                  <a:cs typeface="Candara"/>
                </a:rPr>
                <a:t>ToR</a:t>
              </a:r>
              <a:endParaRPr lang="en-US" dirty="0">
                <a:latin typeface="Candara"/>
                <a:cs typeface="Candara"/>
              </a:endParaRPr>
            </a:p>
          </p:txBody>
        </p:sp>
        <p:sp>
          <p:nvSpPr>
            <p:cNvPr id="69" name="TextBox 68"/>
            <p:cNvSpPr txBox="1"/>
            <p:nvPr/>
          </p:nvSpPr>
          <p:spPr>
            <a:xfrm>
              <a:off x="-260297" y="5066796"/>
              <a:ext cx="910864" cy="369332"/>
            </a:xfrm>
            <a:prstGeom prst="rect">
              <a:avLst/>
            </a:prstGeom>
            <a:noFill/>
          </p:spPr>
          <p:txBody>
            <a:bodyPr wrap="none" rtlCol="0">
              <a:spAutoFit/>
            </a:bodyPr>
            <a:lstStyle/>
            <a:p>
              <a:pPr algn="r"/>
              <a:r>
                <a:rPr lang="en-US" dirty="0">
                  <a:latin typeface="Candara"/>
                  <a:cs typeface="Candara"/>
                </a:rPr>
                <a:t>Servers</a:t>
              </a:r>
            </a:p>
          </p:txBody>
        </p:sp>
        <p:grpSp>
          <p:nvGrpSpPr>
            <p:cNvPr id="94" name="Group 93"/>
            <p:cNvGrpSpPr/>
            <p:nvPr/>
          </p:nvGrpSpPr>
          <p:grpSpPr>
            <a:xfrm>
              <a:off x="1803721" y="2073338"/>
              <a:ext cx="2765269" cy="283464"/>
              <a:chOff x="1803721" y="5835167"/>
              <a:chExt cx="2765269" cy="283464"/>
            </a:xfrm>
          </p:grpSpPr>
          <p:sp>
            <p:nvSpPr>
              <p:cNvPr id="83" name="Rounded Rectangle 82"/>
              <p:cNvSpPr/>
              <p:nvPr/>
            </p:nvSpPr>
            <p:spPr>
              <a:xfrm>
                <a:off x="180372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262794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345216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4276382"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744880" y="3099780"/>
              <a:ext cx="1958091" cy="2336348"/>
              <a:chOff x="744880" y="3099780"/>
              <a:chExt cx="1958091" cy="2336348"/>
            </a:xfrm>
          </p:grpSpPr>
          <p:sp>
            <p:nvSpPr>
              <p:cNvPr id="39" name="Flowchart: Connector 228"/>
              <p:cNvSpPr/>
              <p:nvPr/>
            </p:nvSpPr>
            <p:spPr>
              <a:xfrm>
                <a:off x="744880"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0" name="Flowchart: Connector 229"/>
              <p:cNvSpPr/>
              <p:nvPr/>
            </p:nvSpPr>
            <p:spPr>
              <a:xfrm>
                <a:off x="1300041"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1" name="Flowchart: Connector 230"/>
              <p:cNvSpPr/>
              <p:nvPr/>
            </p:nvSpPr>
            <p:spPr>
              <a:xfrm>
                <a:off x="1855202"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4" name="Flowchart: Connector 160"/>
              <p:cNvSpPr/>
              <p:nvPr/>
            </p:nvSpPr>
            <p:spPr>
              <a:xfrm>
                <a:off x="2410363"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8" name="Rounded Rectangle 77"/>
              <p:cNvSpPr/>
              <p:nvPr/>
            </p:nvSpPr>
            <p:spPr>
              <a:xfrm>
                <a:off x="1007433"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a:off x="2117755"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ounded Rectangle 96"/>
              <p:cNvSpPr/>
              <p:nvPr/>
            </p:nvSpPr>
            <p:spPr>
              <a:xfrm>
                <a:off x="1007433"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2117755"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3552484" y="3099780"/>
              <a:ext cx="1958093" cy="2336348"/>
              <a:chOff x="3552484" y="3099780"/>
              <a:chExt cx="1958093" cy="2336348"/>
            </a:xfrm>
          </p:grpSpPr>
          <p:sp>
            <p:nvSpPr>
              <p:cNvPr id="45" name="Flowchart: Connector 234"/>
              <p:cNvSpPr/>
              <p:nvPr/>
            </p:nvSpPr>
            <p:spPr>
              <a:xfrm>
                <a:off x="4107645"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6" name="Flowchart: Connector 235"/>
              <p:cNvSpPr/>
              <p:nvPr/>
            </p:nvSpPr>
            <p:spPr>
              <a:xfrm>
                <a:off x="4662806"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7" name="Flowchart: Connector 236"/>
              <p:cNvSpPr/>
              <p:nvPr/>
            </p:nvSpPr>
            <p:spPr>
              <a:xfrm>
                <a:off x="5217969"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Flowchart: Connector 154"/>
              <p:cNvSpPr/>
              <p:nvPr/>
            </p:nvSpPr>
            <p:spPr>
              <a:xfrm>
                <a:off x="3552484"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1" name="Rounded Rectangle 80"/>
              <p:cNvSpPr/>
              <p:nvPr/>
            </p:nvSpPr>
            <p:spPr>
              <a:xfrm>
                <a:off x="3845092"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a:off x="4955414"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ounded Rectangle 98"/>
              <p:cNvSpPr/>
              <p:nvPr/>
            </p:nvSpPr>
            <p:spPr>
              <a:xfrm>
                <a:off x="3845092"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4955414"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9" name="TextBox 178"/>
            <p:cNvSpPr txBox="1"/>
            <p:nvPr/>
          </p:nvSpPr>
          <p:spPr>
            <a:xfrm>
              <a:off x="2854857" y="4036486"/>
              <a:ext cx="697627" cy="458587"/>
            </a:xfrm>
            <a:prstGeom prst="rect">
              <a:avLst/>
            </a:prstGeom>
            <a:noFill/>
          </p:spPr>
          <p:txBody>
            <a:bodyPr wrap="none" rtlCol="0">
              <a:spAutoFit/>
            </a:bodyPr>
            <a:lstStyle/>
            <a:p>
              <a:pPr algn="ctr">
                <a:lnSpc>
                  <a:spcPct val="50000"/>
                </a:lnSpc>
              </a:pPr>
              <a:r>
                <a:rPr lang="is-IS" sz="4000" dirty="0">
                  <a:latin typeface="Candara"/>
                  <a:cs typeface="Candara"/>
                </a:rPr>
                <a:t>…</a:t>
              </a:r>
              <a:endParaRPr lang="en-US" sz="4000" dirty="0">
                <a:latin typeface="Candara"/>
                <a:cs typeface="Candara"/>
              </a:endParaRPr>
            </a:p>
          </p:txBody>
        </p:sp>
      </p:grpSp>
      <p:grpSp>
        <p:nvGrpSpPr>
          <p:cNvPr id="191" name="Group 190"/>
          <p:cNvGrpSpPr/>
          <p:nvPr/>
        </p:nvGrpSpPr>
        <p:grpSpPr>
          <a:xfrm>
            <a:off x="4395345" y="5675381"/>
            <a:ext cx="3106721" cy="245453"/>
            <a:chOff x="1902925" y="6045604"/>
            <a:chExt cx="3106721" cy="245453"/>
          </a:xfrm>
        </p:grpSpPr>
        <p:sp>
          <p:nvSpPr>
            <p:cNvPr id="183" name="Up Arrow 182"/>
            <p:cNvSpPr/>
            <p:nvPr/>
          </p:nvSpPr>
          <p:spPr>
            <a:xfrm>
              <a:off x="1902925" y="6045604"/>
              <a:ext cx="300184" cy="245453"/>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Up Arrow 183"/>
            <p:cNvSpPr/>
            <p:nvPr/>
          </p:nvSpPr>
          <p:spPr>
            <a:xfrm>
              <a:off x="4709462" y="6045604"/>
              <a:ext cx="300184" cy="245453"/>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5" name="Freeform 184"/>
          <p:cNvSpPr/>
          <p:nvPr/>
        </p:nvSpPr>
        <p:spPr>
          <a:xfrm>
            <a:off x="3682356" y="2319079"/>
            <a:ext cx="3954018" cy="3084167"/>
          </a:xfrm>
          <a:custGeom>
            <a:avLst/>
            <a:gdLst>
              <a:gd name="connsiteX0" fmla="*/ 837761 w 3954018"/>
              <a:gd name="connsiteY0" fmla="*/ 3052150 h 3084166"/>
              <a:gd name="connsiteX1" fmla="*/ 1125908 w 3954018"/>
              <a:gd name="connsiteY1" fmla="*/ 2043660 h 3084166"/>
              <a:gd name="connsiteX2" fmla="*/ 0 w 3954018"/>
              <a:gd name="connsiteY2" fmla="*/ 1019162 h 3084166"/>
              <a:gd name="connsiteX3" fmla="*/ 827088 w 3954018"/>
              <a:gd name="connsiteY3" fmla="*/ 0 h 3084166"/>
              <a:gd name="connsiteX4" fmla="*/ 2838782 w 3954018"/>
              <a:gd name="connsiteY4" fmla="*/ 976475 h 3084166"/>
              <a:gd name="connsiteX5" fmla="*/ 3954018 w 3954018"/>
              <a:gd name="connsiteY5" fmla="*/ 2065004 h 3084166"/>
              <a:gd name="connsiteX6" fmla="*/ 3676543 w 3954018"/>
              <a:gd name="connsiteY6" fmla="*/ 3084166 h 3084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4018" h="3084166">
                <a:moveTo>
                  <a:pt x="837761" y="3052150"/>
                </a:moveTo>
                <a:lnTo>
                  <a:pt x="1125908" y="2043660"/>
                </a:lnTo>
                <a:lnTo>
                  <a:pt x="0" y="1019162"/>
                </a:lnTo>
                <a:lnTo>
                  <a:pt x="827088" y="0"/>
                </a:lnTo>
                <a:lnTo>
                  <a:pt x="2838782" y="976475"/>
                </a:lnTo>
                <a:lnTo>
                  <a:pt x="3954018" y="2065004"/>
                </a:lnTo>
                <a:lnTo>
                  <a:pt x="3676543" y="3084166"/>
                </a:lnTo>
              </a:path>
            </a:pathLst>
          </a:custGeom>
          <a:ln w="38100" cmpd="sng">
            <a:solidFill>
              <a:srgbClr val="00800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7" name="Freeform 186"/>
          <p:cNvSpPr/>
          <p:nvPr/>
        </p:nvSpPr>
        <p:spPr>
          <a:xfrm>
            <a:off x="3677020" y="2319079"/>
            <a:ext cx="3959354" cy="3068159"/>
          </a:xfrm>
          <a:custGeom>
            <a:avLst/>
            <a:gdLst>
              <a:gd name="connsiteX0" fmla="*/ 853769 w 3959354"/>
              <a:gd name="connsiteY0" fmla="*/ 3068158 h 3068158"/>
              <a:gd name="connsiteX1" fmla="*/ 1147252 w 3959354"/>
              <a:gd name="connsiteY1" fmla="*/ 2054332 h 3068158"/>
              <a:gd name="connsiteX2" fmla="*/ 0 w 3959354"/>
              <a:gd name="connsiteY2" fmla="*/ 1003154 h 3068158"/>
              <a:gd name="connsiteX3" fmla="*/ 1675521 w 3959354"/>
              <a:gd name="connsiteY3" fmla="*/ 0 h 3068158"/>
              <a:gd name="connsiteX4" fmla="*/ 2870798 w 3959354"/>
              <a:gd name="connsiteY4" fmla="*/ 1003154 h 3068158"/>
              <a:gd name="connsiteX5" fmla="*/ 3959354 w 3959354"/>
              <a:gd name="connsiteY5" fmla="*/ 2059668 h 3068158"/>
              <a:gd name="connsiteX6" fmla="*/ 3681879 w 3959354"/>
              <a:gd name="connsiteY6" fmla="*/ 3057486 h 306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59354" h="3068158">
                <a:moveTo>
                  <a:pt x="853769" y="3068158"/>
                </a:moveTo>
                <a:lnTo>
                  <a:pt x="1147252" y="2054332"/>
                </a:lnTo>
                <a:lnTo>
                  <a:pt x="0" y="1003154"/>
                </a:lnTo>
                <a:lnTo>
                  <a:pt x="1675521" y="0"/>
                </a:lnTo>
                <a:lnTo>
                  <a:pt x="2870798" y="1003154"/>
                </a:lnTo>
                <a:lnTo>
                  <a:pt x="3959354" y="2059668"/>
                </a:lnTo>
                <a:lnTo>
                  <a:pt x="3681879" y="3057486"/>
                </a:lnTo>
              </a:path>
            </a:pathLst>
          </a:custGeom>
          <a:ln w="38100" cmpd="sng">
            <a:solidFill>
              <a:srgbClr val="00800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8" name="Freeform 187"/>
          <p:cNvSpPr/>
          <p:nvPr/>
        </p:nvSpPr>
        <p:spPr>
          <a:xfrm>
            <a:off x="4498772" y="2308407"/>
            <a:ext cx="3158946" cy="3094839"/>
          </a:xfrm>
          <a:custGeom>
            <a:avLst/>
            <a:gdLst>
              <a:gd name="connsiteX0" fmla="*/ 0 w 3158946"/>
              <a:gd name="connsiteY0" fmla="*/ 3094838 h 3094838"/>
              <a:gd name="connsiteX1" fmla="*/ 309492 w 3158946"/>
              <a:gd name="connsiteY1" fmla="*/ 2032988 h 3094838"/>
              <a:gd name="connsiteX2" fmla="*/ 309492 w 3158946"/>
              <a:gd name="connsiteY2" fmla="*/ 1024498 h 3094838"/>
              <a:gd name="connsiteX3" fmla="*/ 1675522 w 3158946"/>
              <a:gd name="connsiteY3" fmla="*/ 0 h 3094838"/>
              <a:gd name="connsiteX4" fmla="*/ 3158946 w 3158946"/>
              <a:gd name="connsiteY4" fmla="*/ 1051178 h 3094838"/>
              <a:gd name="connsiteX5" fmla="*/ 3153610 w 3158946"/>
              <a:gd name="connsiteY5" fmla="*/ 2091684 h 3094838"/>
              <a:gd name="connsiteX6" fmla="*/ 2870799 w 3158946"/>
              <a:gd name="connsiteY6" fmla="*/ 3078830 h 3094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58946" h="3094838">
                <a:moveTo>
                  <a:pt x="0" y="3094838"/>
                </a:moveTo>
                <a:lnTo>
                  <a:pt x="309492" y="2032988"/>
                </a:lnTo>
                <a:lnTo>
                  <a:pt x="309492" y="1024498"/>
                </a:lnTo>
                <a:lnTo>
                  <a:pt x="1675522" y="0"/>
                </a:lnTo>
                <a:lnTo>
                  <a:pt x="3158946" y="1051178"/>
                </a:lnTo>
                <a:cubicBezTo>
                  <a:pt x="3157167" y="1398013"/>
                  <a:pt x="3155389" y="1744849"/>
                  <a:pt x="3153610" y="2091684"/>
                </a:cubicBezTo>
                <a:lnTo>
                  <a:pt x="2870799" y="3078830"/>
                </a:lnTo>
              </a:path>
            </a:pathLst>
          </a:custGeom>
          <a:ln w="38100" cmpd="sng">
            <a:solidFill>
              <a:srgbClr val="00800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89" name="Freeform 188"/>
          <p:cNvSpPr/>
          <p:nvPr/>
        </p:nvSpPr>
        <p:spPr>
          <a:xfrm>
            <a:off x="4514780" y="2319079"/>
            <a:ext cx="3142938" cy="3073495"/>
          </a:xfrm>
          <a:custGeom>
            <a:avLst/>
            <a:gdLst>
              <a:gd name="connsiteX0" fmla="*/ 0 w 3142938"/>
              <a:gd name="connsiteY0" fmla="*/ 3073494 h 3073494"/>
              <a:gd name="connsiteX1" fmla="*/ 325500 w 3142938"/>
              <a:gd name="connsiteY1" fmla="*/ 2006309 h 3073494"/>
              <a:gd name="connsiteX2" fmla="*/ 298820 w 3142938"/>
              <a:gd name="connsiteY2" fmla="*/ 1024498 h 3073494"/>
              <a:gd name="connsiteX3" fmla="*/ 2481267 w 3142938"/>
              <a:gd name="connsiteY3" fmla="*/ 0 h 3073494"/>
              <a:gd name="connsiteX4" fmla="*/ 3142938 w 3142938"/>
              <a:gd name="connsiteY4" fmla="*/ 1029834 h 3073494"/>
              <a:gd name="connsiteX5" fmla="*/ 3132266 w 3142938"/>
              <a:gd name="connsiteY5" fmla="*/ 2102355 h 3073494"/>
              <a:gd name="connsiteX6" fmla="*/ 2876135 w 3142938"/>
              <a:gd name="connsiteY6" fmla="*/ 3068158 h 307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42938" h="3073494">
                <a:moveTo>
                  <a:pt x="0" y="3073494"/>
                </a:moveTo>
                <a:lnTo>
                  <a:pt x="325500" y="2006309"/>
                </a:lnTo>
                <a:lnTo>
                  <a:pt x="298820" y="1024498"/>
                </a:lnTo>
                <a:lnTo>
                  <a:pt x="2481267" y="0"/>
                </a:lnTo>
                <a:lnTo>
                  <a:pt x="3142938" y="1029834"/>
                </a:lnTo>
                <a:lnTo>
                  <a:pt x="3132266" y="2102355"/>
                </a:lnTo>
                <a:lnTo>
                  <a:pt x="2876135" y="3068158"/>
                </a:lnTo>
              </a:path>
            </a:pathLst>
          </a:custGeom>
          <a:ln w="38100" cmpd="sng">
            <a:solidFill>
              <a:srgbClr val="00800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cxnSp>
        <p:nvCxnSpPr>
          <p:cNvPr id="203" name="Straight Arrow Connector 202"/>
          <p:cNvCxnSpPr/>
          <p:nvPr/>
        </p:nvCxnSpPr>
        <p:spPr>
          <a:xfrm flipV="1">
            <a:off x="4445413" y="4429485"/>
            <a:ext cx="288350" cy="963093"/>
          </a:xfrm>
          <a:prstGeom prst="straightConnector1">
            <a:avLst/>
          </a:prstGeom>
          <a:ln w="38100" cmpd="sng">
            <a:solidFill>
              <a:srgbClr val="008000"/>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215" name="Group 214"/>
          <p:cNvGrpSpPr/>
          <p:nvPr/>
        </p:nvGrpSpPr>
        <p:grpSpPr>
          <a:xfrm>
            <a:off x="6912659" y="4505158"/>
            <a:ext cx="1088760" cy="690111"/>
            <a:chOff x="5392697" y="4221686"/>
            <a:chExt cx="1088760" cy="690110"/>
          </a:xfrm>
        </p:grpSpPr>
        <p:cxnSp>
          <p:nvCxnSpPr>
            <p:cNvPr id="207" name="Straight Arrow Connector 206"/>
            <p:cNvCxnSpPr>
              <a:endCxn id="211" idx="0"/>
            </p:cNvCxnSpPr>
            <p:nvPr/>
          </p:nvCxnSpPr>
          <p:spPr>
            <a:xfrm flipH="1">
              <a:off x="5937077" y="4221686"/>
              <a:ext cx="155096" cy="425294"/>
            </a:xfrm>
            <a:prstGeom prst="straightConnector1">
              <a:avLst/>
            </a:prstGeom>
            <a:ln w="38100" cmpd="sng">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11" name="TextBox 210"/>
            <p:cNvSpPr txBox="1"/>
            <p:nvPr/>
          </p:nvSpPr>
          <p:spPr>
            <a:xfrm>
              <a:off x="5392697" y="4646980"/>
              <a:ext cx="1088760" cy="264816"/>
            </a:xfrm>
            <a:prstGeom prst="rect">
              <a:avLst/>
            </a:prstGeom>
            <a:solidFill>
              <a:schemeClr val="bg1"/>
            </a:solidFill>
          </p:spPr>
          <p:txBody>
            <a:bodyPr wrap="none" rtlCol="0">
              <a:spAutoFit/>
            </a:bodyPr>
            <a:lstStyle/>
            <a:p>
              <a:pPr algn="ctr">
                <a:lnSpc>
                  <a:spcPct val="60000"/>
                </a:lnSpc>
              </a:pPr>
              <a:r>
                <a:rPr lang="is-IS" dirty="0">
                  <a:solidFill>
                    <a:srgbClr val="FF0000"/>
                  </a:solidFill>
                  <a:latin typeface="Verdana"/>
                  <a:cs typeface="Verdana"/>
                </a:rPr>
                <a:t>Nothing</a:t>
              </a:r>
              <a:endParaRPr lang="en-US" dirty="0">
                <a:solidFill>
                  <a:srgbClr val="FF0000"/>
                </a:solidFill>
                <a:latin typeface="Verdana"/>
                <a:cs typeface="Verdana"/>
              </a:endParaRPr>
            </a:p>
          </p:txBody>
        </p:sp>
      </p:grpSp>
      <p:sp>
        <p:nvSpPr>
          <p:cNvPr id="216" name="TextBox 215"/>
          <p:cNvSpPr txBox="1"/>
          <p:nvPr/>
        </p:nvSpPr>
        <p:spPr>
          <a:xfrm>
            <a:off x="4622865" y="3653140"/>
            <a:ext cx="579005"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x?</a:t>
            </a:r>
            <a:endParaRPr lang="en-US" sz="2400" b="1" dirty="0">
              <a:solidFill>
                <a:srgbClr val="FF0000"/>
              </a:solidFill>
              <a:latin typeface="Verdana"/>
              <a:cs typeface="Verdana"/>
            </a:endParaRPr>
          </a:p>
        </p:txBody>
      </p:sp>
      <p:sp>
        <p:nvSpPr>
          <p:cNvPr id="217" name="TextBox 216"/>
          <p:cNvSpPr txBox="1"/>
          <p:nvPr/>
        </p:nvSpPr>
        <p:spPr>
          <a:xfrm>
            <a:off x="3957803" y="3636263"/>
            <a:ext cx="579005"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x?</a:t>
            </a:r>
            <a:endParaRPr lang="en-US" sz="2400" b="1" dirty="0">
              <a:solidFill>
                <a:srgbClr val="FF0000"/>
              </a:solidFill>
              <a:latin typeface="Verdana"/>
              <a:cs typeface="Verdana"/>
            </a:endParaRPr>
          </a:p>
        </p:txBody>
      </p:sp>
      <p:sp>
        <p:nvSpPr>
          <p:cNvPr id="219" name="TextBox 218"/>
          <p:cNvSpPr txBox="1"/>
          <p:nvPr/>
        </p:nvSpPr>
        <p:spPr>
          <a:xfrm>
            <a:off x="4475967" y="2591050"/>
            <a:ext cx="579005"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x?</a:t>
            </a:r>
            <a:endParaRPr lang="en-US" sz="2400" b="1" dirty="0">
              <a:solidFill>
                <a:srgbClr val="FF0000"/>
              </a:solidFill>
              <a:latin typeface="Verdana"/>
              <a:cs typeface="Verdana"/>
            </a:endParaRPr>
          </a:p>
        </p:txBody>
      </p:sp>
      <p:sp>
        <p:nvSpPr>
          <p:cNvPr id="221" name="TextBox 220"/>
          <p:cNvSpPr txBox="1"/>
          <p:nvPr/>
        </p:nvSpPr>
        <p:spPr>
          <a:xfrm>
            <a:off x="7469605" y="3626615"/>
            <a:ext cx="579005"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x?</a:t>
            </a:r>
            <a:endParaRPr lang="en-US" sz="2400" b="1" dirty="0">
              <a:solidFill>
                <a:srgbClr val="FF0000"/>
              </a:solidFill>
              <a:latin typeface="Verdana"/>
              <a:cs typeface="Verdana"/>
            </a:endParaRPr>
          </a:p>
        </p:txBody>
      </p:sp>
      <p:sp>
        <p:nvSpPr>
          <p:cNvPr id="222" name="TextBox 221"/>
          <p:cNvSpPr txBox="1"/>
          <p:nvPr/>
        </p:nvSpPr>
        <p:spPr>
          <a:xfrm>
            <a:off x="6765667" y="3626615"/>
            <a:ext cx="579005"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x?</a:t>
            </a:r>
            <a:endParaRPr lang="en-US" sz="2400" b="1" dirty="0">
              <a:solidFill>
                <a:srgbClr val="FF0000"/>
              </a:solidFill>
              <a:latin typeface="Verdana"/>
              <a:cs typeface="Verdana"/>
            </a:endParaRPr>
          </a:p>
        </p:txBody>
      </p:sp>
      <p:sp>
        <p:nvSpPr>
          <p:cNvPr id="223" name="TextBox 222"/>
          <p:cNvSpPr txBox="1"/>
          <p:nvPr/>
        </p:nvSpPr>
        <p:spPr>
          <a:xfrm>
            <a:off x="5949603" y="2588948"/>
            <a:ext cx="579005"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x?</a:t>
            </a:r>
            <a:endParaRPr lang="en-US" sz="2400" b="1" dirty="0">
              <a:solidFill>
                <a:srgbClr val="FF0000"/>
              </a:solidFill>
              <a:latin typeface="Verdana"/>
              <a:cs typeface="Verdana"/>
            </a:endParaRPr>
          </a:p>
        </p:txBody>
      </p:sp>
      <p:sp>
        <p:nvSpPr>
          <p:cNvPr id="224" name="TextBox 223"/>
          <p:cNvSpPr txBox="1"/>
          <p:nvPr/>
        </p:nvSpPr>
        <p:spPr>
          <a:xfrm>
            <a:off x="7056699" y="2588948"/>
            <a:ext cx="579005"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x?</a:t>
            </a:r>
            <a:endParaRPr lang="en-US" sz="2400" b="1" dirty="0">
              <a:solidFill>
                <a:srgbClr val="FF0000"/>
              </a:solidFill>
              <a:latin typeface="Verdana"/>
              <a:cs typeface="Verdana"/>
            </a:endParaRPr>
          </a:p>
        </p:txBody>
      </p:sp>
      <p:grpSp>
        <p:nvGrpSpPr>
          <p:cNvPr id="10" name="Group 9"/>
          <p:cNvGrpSpPr/>
          <p:nvPr/>
        </p:nvGrpSpPr>
        <p:grpSpPr>
          <a:xfrm>
            <a:off x="4195744" y="5018850"/>
            <a:ext cx="319039" cy="187543"/>
            <a:chOff x="7239772" y="5099580"/>
            <a:chExt cx="438384" cy="232092"/>
          </a:xfrm>
          <a:solidFill>
            <a:schemeClr val="accent1"/>
          </a:solidFill>
        </p:grpSpPr>
        <p:sp>
          <p:nvSpPr>
            <p:cNvPr id="3" name="Rectangle 2"/>
            <p:cNvSpPr/>
            <p:nvPr/>
          </p:nvSpPr>
          <p:spPr>
            <a:xfrm>
              <a:off x="7239772" y="5099580"/>
              <a:ext cx="438384" cy="232092"/>
            </a:xfrm>
            <a:prstGeom prst="rect">
              <a:avLst/>
            </a:prstGeom>
            <a:grp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7239772" y="5099580"/>
              <a:ext cx="206298" cy="152416"/>
            </a:xfrm>
            <a:prstGeom prst="line">
              <a:avLst/>
            </a:prstGeom>
            <a:grpFill/>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V="1">
              <a:off x="7446070" y="5099580"/>
              <a:ext cx="232086" cy="152416"/>
            </a:xfrm>
            <a:prstGeom prst="line">
              <a:avLst/>
            </a:prstGeom>
            <a:grpFill/>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00" name="TextBox 199"/>
          <p:cNvSpPr txBox="1"/>
          <p:nvPr/>
        </p:nvSpPr>
        <p:spPr>
          <a:xfrm>
            <a:off x="4275361" y="4761171"/>
            <a:ext cx="373820"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a:t>
            </a:r>
            <a:endParaRPr lang="en-US" sz="2400" b="1" dirty="0">
              <a:solidFill>
                <a:srgbClr val="FF0000"/>
              </a:solidFill>
              <a:latin typeface="Verdana"/>
              <a:cs typeface="Verdana"/>
            </a:endParaRPr>
          </a:p>
        </p:txBody>
      </p:sp>
    </p:spTree>
    <p:extLst>
      <p:ext uri="{BB962C8B-B14F-4D97-AF65-F5344CB8AC3E}">
        <p14:creationId xmlns:p14="http://schemas.microsoft.com/office/powerpoint/2010/main" val="4605938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8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187"/>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89"/>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88"/>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0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16"/>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grpId="0" nodeType="afterEffect">
                                  <p:stCondLst>
                                    <p:cond delay="100"/>
                                  </p:stCondLst>
                                  <p:childTnLst>
                                    <p:set>
                                      <p:cBhvr>
                                        <p:cTn id="51" dur="1" fill="hold">
                                          <p:stCondLst>
                                            <p:cond delay="0"/>
                                          </p:stCondLst>
                                        </p:cTn>
                                        <p:tgtEl>
                                          <p:spTgt spid="217"/>
                                        </p:tgtEl>
                                        <p:attrNameLst>
                                          <p:attrName>style.visibility</p:attrName>
                                        </p:attrNameLst>
                                      </p:cBhvr>
                                      <p:to>
                                        <p:strVal val="visible"/>
                                      </p:to>
                                    </p:set>
                                  </p:childTnLst>
                                </p:cTn>
                              </p:par>
                            </p:childTnLst>
                          </p:cTn>
                        </p:par>
                        <p:par>
                          <p:cTn id="52" fill="hold">
                            <p:stCondLst>
                              <p:cond delay="100"/>
                            </p:stCondLst>
                            <p:childTnLst>
                              <p:par>
                                <p:cTn id="53" presetID="1" presetClass="entr" presetSubtype="0" fill="hold" grpId="0" nodeType="afterEffect">
                                  <p:stCondLst>
                                    <p:cond delay="100"/>
                                  </p:stCondLst>
                                  <p:childTnLst>
                                    <p:set>
                                      <p:cBhvr>
                                        <p:cTn id="54" dur="1" fill="hold">
                                          <p:stCondLst>
                                            <p:cond delay="0"/>
                                          </p:stCondLst>
                                        </p:cTn>
                                        <p:tgtEl>
                                          <p:spTgt spid="219"/>
                                        </p:tgtEl>
                                        <p:attrNameLst>
                                          <p:attrName>style.visibility</p:attrName>
                                        </p:attrNameLst>
                                      </p:cBhvr>
                                      <p:to>
                                        <p:strVal val="visible"/>
                                      </p:to>
                                    </p:set>
                                  </p:childTnLst>
                                </p:cTn>
                              </p:par>
                            </p:childTnLst>
                          </p:cTn>
                        </p:par>
                        <p:par>
                          <p:cTn id="55" fill="hold">
                            <p:stCondLst>
                              <p:cond delay="200"/>
                            </p:stCondLst>
                            <p:childTnLst>
                              <p:par>
                                <p:cTn id="56" presetID="1" presetClass="entr" presetSubtype="0" fill="hold" grpId="0" nodeType="afterEffect">
                                  <p:stCondLst>
                                    <p:cond delay="100"/>
                                  </p:stCondLst>
                                  <p:childTnLst>
                                    <p:set>
                                      <p:cBhvr>
                                        <p:cTn id="57" dur="1" fill="hold">
                                          <p:stCondLst>
                                            <p:cond delay="0"/>
                                          </p:stCondLst>
                                        </p:cTn>
                                        <p:tgtEl>
                                          <p:spTgt spid="221"/>
                                        </p:tgtEl>
                                        <p:attrNameLst>
                                          <p:attrName>style.visibility</p:attrName>
                                        </p:attrNameLst>
                                      </p:cBhvr>
                                      <p:to>
                                        <p:strVal val="visible"/>
                                      </p:to>
                                    </p:set>
                                  </p:childTnLst>
                                </p:cTn>
                              </p:par>
                            </p:childTnLst>
                          </p:cTn>
                        </p:par>
                        <p:par>
                          <p:cTn id="58" fill="hold">
                            <p:stCondLst>
                              <p:cond delay="300"/>
                            </p:stCondLst>
                            <p:childTnLst>
                              <p:par>
                                <p:cTn id="59" presetID="1" presetClass="entr" presetSubtype="0" fill="hold" grpId="0" nodeType="afterEffect">
                                  <p:stCondLst>
                                    <p:cond delay="100"/>
                                  </p:stCondLst>
                                  <p:childTnLst>
                                    <p:set>
                                      <p:cBhvr>
                                        <p:cTn id="60" dur="1" fill="hold">
                                          <p:stCondLst>
                                            <p:cond delay="0"/>
                                          </p:stCondLst>
                                        </p:cTn>
                                        <p:tgtEl>
                                          <p:spTgt spid="222"/>
                                        </p:tgtEl>
                                        <p:attrNameLst>
                                          <p:attrName>style.visibility</p:attrName>
                                        </p:attrNameLst>
                                      </p:cBhvr>
                                      <p:to>
                                        <p:strVal val="visible"/>
                                      </p:to>
                                    </p:set>
                                  </p:childTnLst>
                                </p:cTn>
                              </p:par>
                            </p:childTnLst>
                          </p:cTn>
                        </p:par>
                        <p:par>
                          <p:cTn id="61" fill="hold">
                            <p:stCondLst>
                              <p:cond delay="400"/>
                            </p:stCondLst>
                            <p:childTnLst>
                              <p:par>
                                <p:cTn id="62" presetID="1" presetClass="entr" presetSubtype="0" fill="hold" grpId="0" nodeType="afterEffect">
                                  <p:stCondLst>
                                    <p:cond delay="100"/>
                                  </p:stCondLst>
                                  <p:childTnLst>
                                    <p:set>
                                      <p:cBhvr>
                                        <p:cTn id="63" dur="1" fill="hold">
                                          <p:stCondLst>
                                            <p:cond delay="0"/>
                                          </p:stCondLst>
                                        </p:cTn>
                                        <p:tgtEl>
                                          <p:spTgt spid="223"/>
                                        </p:tgtEl>
                                        <p:attrNameLst>
                                          <p:attrName>style.visibility</p:attrName>
                                        </p:attrNameLst>
                                      </p:cBhvr>
                                      <p:to>
                                        <p:strVal val="visible"/>
                                      </p:to>
                                    </p:set>
                                  </p:childTnLst>
                                </p:cTn>
                              </p:par>
                            </p:childTnLst>
                          </p:cTn>
                        </p:par>
                        <p:par>
                          <p:cTn id="64" fill="hold">
                            <p:stCondLst>
                              <p:cond delay="500"/>
                            </p:stCondLst>
                            <p:childTnLst>
                              <p:par>
                                <p:cTn id="65" presetID="1" presetClass="entr" presetSubtype="0" fill="hold" grpId="0" nodeType="afterEffect">
                                  <p:stCondLst>
                                    <p:cond delay="100"/>
                                  </p:stCondLst>
                                  <p:childTnLst>
                                    <p:set>
                                      <p:cBhvr>
                                        <p:cTn id="66" dur="1" fill="hold">
                                          <p:stCondLst>
                                            <p:cond delay="0"/>
                                          </p:stCondLst>
                                        </p:cTn>
                                        <p:tgtEl>
                                          <p:spTgt spid="2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0" animBg="1"/>
      <p:bldP spid="185" grpId="1" animBg="1"/>
      <p:bldP spid="187" grpId="0" animBg="1"/>
      <p:bldP spid="187" grpId="1" animBg="1"/>
      <p:bldP spid="188" grpId="0" animBg="1"/>
      <p:bldP spid="188" grpId="1" animBg="1"/>
      <p:bldP spid="189" grpId="0" animBg="1"/>
      <p:bldP spid="189" grpId="1" animBg="1"/>
      <p:bldP spid="216" grpId="0"/>
      <p:bldP spid="217" grpId="0"/>
      <p:bldP spid="219" grpId="0"/>
      <p:bldP spid="221" grpId="0"/>
      <p:bldP spid="222" grpId="0"/>
      <p:bldP spid="223" grpId="0"/>
      <p:bldP spid="224" grpId="0"/>
      <p:bldP spid="20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latin typeface="Candara"/>
                <a:cs typeface="Candara"/>
              </a:rPr>
              <a:t>传统监控系统</a:t>
            </a:r>
            <a:endParaRPr lang="en-US" sz="3600" dirty="0">
              <a:latin typeface="Candara"/>
              <a:cs typeface="Candara"/>
            </a:endParaRPr>
          </a:p>
        </p:txBody>
      </p:sp>
      <p:grpSp>
        <p:nvGrpSpPr>
          <p:cNvPr id="180" name="Group 179"/>
          <p:cNvGrpSpPr/>
          <p:nvPr/>
        </p:nvGrpSpPr>
        <p:grpSpPr>
          <a:xfrm>
            <a:off x="2278774" y="2172670"/>
            <a:ext cx="5770874" cy="3362790"/>
            <a:chOff x="-260297" y="2073338"/>
            <a:chExt cx="5770874" cy="3362790"/>
          </a:xfrm>
        </p:grpSpPr>
        <p:grpSp>
          <p:nvGrpSpPr>
            <p:cNvPr id="177" name="Group 176"/>
            <p:cNvGrpSpPr/>
            <p:nvPr/>
          </p:nvGrpSpPr>
          <p:grpSpPr>
            <a:xfrm>
              <a:off x="869781" y="2356802"/>
              <a:ext cx="4514300" cy="2931102"/>
              <a:chOff x="869781" y="2356802"/>
              <a:chExt cx="4514300" cy="2931102"/>
            </a:xfrm>
          </p:grpSpPr>
          <p:cxnSp>
            <p:nvCxnSpPr>
              <p:cNvPr id="102" name="Straight Connector 101"/>
              <p:cNvCxnSpPr>
                <a:endCxn id="97" idx="2"/>
              </p:cNvCxnSpPr>
              <p:nvPr/>
            </p:nvCxnSpPr>
            <p:spPr>
              <a:xfrm flipV="1">
                <a:off x="869781" y="4409686"/>
                <a:ext cx="283956"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endCxn id="97" idx="2"/>
              </p:cNvCxnSpPr>
              <p:nvPr/>
            </p:nvCxnSpPr>
            <p:spPr>
              <a:xfrm flipH="1" flipV="1">
                <a:off x="1153737" y="4409686"/>
                <a:ext cx="303145"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8" idx="2"/>
              </p:cNvCxnSpPr>
              <p:nvPr/>
            </p:nvCxnSpPr>
            <p:spPr>
              <a:xfrm flipV="1">
                <a:off x="2006361" y="4409686"/>
                <a:ext cx="257698"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endCxn id="98" idx="2"/>
              </p:cNvCxnSpPr>
              <p:nvPr/>
            </p:nvCxnSpPr>
            <p:spPr>
              <a:xfrm flipH="1" flipV="1">
                <a:off x="2264059" y="4409686"/>
                <a:ext cx="309650"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97" idx="0"/>
                <a:endCxn id="78" idx="2"/>
              </p:cNvCxnSpPr>
              <p:nvPr/>
            </p:nvCxnSpPr>
            <p:spPr>
              <a:xfrm flipV="1">
                <a:off x="1153737"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97" idx="0"/>
                <a:endCxn id="80" idx="2"/>
              </p:cNvCxnSpPr>
              <p:nvPr/>
            </p:nvCxnSpPr>
            <p:spPr>
              <a:xfrm flipV="1">
                <a:off x="1153737"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98" idx="0"/>
                <a:endCxn id="78" idx="2"/>
              </p:cNvCxnSpPr>
              <p:nvPr/>
            </p:nvCxnSpPr>
            <p:spPr>
              <a:xfrm flipH="1" flipV="1">
                <a:off x="1153737"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98" idx="0"/>
                <a:endCxn id="80" idx="2"/>
              </p:cNvCxnSpPr>
              <p:nvPr/>
            </p:nvCxnSpPr>
            <p:spPr>
              <a:xfrm flipV="1">
                <a:off x="2264059"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a:stCxn id="81" idx="2"/>
                <a:endCxn id="99" idx="0"/>
              </p:cNvCxnSpPr>
              <p:nvPr/>
            </p:nvCxnSpPr>
            <p:spPr>
              <a:xfrm>
                <a:off x="3991396"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81" idx="2"/>
                <a:endCxn id="100" idx="0"/>
              </p:cNvCxnSpPr>
              <p:nvPr/>
            </p:nvCxnSpPr>
            <p:spPr>
              <a:xfrm>
                <a:off x="3991396"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a:stCxn id="99" idx="0"/>
                <a:endCxn id="82" idx="2"/>
              </p:cNvCxnSpPr>
              <p:nvPr/>
            </p:nvCxnSpPr>
            <p:spPr>
              <a:xfrm flipV="1">
                <a:off x="3991396"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82" idx="2"/>
                <a:endCxn id="100" idx="0"/>
              </p:cNvCxnSpPr>
              <p:nvPr/>
            </p:nvCxnSpPr>
            <p:spPr>
              <a:xfrm>
                <a:off x="5101718"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99" idx="2"/>
              </p:cNvCxnSpPr>
              <p:nvPr/>
            </p:nvCxnSpPr>
            <p:spPr>
              <a:xfrm flipH="1">
                <a:off x="3703223" y="4409686"/>
                <a:ext cx="288173"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99" idx="2"/>
              </p:cNvCxnSpPr>
              <p:nvPr/>
            </p:nvCxnSpPr>
            <p:spPr>
              <a:xfrm>
                <a:off x="3991396" y="4409686"/>
                <a:ext cx="284986"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0" idx="2"/>
              </p:cNvCxnSpPr>
              <p:nvPr/>
            </p:nvCxnSpPr>
            <p:spPr>
              <a:xfrm flipH="1">
                <a:off x="4807787" y="4409686"/>
                <a:ext cx="293931"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00" idx="2"/>
              </p:cNvCxnSpPr>
              <p:nvPr/>
            </p:nvCxnSpPr>
            <p:spPr>
              <a:xfrm>
                <a:off x="5101718" y="4409686"/>
                <a:ext cx="282363"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78" idx="0"/>
                <a:endCxn id="83" idx="2"/>
              </p:cNvCxnSpPr>
              <p:nvPr/>
            </p:nvCxnSpPr>
            <p:spPr>
              <a:xfrm flipV="1">
                <a:off x="1153737" y="2356802"/>
                <a:ext cx="796288"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78" idx="0"/>
                <a:endCxn id="84" idx="2"/>
              </p:cNvCxnSpPr>
              <p:nvPr/>
            </p:nvCxnSpPr>
            <p:spPr>
              <a:xfrm flipV="1">
                <a:off x="1153737" y="2356802"/>
                <a:ext cx="1620508"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80" idx="0"/>
                <a:endCxn id="85" idx="2"/>
              </p:cNvCxnSpPr>
              <p:nvPr/>
            </p:nvCxnSpPr>
            <p:spPr>
              <a:xfrm flipV="1">
                <a:off x="2264059" y="2356802"/>
                <a:ext cx="1334406"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80" idx="0"/>
                <a:endCxn id="86" idx="2"/>
              </p:cNvCxnSpPr>
              <p:nvPr/>
            </p:nvCxnSpPr>
            <p:spPr>
              <a:xfrm flipV="1">
                <a:off x="2264059" y="2356802"/>
                <a:ext cx="2158627"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81" idx="0"/>
                <a:endCxn id="83" idx="2"/>
              </p:cNvCxnSpPr>
              <p:nvPr/>
            </p:nvCxnSpPr>
            <p:spPr>
              <a:xfrm flipH="1" flipV="1">
                <a:off x="1950025" y="2356802"/>
                <a:ext cx="2041371"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81" idx="0"/>
                <a:endCxn id="84" idx="2"/>
              </p:cNvCxnSpPr>
              <p:nvPr/>
            </p:nvCxnSpPr>
            <p:spPr>
              <a:xfrm flipH="1" flipV="1">
                <a:off x="2774245" y="2356802"/>
                <a:ext cx="1217151"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82" idx="0"/>
                <a:endCxn id="85" idx="2"/>
              </p:cNvCxnSpPr>
              <p:nvPr/>
            </p:nvCxnSpPr>
            <p:spPr>
              <a:xfrm flipH="1" flipV="1">
                <a:off x="3598465" y="2356802"/>
                <a:ext cx="1503253"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82" idx="0"/>
                <a:endCxn id="86" idx="2"/>
              </p:cNvCxnSpPr>
              <p:nvPr/>
            </p:nvCxnSpPr>
            <p:spPr>
              <a:xfrm flipH="1" flipV="1">
                <a:off x="4422686" y="2356802"/>
                <a:ext cx="67903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180357" y="2073338"/>
              <a:ext cx="830924" cy="369332"/>
            </a:xfrm>
            <a:prstGeom prst="rect">
              <a:avLst/>
            </a:prstGeom>
            <a:noFill/>
          </p:spPr>
          <p:txBody>
            <a:bodyPr wrap="square" rtlCol="0">
              <a:spAutoFit/>
            </a:bodyPr>
            <a:lstStyle/>
            <a:p>
              <a:pPr algn="r"/>
              <a:r>
                <a:rPr lang="en-US" dirty="0">
                  <a:latin typeface="Candara"/>
                  <a:cs typeface="Candara"/>
                </a:rPr>
                <a:t>Spine</a:t>
              </a:r>
            </a:p>
          </p:txBody>
        </p:sp>
        <p:sp>
          <p:nvSpPr>
            <p:cNvPr id="67" name="TextBox 66"/>
            <p:cNvSpPr txBox="1"/>
            <p:nvPr/>
          </p:nvSpPr>
          <p:spPr>
            <a:xfrm>
              <a:off x="42708" y="3015948"/>
              <a:ext cx="607859" cy="369332"/>
            </a:xfrm>
            <a:prstGeom prst="rect">
              <a:avLst/>
            </a:prstGeom>
            <a:noFill/>
          </p:spPr>
          <p:txBody>
            <a:bodyPr wrap="none" rtlCol="0">
              <a:spAutoFit/>
            </a:bodyPr>
            <a:lstStyle/>
            <a:p>
              <a:pPr algn="r"/>
              <a:r>
                <a:rPr lang="en-US" dirty="0">
                  <a:latin typeface="Candara"/>
                  <a:cs typeface="Candara"/>
                </a:rPr>
                <a:t>Leaf</a:t>
              </a:r>
            </a:p>
          </p:txBody>
        </p:sp>
        <p:sp>
          <p:nvSpPr>
            <p:cNvPr id="68" name="TextBox 67"/>
            <p:cNvSpPr txBox="1"/>
            <p:nvPr/>
          </p:nvSpPr>
          <p:spPr>
            <a:xfrm>
              <a:off x="93278" y="4036486"/>
              <a:ext cx="557289" cy="369332"/>
            </a:xfrm>
            <a:prstGeom prst="rect">
              <a:avLst/>
            </a:prstGeom>
            <a:noFill/>
          </p:spPr>
          <p:txBody>
            <a:bodyPr wrap="none" rtlCol="0">
              <a:spAutoFit/>
            </a:bodyPr>
            <a:lstStyle/>
            <a:p>
              <a:pPr algn="r"/>
              <a:r>
                <a:rPr lang="en-US" dirty="0" err="1">
                  <a:latin typeface="Candara"/>
                  <a:cs typeface="Candara"/>
                </a:rPr>
                <a:t>ToR</a:t>
              </a:r>
              <a:endParaRPr lang="en-US" dirty="0">
                <a:latin typeface="Candara"/>
                <a:cs typeface="Candara"/>
              </a:endParaRPr>
            </a:p>
          </p:txBody>
        </p:sp>
        <p:sp>
          <p:nvSpPr>
            <p:cNvPr id="69" name="TextBox 68"/>
            <p:cNvSpPr txBox="1"/>
            <p:nvPr/>
          </p:nvSpPr>
          <p:spPr>
            <a:xfrm>
              <a:off x="-260297" y="5066796"/>
              <a:ext cx="910864" cy="369332"/>
            </a:xfrm>
            <a:prstGeom prst="rect">
              <a:avLst/>
            </a:prstGeom>
            <a:noFill/>
          </p:spPr>
          <p:txBody>
            <a:bodyPr wrap="none" rtlCol="0">
              <a:spAutoFit/>
            </a:bodyPr>
            <a:lstStyle/>
            <a:p>
              <a:pPr algn="r"/>
              <a:r>
                <a:rPr lang="en-US" dirty="0">
                  <a:latin typeface="Candara"/>
                  <a:cs typeface="Candara"/>
                </a:rPr>
                <a:t>Servers</a:t>
              </a:r>
            </a:p>
          </p:txBody>
        </p:sp>
        <p:grpSp>
          <p:nvGrpSpPr>
            <p:cNvPr id="94" name="Group 93"/>
            <p:cNvGrpSpPr/>
            <p:nvPr/>
          </p:nvGrpSpPr>
          <p:grpSpPr>
            <a:xfrm>
              <a:off x="1803721" y="2073338"/>
              <a:ext cx="2765269" cy="283464"/>
              <a:chOff x="1803721" y="5835167"/>
              <a:chExt cx="2765269" cy="283464"/>
            </a:xfrm>
          </p:grpSpPr>
          <p:sp>
            <p:nvSpPr>
              <p:cNvPr id="83" name="Rounded Rectangle 82"/>
              <p:cNvSpPr/>
              <p:nvPr/>
            </p:nvSpPr>
            <p:spPr>
              <a:xfrm>
                <a:off x="180372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262794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345216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4276382"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744880" y="3099780"/>
              <a:ext cx="1958091" cy="2336348"/>
              <a:chOff x="744880" y="3099780"/>
              <a:chExt cx="1958091" cy="2336348"/>
            </a:xfrm>
          </p:grpSpPr>
          <p:sp>
            <p:nvSpPr>
              <p:cNvPr id="39" name="Flowchart: Connector 228"/>
              <p:cNvSpPr/>
              <p:nvPr/>
            </p:nvSpPr>
            <p:spPr>
              <a:xfrm>
                <a:off x="744880"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0" name="Flowchart: Connector 229"/>
              <p:cNvSpPr/>
              <p:nvPr/>
            </p:nvSpPr>
            <p:spPr>
              <a:xfrm>
                <a:off x="1300041"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1" name="Flowchart: Connector 230"/>
              <p:cNvSpPr/>
              <p:nvPr/>
            </p:nvSpPr>
            <p:spPr>
              <a:xfrm>
                <a:off x="1855202"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4" name="Flowchart: Connector 160"/>
              <p:cNvSpPr/>
              <p:nvPr/>
            </p:nvSpPr>
            <p:spPr>
              <a:xfrm>
                <a:off x="2410363"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8" name="Rounded Rectangle 77"/>
              <p:cNvSpPr/>
              <p:nvPr/>
            </p:nvSpPr>
            <p:spPr>
              <a:xfrm>
                <a:off x="1007433"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a:off x="2117755"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ounded Rectangle 96"/>
              <p:cNvSpPr/>
              <p:nvPr/>
            </p:nvSpPr>
            <p:spPr>
              <a:xfrm>
                <a:off x="1007433"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2117755"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3552484" y="3099780"/>
              <a:ext cx="1958093" cy="2336348"/>
              <a:chOff x="3552484" y="3099780"/>
              <a:chExt cx="1958093" cy="2336348"/>
            </a:xfrm>
          </p:grpSpPr>
          <p:sp>
            <p:nvSpPr>
              <p:cNvPr id="45" name="Flowchart: Connector 234"/>
              <p:cNvSpPr/>
              <p:nvPr/>
            </p:nvSpPr>
            <p:spPr>
              <a:xfrm>
                <a:off x="4107645"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6" name="Flowchart: Connector 235"/>
              <p:cNvSpPr/>
              <p:nvPr/>
            </p:nvSpPr>
            <p:spPr>
              <a:xfrm>
                <a:off x="4662806"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7" name="Flowchart: Connector 236"/>
              <p:cNvSpPr/>
              <p:nvPr/>
            </p:nvSpPr>
            <p:spPr>
              <a:xfrm>
                <a:off x="5217969"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Flowchart: Connector 154"/>
              <p:cNvSpPr/>
              <p:nvPr/>
            </p:nvSpPr>
            <p:spPr>
              <a:xfrm>
                <a:off x="3552484"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1" name="Rounded Rectangle 80"/>
              <p:cNvSpPr/>
              <p:nvPr/>
            </p:nvSpPr>
            <p:spPr>
              <a:xfrm>
                <a:off x="3845092"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a:off x="4955414"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ounded Rectangle 98"/>
              <p:cNvSpPr/>
              <p:nvPr/>
            </p:nvSpPr>
            <p:spPr>
              <a:xfrm>
                <a:off x="3845092"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4955414"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9" name="TextBox 178"/>
            <p:cNvSpPr txBox="1"/>
            <p:nvPr/>
          </p:nvSpPr>
          <p:spPr>
            <a:xfrm>
              <a:off x="2854857" y="4036486"/>
              <a:ext cx="697627" cy="458587"/>
            </a:xfrm>
            <a:prstGeom prst="rect">
              <a:avLst/>
            </a:prstGeom>
            <a:noFill/>
          </p:spPr>
          <p:txBody>
            <a:bodyPr wrap="none" rtlCol="0">
              <a:spAutoFit/>
            </a:bodyPr>
            <a:lstStyle/>
            <a:p>
              <a:pPr algn="ctr">
                <a:lnSpc>
                  <a:spcPct val="50000"/>
                </a:lnSpc>
              </a:pPr>
              <a:r>
                <a:rPr lang="is-IS" sz="4000" dirty="0">
                  <a:latin typeface="Candara"/>
                  <a:cs typeface="Candara"/>
                </a:rPr>
                <a:t>…</a:t>
              </a:r>
              <a:endParaRPr lang="en-US" sz="4000" dirty="0">
                <a:latin typeface="Candara"/>
                <a:cs typeface="Candara"/>
              </a:endParaRPr>
            </a:p>
          </p:txBody>
        </p:sp>
      </p:grpSp>
      <p:grpSp>
        <p:nvGrpSpPr>
          <p:cNvPr id="191" name="Group 190"/>
          <p:cNvGrpSpPr/>
          <p:nvPr/>
        </p:nvGrpSpPr>
        <p:grpSpPr>
          <a:xfrm>
            <a:off x="4395345" y="5675381"/>
            <a:ext cx="3106721" cy="245453"/>
            <a:chOff x="1902925" y="6045604"/>
            <a:chExt cx="3106721" cy="245453"/>
          </a:xfrm>
        </p:grpSpPr>
        <p:sp>
          <p:nvSpPr>
            <p:cNvPr id="183" name="Up Arrow 182"/>
            <p:cNvSpPr/>
            <p:nvPr/>
          </p:nvSpPr>
          <p:spPr>
            <a:xfrm>
              <a:off x="1902925" y="6045604"/>
              <a:ext cx="300184" cy="245453"/>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Up Arrow 183"/>
            <p:cNvSpPr/>
            <p:nvPr/>
          </p:nvSpPr>
          <p:spPr>
            <a:xfrm>
              <a:off x="4709462" y="6045604"/>
              <a:ext cx="300184" cy="245453"/>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9" name="TextBox 78"/>
          <p:cNvSpPr txBox="1"/>
          <p:nvPr/>
        </p:nvSpPr>
        <p:spPr>
          <a:xfrm>
            <a:off x="7923155" y="2172671"/>
            <a:ext cx="2661657" cy="369332"/>
          </a:xfrm>
          <a:prstGeom prst="rect">
            <a:avLst/>
          </a:prstGeom>
          <a:noFill/>
        </p:spPr>
        <p:txBody>
          <a:bodyPr wrap="square" rtlCol="0">
            <a:spAutoFit/>
          </a:bodyPr>
          <a:lstStyle/>
          <a:p>
            <a:r>
              <a:rPr lang="en-US" dirty="0">
                <a:latin typeface="Candara"/>
                <a:cs typeface="Candara"/>
              </a:rPr>
              <a:t>Query the switch (SNMP)</a:t>
            </a:r>
          </a:p>
        </p:txBody>
      </p:sp>
      <p:sp>
        <p:nvSpPr>
          <p:cNvPr id="88" name="TextBox 87"/>
          <p:cNvSpPr txBox="1"/>
          <p:nvPr/>
        </p:nvSpPr>
        <p:spPr>
          <a:xfrm>
            <a:off x="8222754" y="3219414"/>
            <a:ext cx="2516290" cy="369332"/>
          </a:xfrm>
          <a:prstGeom prst="rect">
            <a:avLst/>
          </a:prstGeom>
          <a:noFill/>
        </p:spPr>
        <p:txBody>
          <a:bodyPr wrap="square" rtlCol="0">
            <a:spAutoFit/>
          </a:bodyPr>
          <a:lstStyle/>
          <a:p>
            <a:r>
              <a:rPr lang="en-US" dirty="0">
                <a:latin typeface="Candara"/>
                <a:cs typeface="Candara"/>
              </a:rPr>
              <a:t>Everything OK?</a:t>
            </a:r>
          </a:p>
        </p:txBody>
      </p:sp>
      <p:grpSp>
        <p:nvGrpSpPr>
          <p:cNvPr id="16" name="Group 15"/>
          <p:cNvGrpSpPr/>
          <p:nvPr/>
        </p:nvGrpSpPr>
        <p:grpSpPr>
          <a:xfrm>
            <a:off x="7345172" y="3058926"/>
            <a:ext cx="883842" cy="710353"/>
            <a:chOff x="6558576" y="3903470"/>
            <a:chExt cx="883842" cy="710353"/>
          </a:xfrm>
        </p:grpSpPr>
        <p:grpSp>
          <p:nvGrpSpPr>
            <p:cNvPr id="15" name="Group 14"/>
            <p:cNvGrpSpPr/>
            <p:nvPr/>
          </p:nvGrpSpPr>
          <p:grpSpPr>
            <a:xfrm>
              <a:off x="6558576" y="3903470"/>
              <a:ext cx="883842" cy="710353"/>
              <a:chOff x="5828404" y="3033520"/>
              <a:chExt cx="883842" cy="710353"/>
            </a:xfrm>
          </p:grpSpPr>
          <p:sp>
            <p:nvSpPr>
              <p:cNvPr id="3" name="Oval 2"/>
              <p:cNvSpPr/>
              <p:nvPr/>
            </p:nvSpPr>
            <p:spPr>
              <a:xfrm>
                <a:off x="5828404" y="3033520"/>
                <a:ext cx="576786" cy="576757"/>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346691" y="3504393"/>
                <a:ext cx="86748" cy="58949"/>
              </a:xfrm>
              <a:prstGeom prst="line">
                <a:avLst/>
              </a:prstGeom>
              <a:ln>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6405190" y="3543300"/>
                <a:ext cx="307056" cy="200573"/>
              </a:xfrm>
              <a:prstGeom prst="line">
                <a:avLst/>
              </a:prstGeom>
              <a:ln w="12700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sp>
          <p:nvSpPr>
            <p:cNvPr id="87" name="Rounded Rectangle 86"/>
            <p:cNvSpPr/>
            <p:nvPr/>
          </p:nvSpPr>
          <p:spPr>
            <a:xfrm>
              <a:off x="6667500" y="4017935"/>
              <a:ext cx="367922" cy="336151"/>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7" name="Group 166"/>
          <p:cNvGrpSpPr/>
          <p:nvPr/>
        </p:nvGrpSpPr>
        <p:grpSpPr>
          <a:xfrm>
            <a:off x="3283258" y="2168840"/>
            <a:ext cx="4765697" cy="3362791"/>
            <a:chOff x="744880" y="2073338"/>
            <a:chExt cx="4765697" cy="3362790"/>
          </a:xfrm>
        </p:grpSpPr>
        <p:grpSp>
          <p:nvGrpSpPr>
            <p:cNvPr id="169" name="Group 168"/>
            <p:cNvGrpSpPr/>
            <p:nvPr/>
          </p:nvGrpSpPr>
          <p:grpSpPr>
            <a:xfrm>
              <a:off x="869781" y="2356802"/>
              <a:ext cx="4514300" cy="2931102"/>
              <a:chOff x="869781" y="2356802"/>
              <a:chExt cx="4514300" cy="2931102"/>
            </a:xfrm>
          </p:grpSpPr>
          <p:cxnSp>
            <p:nvCxnSpPr>
              <p:cNvPr id="206" name="Straight Connector 205"/>
              <p:cNvCxnSpPr>
                <a:endCxn id="198" idx="2"/>
              </p:cNvCxnSpPr>
              <p:nvPr/>
            </p:nvCxnSpPr>
            <p:spPr>
              <a:xfrm flipV="1">
                <a:off x="869781" y="4409686"/>
                <a:ext cx="283956"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a:endCxn id="198" idx="2"/>
              </p:cNvCxnSpPr>
              <p:nvPr/>
            </p:nvCxnSpPr>
            <p:spPr>
              <a:xfrm flipH="1" flipV="1">
                <a:off x="1153737" y="4409686"/>
                <a:ext cx="303145"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a:endCxn id="199" idx="2"/>
              </p:cNvCxnSpPr>
              <p:nvPr/>
            </p:nvCxnSpPr>
            <p:spPr>
              <a:xfrm flipV="1">
                <a:off x="2006361" y="4409686"/>
                <a:ext cx="257698"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a:endCxn id="199" idx="2"/>
              </p:cNvCxnSpPr>
              <p:nvPr/>
            </p:nvCxnSpPr>
            <p:spPr>
              <a:xfrm flipH="1" flipV="1">
                <a:off x="2264059" y="4409686"/>
                <a:ext cx="309650"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a:stCxn id="198" idx="0"/>
                <a:endCxn id="196" idx="2"/>
              </p:cNvCxnSpPr>
              <p:nvPr/>
            </p:nvCxnSpPr>
            <p:spPr>
              <a:xfrm flipV="1">
                <a:off x="1153737" y="3383244"/>
                <a:ext cx="0"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a:stCxn id="198" idx="0"/>
                <a:endCxn id="197" idx="2"/>
              </p:cNvCxnSpPr>
              <p:nvPr/>
            </p:nvCxnSpPr>
            <p:spPr>
              <a:xfrm flipV="1">
                <a:off x="1153737" y="3383244"/>
                <a:ext cx="1110322" cy="742978"/>
              </a:xfrm>
              <a:prstGeom prst="line">
                <a:avLst/>
              </a:prstGeom>
              <a:ln w="254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a:stCxn id="199" idx="0"/>
                <a:endCxn id="196" idx="2"/>
              </p:cNvCxnSpPr>
              <p:nvPr/>
            </p:nvCxnSpPr>
            <p:spPr>
              <a:xfrm flipH="1" flipV="1">
                <a:off x="1153737" y="3383244"/>
                <a:ext cx="111032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a:stCxn id="199" idx="0"/>
                <a:endCxn id="197" idx="2"/>
              </p:cNvCxnSpPr>
              <p:nvPr/>
            </p:nvCxnSpPr>
            <p:spPr>
              <a:xfrm flipV="1">
                <a:off x="2264059" y="3383244"/>
                <a:ext cx="0" cy="742978"/>
              </a:xfrm>
              <a:prstGeom prst="line">
                <a:avLst/>
              </a:prstGeom>
              <a:ln w="254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a:stCxn id="187" idx="2"/>
                <a:endCxn id="189" idx="0"/>
              </p:cNvCxnSpPr>
              <p:nvPr/>
            </p:nvCxnSpPr>
            <p:spPr>
              <a:xfrm>
                <a:off x="3991396" y="3383244"/>
                <a:ext cx="0" cy="74297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a:stCxn id="187" idx="2"/>
                <a:endCxn id="190" idx="0"/>
              </p:cNvCxnSpPr>
              <p:nvPr/>
            </p:nvCxnSpPr>
            <p:spPr>
              <a:xfrm>
                <a:off x="3991396" y="3383244"/>
                <a:ext cx="1110322" cy="74297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a:stCxn id="189" idx="0"/>
                <a:endCxn id="188" idx="2"/>
              </p:cNvCxnSpPr>
              <p:nvPr/>
            </p:nvCxnSpPr>
            <p:spPr>
              <a:xfrm flipV="1">
                <a:off x="3991396" y="3383244"/>
                <a:ext cx="111032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a:stCxn id="188" idx="2"/>
                <a:endCxn id="190" idx="0"/>
              </p:cNvCxnSpPr>
              <p:nvPr/>
            </p:nvCxnSpPr>
            <p:spPr>
              <a:xfrm>
                <a:off x="5101718" y="3383244"/>
                <a:ext cx="0"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a:stCxn id="189" idx="2"/>
              </p:cNvCxnSpPr>
              <p:nvPr/>
            </p:nvCxnSpPr>
            <p:spPr>
              <a:xfrm flipH="1">
                <a:off x="3703223" y="4409686"/>
                <a:ext cx="288173"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a:stCxn id="189" idx="2"/>
              </p:cNvCxnSpPr>
              <p:nvPr/>
            </p:nvCxnSpPr>
            <p:spPr>
              <a:xfrm>
                <a:off x="3991396" y="4409686"/>
                <a:ext cx="284986"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a:stCxn id="190" idx="2"/>
              </p:cNvCxnSpPr>
              <p:nvPr/>
            </p:nvCxnSpPr>
            <p:spPr>
              <a:xfrm flipH="1">
                <a:off x="4807787" y="4409686"/>
                <a:ext cx="293931"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a:stCxn id="190" idx="2"/>
              </p:cNvCxnSpPr>
              <p:nvPr/>
            </p:nvCxnSpPr>
            <p:spPr>
              <a:xfrm>
                <a:off x="5101718" y="4409686"/>
                <a:ext cx="282363"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a:stCxn id="196" idx="0"/>
                <a:endCxn id="201" idx="2"/>
              </p:cNvCxnSpPr>
              <p:nvPr/>
            </p:nvCxnSpPr>
            <p:spPr>
              <a:xfrm flipV="1">
                <a:off x="1153737" y="2356802"/>
                <a:ext cx="796288" cy="742978"/>
              </a:xfrm>
              <a:prstGeom prst="line">
                <a:avLst/>
              </a:prstGeom>
              <a:ln w="254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a:stCxn id="196" idx="0"/>
                <a:endCxn id="202" idx="2"/>
              </p:cNvCxnSpPr>
              <p:nvPr/>
            </p:nvCxnSpPr>
            <p:spPr>
              <a:xfrm flipV="1">
                <a:off x="1153737" y="2356802"/>
                <a:ext cx="1620508"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a:stCxn id="197" idx="0"/>
                <a:endCxn id="204" idx="2"/>
              </p:cNvCxnSpPr>
              <p:nvPr/>
            </p:nvCxnSpPr>
            <p:spPr>
              <a:xfrm flipV="1">
                <a:off x="2264059" y="2356802"/>
                <a:ext cx="1334406" cy="742978"/>
              </a:xfrm>
              <a:prstGeom prst="line">
                <a:avLst/>
              </a:prstGeom>
              <a:ln w="254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a:stCxn id="197" idx="0"/>
                <a:endCxn id="205" idx="2"/>
              </p:cNvCxnSpPr>
              <p:nvPr/>
            </p:nvCxnSpPr>
            <p:spPr>
              <a:xfrm flipV="1">
                <a:off x="2264059" y="2356802"/>
                <a:ext cx="2158627" cy="742978"/>
              </a:xfrm>
              <a:prstGeom prst="line">
                <a:avLst/>
              </a:prstGeom>
              <a:ln w="25400" cmpd="sng">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a:stCxn id="187" idx="0"/>
                <a:endCxn id="201" idx="2"/>
              </p:cNvCxnSpPr>
              <p:nvPr/>
            </p:nvCxnSpPr>
            <p:spPr>
              <a:xfrm flipH="1" flipV="1">
                <a:off x="1950025" y="2356802"/>
                <a:ext cx="2041371"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a:stCxn id="187" idx="0"/>
                <a:endCxn id="202" idx="2"/>
              </p:cNvCxnSpPr>
              <p:nvPr/>
            </p:nvCxnSpPr>
            <p:spPr>
              <a:xfrm flipH="1" flipV="1">
                <a:off x="2774245" y="2356802"/>
                <a:ext cx="1217151"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a:stCxn id="188" idx="0"/>
                <a:endCxn id="204" idx="2"/>
              </p:cNvCxnSpPr>
              <p:nvPr/>
            </p:nvCxnSpPr>
            <p:spPr>
              <a:xfrm flipH="1" flipV="1">
                <a:off x="3598465" y="2356802"/>
                <a:ext cx="1503253"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a:stCxn id="188" idx="0"/>
                <a:endCxn id="205" idx="2"/>
              </p:cNvCxnSpPr>
              <p:nvPr/>
            </p:nvCxnSpPr>
            <p:spPr>
              <a:xfrm flipH="1" flipV="1">
                <a:off x="4422686" y="2356802"/>
                <a:ext cx="67903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grpSp>
        <p:grpSp>
          <p:nvGrpSpPr>
            <p:cNvPr id="171" name="Group 170"/>
            <p:cNvGrpSpPr/>
            <p:nvPr/>
          </p:nvGrpSpPr>
          <p:grpSpPr>
            <a:xfrm>
              <a:off x="1803721" y="2073338"/>
              <a:ext cx="2765269" cy="283464"/>
              <a:chOff x="1803721" y="5835167"/>
              <a:chExt cx="2765269" cy="283464"/>
            </a:xfrm>
          </p:grpSpPr>
          <p:sp>
            <p:nvSpPr>
              <p:cNvPr id="201" name="Rounded Rectangle 200"/>
              <p:cNvSpPr/>
              <p:nvPr/>
            </p:nvSpPr>
            <p:spPr>
              <a:xfrm>
                <a:off x="1803721" y="5835167"/>
                <a:ext cx="292608" cy="283464"/>
              </a:xfrm>
              <a:prstGeom prst="roundRect">
                <a:avLst/>
              </a:prstGeom>
              <a:solidFill>
                <a:schemeClr val="accent3"/>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2" name="Rounded Rectangle 201"/>
              <p:cNvSpPr/>
              <p:nvPr/>
            </p:nvSpPr>
            <p:spPr>
              <a:xfrm>
                <a:off x="2627941" y="5835167"/>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4" name="Rounded Rectangle 203"/>
              <p:cNvSpPr/>
              <p:nvPr/>
            </p:nvSpPr>
            <p:spPr>
              <a:xfrm>
                <a:off x="3452161" y="5835167"/>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5" name="Rounded Rectangle 204"/>
              <p:cNvSpPr/>
              <p:nvPr/>
            </p:nvSpPr>
            <p:spPr>
              <a:xfrm>
                <a:off x="4276382" y="5835167"/>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3" name="Group 172"/>
            <p:cNvGrpSpPr/>
            <p:nvPr/>
          </p:nvGrpSpPr>
          <p:grpSpPr>
            <a:xfrm>
              <a:off x="744880" y="3099780"/>
              <a:ext cx="1958091" cy="2336348"/>
              <a:chOff x="744880" y="3099780"/>
              <a:chExt cx="1958091" cy="2336348"/>
            </a:xfrm>
          </p:grpSpPr>
          <p:sp>
            <p:nvSpPr>
              <p:cNvPr id="192" name="Flowchart: Connector 228"/>
              <p:cNvSpPr/>
              <p:nvPr/>
            </p:nvSpPr>
            <p:spPr>
              <a:xfrm>
                <a:off x="744880"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93" name="Flowchart: Connector 229"/>
              <p:cNvSpPr/>
              <p:nvPr/>
            </p:nvSpPr>
            <p:spPr>
              <a:xfrm>
                <a:off x="1300041"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94" name="Flowchart: Connector 230"/>
              <p:cNvSpPr/>
              <p:nvPr/>
            </p:nvSpPr>
            <p:spPr>
              <a:xfrm>
                <a:off x="1855202"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95" name="Flowchart: Connector 160"/>
              <p:cNvSpPr/>
              <p:nvPr/>
            </p:nvSpPr>
            <p:spPr>
              <a:xfrm>
                <a:off x="2410363"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96" name="Rounded Rectangle 195"/>
              <p:cNvSpPr/>
              <p:nvPr/>
            </p:nvSpPr>
            <p:spPr>
              <a:xfrm>
                <a:off x="1007433" y="3099780"/>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7" name="Rounded Rectangle 196"/>
              <p:cNvSpPr/>
              <p:nvPr/>
            </p:nvSpPr>
            <p:spPr>
              <a:xfrm>
                <a:off x="2117755" y="3099780"/>
                <a:ext cx="292608" cy="283464"/>
              </a:xfrm>
              <a:prstGeom prst="roundRect">
                <a:avLst/>
              </a:prstGeom>
              <a:solidFill>
                <a:srgbClr val="FF0000"/>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8" name="Rounded Rectangle 197"/>
              <p:cNvSpPr/>
              <p:nvPr/>
            </p:nvSpPr>
            <p:spPr>
              <a:xfrm>
                <a:off x="1007433"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9" name="Rounded Rectangle 198"/>
              <p:cNvSpPr/>
              <p:nvPr/>
            </p:nvSpPr>
            <p:spPr>
              <a:xfrm>
                <a:off x="2117755"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75" name="Group 174"/>
            <p:cNvGrpSpPr/>
            <p:nvPr/>
          </p:nvGrpSpPr>
          <p:grpSpPr>
            <a:xfrm>
              <a:off x="3552484" y="3099780"/>
              <a:ext cx="1958093" cy="2336348"/>
              <a:chOff x="3552484" y="3099780"/>
              <a:chExt cx="1958093" cy="2336348"/>
            </a:xfrm>
          </p:grpSpPr>
          <p:sp>
            <p:nvSpPr>
              <p:cNvPr id="181" name="Flowchart: Connector 234"/>
              <p:cNvSpPr/>
              <p:nvPr/>
            </p:nvSpPr>
            <p:spPr>
              <a:xfrm>
                <a:off x="4107645"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82" name="Flowchart: Connector 235"/>
              <p:cNvSpPr/>
              <p:nvPr/>
            </p:nvSpPr>
            <p:spPr>
              <a:xfrm>
                <a:off x="4662806"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85" name="Flowchart: Connector 236"/>
              <p:cNvSpPr/>
              <p:nvPr/>
            </p:nvSpPr>
            <p:spPr>
              <a:xfrm>
                <a:off x="5217969"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86" name="Flowchart: Connector 154"/>
              <p:cNvSpPr/>
              <p:nvPr/>
            </p:nvSpPr>
            <p:spPr>
              <a:xfrm>
                <a:off x="3552484"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87" name="Rounded Rectangle 186"/>
              <p:cNvSpPr/>
              <p:nvPr/>
            </p:nvSpPr>
            <p:spPr>
              <a:xfrm>
                <a:off x="3845092" y="3099780"/>
                <a:ext cx="292608" cy="283464"/>
              </a:xfrm>
              <a:prstGeom prst="roundRect">
                <a:avLst/>
              </a:prstGeom>
              <a:solidFill>
                <a:schemeClr val="accent3"/>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8" name="Rounded Rectangle 187"/>
              <p:cNvSpPr/>
              <p:nvPr/>
            </p:nvSpPr>
            <p:spPr>
              <a:xfrm>
                <a:off x="4955414"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9" name="Rounded Rectangle 188"/>
              <p:cNvSpPr/>
              <p:nvPr/>
            </p:nvSpPr>
            <p:spPr>
              <a:xfrm>
                <a:off x="3845092"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0" name="Rounded Rectangle 189"/>
              <p:cNvSpPr/>
              <p:nvPr/>
            </p:nvSpPr>
            <p:spPr>
              <a:xfrm>
                <a:off x="4955414"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8" name="TextBox 177"/>
            <p:cNvSpPr txBox="1"/>
            <p:nvPr/>
          </p:nvSpPr>
          <p:spPr>
            <a:xfrm>
              <a:off x="2854857" y="4036486"/>
              <a:ext cx="697627" cy="458587"/>
            </a:xfrm>
            <a:prstGeom prst="rect">
              <a:avLst/>
            </a:prstGeom>
            <a:noFill/>
          </p:spPr>
          <p:txBody>
            <a:bodyPr wrap="none" rtlCol="0">
              <a:spAutoFit/>
            </a:bodyPr>
            <a:lstStyle/>
            <a:p>
              <a:pPr algn="ctr">
                <a:lnSpc>
                  <a:spcPct val="50000"/>
                </a:lnSpc>
              </a:pPr>
              <a:r>
                <a:rPr lang="is-IS" sz="4000" dirty="0">
                  <a:latin typeface="Candara"/>
                  <a:cs typeface="Candara"/>
                </a:rPr>
                <a:t>…</a:t>
              </a:r>
              <a:endParaRPr lang="en-US" sz="4000" dirty="0">
                <a:latin typeface="Candara"/>
                <a:cs typeface="Candara"/>
              </a:endParaRPr>
            </a:p>
          </p:txBody>
        </p:sp>
      </p:grpSp>
      <p:sp>
        <p:nvSpPr>
          <p:cNvPr id="165" name="Rounded Rectangle 164"/>
          <p:cNvSpPr/>
          <p:nvPr/>
        </p:nvSpPr>
        <p:spPr>
          <a:xfrm>
            <a:off x="7457035" y="3173391"/>
            <a:ext cx="367922" cy="336151"/>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9" name="TextBox 138"/>
          <p:cNvSpPr txBox="1"/>
          <p:nvPr/>
        </p:nvSpPr>
        <p:spPr>
          <a:xfrm>
            <a:off x="4275361" y="4761171"/>
            <a:ext cx="373820"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a:t>
            </a:r>
            <a:endParaRPr lang="en-US" sz="2400" b="1" dirty="0">
              <a:solidFill>
                <a:srgbClr val="FF0000"/>
              </a:solidFill>
              <a:latin typeface="Verdana"/>
              <a:cs typeface="Verdana"/>
            </a:endParaRPr>
          </a:p>
        </p:txBody>
      </p:sp>
      <p:grpSp>
        <p:nvGrpSpPr>
          <p:cNvPr id="140" name="Group 139"/>
          <p:cNvGrpSpPr/>
          <p:nvPr/>
        </p:nvGrpSpPr>
        <p:grpSpPr>
          <a:xfrm>
            <a:off x="4195744" y="5018850"/>
            <a:ext cx="319039" cy="187543"/>
            <a:chOff x="7239772" y="5099580"/>
            <a:chExt cx="438384" cy="232092"/>
          </a:xfrm>
          <a:solidFill>
            <a:schemeClr val="accent1"/>
          </a:solidFill>
        </p:grpSpPr>
        <p:sp>
          <p:nvSpPr>
            <p:cNvPr id="141" name="Rectangle 140"/>
            <p:cNvSpPr/>
            <p:nvPr/>
          </p:nvSpPr>
          <p:spPr>
            <a:xfrm>
              <a:off x="7239772" y="5099580"/>
              <a:ext cx="438384" cy="232092"/>
            </a:xfrm>
            <a:prstGeom prst="rect">
              <a:avLst/>
            </a:prstGeom>
            <a:grp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2" name="Straight Connector 141"/>
            <p:cNvCxnSpPr/>
            <p:nvPr/>
          </p:nvCxnSpPr>
          <p:spPr>
            <a:xfrm>
              <a:off x="7239772" y="5099580"/>
              <a:ext cx="206298" cy="152416"/>
            </a:xfrm>
            <a:prstGeom prst="line">
              <a:avLst/>
            </a:prstGeom>
            <a:grpFill/>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7446070" y="5099580"/>
              <a:ext cx="232086" cy="152416"/>
            </a:xfrm>
            <a:prstGeom prst="line">
              <a:avLst/>
            </a:prstGeom>
            <a:grpFill/>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cxnSp>
        <p:nvCxnSpPr>
          <p:cNvPr id="203" name="Straight Arrow Connector 202"/>
          <p:cNvCxnSpPr/>
          <p:nvPr/>
        </p:nvCxnSpPr>
        <p:spPr>
          <a:xfrm flipV="1">
            <a:off x="4445413" y="4429485"/>
            <a:ext cx="288350" cy="963093"/>
          </a:xfrm>
          <a:prstGeom prst="straightConnector1">
            <a:avLst/>
          </a:prstGeom>
          <a:ln w="38100" cmpd="sng">
            <a:solidFill>
              <a:srgbClr val="008000"/>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215" name="Group 214"/>
          <p:cNvGrpSpPr/>
          <p:nvPr/>
        </p:nvGrpSpPr>
        <p:grpSpPr>
          <a:xfrm>
            <a:off x="6912659" y="4505158"/>
            <a:ext cx="1088760" cy="690111"/>
            <a:chOff x="5392697" y="4221686"/>
            <a:chExt cx="1088760" cy="690110"/>
          </a:xfrm>
        </p:grpSpPr>
        <p:cxnSp>
          <p:nvCxnSpPr>
            <p:cNvPr id="207" name="Straight Arrow Connector 206"/>
            <p:cNvCxnSpPr>
              <a:endCxn id="211" idx="0"/>
            </p:cNvCxnSpPr>
            <p:nvPr/>
          </p:nvCxnSpPr>
          <p:spPr>
            <a:xfrm flipH="1">
              <a:off x="5937077" y="4221686"/>
              <a:ext cx="155096" cy="425294"/>
            </a:xfrm>
            <a:prstGeom prst="straightConnector1">
              <a:avLst/>
            </a:prstGeom>
            <a:ln w="38100" cmpd="sng">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11" name="TextBox 210"/>
            <p:cNvSpPr txBox="1"/>
            <p:nvPr/>
          </p:nvSpPr>
          <p:spPr>
            <a:xfrm>
              <a:off x="5392697" y="4646980"/>
              <a:ext cx="1088760" cy="264816"/>
            </a:xfrm>
            <a:prstGeom prst="rect">
              <a:avLst/>
            </a:prstGeom>
            <a:solidFill>
              <a:schemeClr val="bg1"/>
            </a:solidFill>
          </p:spPr>
          <p:txBody>
            <a:bodyPr wrap="none" rtlCol="0">
              <a:spAutoFit/>
            </a:bodyPr>
            <a:lstStyle/>
            <a:p>
              <a:pPr algn="ctr">
                <a:lnSpc>
                  <a:spcPct val="60000"/>
                </a:lnSpc>
              </a:pPr>
              <a:r>
                <a:rPr lang="is-IS" dirty="0">
                  <a:solidFill>
                    <a:srgbClr val="FF0000"/>
                  </a:solidFill>
                  <a:latin typeface="Verdana"/>
                  <a:cs typeface="Verdana"/>
                </a:rPr>
                <a:t>Nothing</a:t>
              </a:r>
              <a:endParaRPr lang="en-US" dirty="0">
                <a:solidFill>
                  <a:srgbClr val="FF0000"/>
                </a:solidFill>
                <a:latin typeface="Verdana"/>
                <a:cs typeface="Verdana"/>
              </a:endParaRPr>
            </a:p>
          </p:txBody>
        </p:sp>
      </p:grpSp>
    </p:spTree>
    <p:extLst>
      <p:ext uri="{BB962C8B-B14F-4D97-AF65-F5344CB8AC3E}">
        <p14:creationId xmlns:p14="http://schemas.microsoft.com/office/powerpoint/2010/main" val="271203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8" grpId="0"/>
      <p:bldP spid="16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latin typeface="Candara"/>
                <a:cs typeface="Candara"/>
              </a:rPr>
              <a:t>传统监控系统的短板</a:t>
            </a:r>
            <a:endParaRPr lang="en-US" sz="3600" dirty="0">
              <a:latin typeface="Candara"/>
              <a:cs typeface="Candara"/>
            </a:endParaRPr>
          </a:p>
        </p:txBody>
      </p:sp>
      <p:grpSp>
        <p:nvGrpSpPr>
          <p:cNvPr id="180" name="Group 179"/>
          <p:cNvGrpSpPr/>
          <p:nvPr/>
        </p:nvGrpSpPr>
        <p:grpSpPr>
          <a:xfrm>
            <a:off x="2278774" y="2172670"/>
            <a:ext cx="5770874" cy="3362790"/>
            <a:chOff x="-260297" y="2073338"/>
            <a:chExt cx="5770874" cy="3362790"/>
          </a:xfrm>
        </p:grpSpPr>
        <p:grpSp>
          <p:nvGrpSpPr>
            <p:cNvPr id="177" name="Group 176"/>
            <p:cNvGrpSpPr/>
            <p:nvPr/>
          </p:nvGrpSpPr>
          <p:grpSpPr>
            <a:xfrm>
              <a:off x="869781" y="2356802"/>
              <a:ext cx="4514300" cy="2931102"/>
              <a:chOff x="869781" y="2356802"/>
              <a:chExt cx="4514300" cy="2931102"/>
            </a:xfrm>
          </p:grpSpPr>
          <p:cxnSp>
            <p:nvCxnSpPr>
              <p:cNvPr id="102" name="Straight Connector 101"/>
              <p:cNvCxnSpPr>
                <a:endCxn id="97" idx="2"/>
              </p:cNvCxnSpPr>
              <p:nvPr/>
            </p:nvCxnSpPr>
            <p:spPr>
              <a:xfrm flipV="1">
                <a:off x="869781" y="4409686"/>
                <a:ext cx="283956"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endCxn id="97" idx="2"/>
              </p:cNvCxnSpPr>
              <p:nvPr/>
            </p:nvCxnSpPr>
            <p:spPr>
              <a:xfrm flipH="1" flipV="1">
                <a:off x="1153737" y="4409686"/>
                <a:ext cx="303145"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8" idx="2"/>
              </p:cNvCxnSpPr>
              <p:nvPr/>
            </p:nvCxnSpPr>
            <p:spPr>
              <a:xfrm flipV="1">
                <a:off x="2006361" y="4409686"/>
                <a:ext cx="257698"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endCxn id="98" idx="2"/>
              </p:cNvCxnSpPr>
              <p:nvPr/>
            </p:nvCxnSpPr>
            <p:spPr>
              <a:xfrm flipH="1" flipV="1">
                <a:off x="2264059" y="4409686"/>
                <a:ext cx="309650"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97" idx="0"/>
                <a:endCxn id="78" idx="2"/>
              </p:cNvCxnSpPr>
              <p:nvPr/>
            </p:nvCxnSpPr>
            <p:spPr>
              <a:xfrm flipV="1">
                <a:off x="1153737"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97" idx="0"/>
                <a:endCxn id="80" idx="2"/>
              </p:cNvCxnSpPr>
              <p:nvPr/>
            </p:nvCxnSpPr>
            <p:spPr>
              <a:xfrm flipV="1">
                <a:off x="1153737"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98" idx="0"/>
                <a:endCxn id="78" idx="2"/>
              </p:cNvCxnSpPr>
              <p:nvPr/>
            </p:nvCxnSpPr>
            <p:spPr>
              <a:xfrm flipH="1" flipV="1">
                <a:off x="1153737"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98" idx="0"/>
                <a:endCxn id="80" idx="2"/>
              </p:cNvCxnSpPr>
              <p:nvPr/>
            </p:nvCxnSpPr>
            <p:spPr>
              <a:xfrm flipV="1">
                <a:off x="2264059"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a:stCxn id="81" idx="2"/>
                <a:endCxn id="99" idx="0"/>
              </p:cNvCxnSpPr>
              <p:nvPr/>
            </p:nvCxnSpPr>
            <p:spPr>
              <a:xfrm>
                <a:off x="3991396"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81" idx="2"/>
                <a:endCxn id="100" idx="0"/>
              </p:cNvCxnSpPr>
              <p:nvPr/>
            </p:nvCxnSpPr>
            <p:spPr>
              <a:xfrm>
                <a:off x="3991396"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a:stCxn id="99" idx="0"/>
                <a:endCxn id="82" idx="2"/>
              </p:cNvCxnSpPr>
              <p:nvPr/>
            </p:nvCxnSpPr>
            <p:spPr>
              <a:xfrm flipV="1">
                <a:off x="3991396"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82" idx="2"/>
                <a:endCxn id="100" idx="0"/>
              </p:cNvCxnSpPr>
              <p:nvPr/>
            </p:nvCxnSpPr>
            <p:spPr>
              <a:xfrm>
                <a:off x="5101718"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99" idx="2"/>
              </p:cNvCxnSpPr>
              <p:nvPr/>
            </p:nvCxnSpPr>
            <p:spPr>
              <a:xfrm flipH="1">
                <a:off x="3703223" y="4409686"/>
                <a:ext cx="288173"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99" idx="2"/>
              </p:cNvCxnSpPr>
              <p:nvPr/>
            </p:nvCxnSpPr>
            <p:spPr>
              <a:xfrm>
                <a:off x="3991396" y="4409686"/>
                <a:ext cx="284986"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0" idx="2"/>
              </p:cNvCxnSpPr>
              <p:nvPr/>
            </p:nvCxnSpPr>
            <p:spPr>
              <a:xfrm flipH="1">
                <a:off x="4807787" y="4409686"/>
                <a:ext cx="293931"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00" idx="2"/>
              </p:cNvCxnSpPr>
              <p:nvPr/>
            </p:nvCxnSpPr>
            <p:spPr>
              <a:xfrm>
                <a:off x="5101718" y="4409686"/>
                <a:ext cx="282363"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78" idx="0"/>
                <a:endCxn id="83" idx="2"/>
              </p:cNvCxnSpPr>
              <p:nvPr/>
            </p:nvCxnSpPr>
            <p:spPr>
              <a:xfrm flipV="1">
                <a:off x="1153737" y="2356802"/>
                <a:ext cx="796288"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78" idx="0"/>
                <a:endCxn id="84" idx="2"/>
              </p:cNvCxnSpPr>
              <p:nvPr/>
            </p:nvCxnSpPr>
            <p:spPr>
              <a:xfrm flipV="1">
                <a:off x="1153737" y="2356802"/>
                <a:ext cx="1620508"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80" idx="0"/>
                <a:endCxn id="85" idx="2"/>
              </p:cNvCxnSpPr>
              <p:nvPr/>
            </p:nvCxnSpPr>
            <p:spPr>
              <a:xfrm flipV="1">
                <a:off x="2264059" y="2356802"/>
                <a:ext cx="1334406"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80" idx="0"/>
                <a:endCxn id="86" idx="2"/>
              </p:cNvCxnSpPr>
              <p:nvPr/>
            </p:nvCxnSpPr>
            <p:spPr>
              <a:xfrm flipV="1">
                <a:off x="2264059" y="2356802"/>
                <a:ext cx="2158627"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81" idx="0"/>
                <a:endCxn id="83" idx="2"/>
              </p:cNvCxnSpPr>
              <p:nvPr/>
            </p:nvCxnSpPr>
            <p:spPr>
              <a:xfrm flipH="1" flipV="1">
                <a:off x="1950025" y="2356802"/>
                <a:ext cx="2041371"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81" idx="0"/>
                <a:endCxn id="84" idx="2"/>
              </p:cNvCxnSpPr>
              <p:nvPr/>
            </p:nvCxnSpPr>
            <p:spPr>
              <a:xfrm flipH="1" flipV="1">
                <a:off x="2774245" y="2356802"/>
                <a:ext cx="1217151"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82" idx="0"/>
                <a:endCxn id="85" idx="2"/>
              </p:cNvCxnSpPr>
              <p:nvPr/>
            </p:nvCxnSpPr>
            <p:spPr>
              <a:xfrm flipH="1" flipV="1">
                <a:off x="3598465" y="2356802"/>
                <a:ext cx="1503253"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82" idx="0"/>
                <a:endCxn id="86" idx="2"/>
              </p:cNvCxnSpPr>
              <p:nvPr/>
            </p:nvCxnSpPr>
            <p:spPr>
              <a:xfrm flipH="1" flipV="1">
                <a:off x="4422686" y="2356802"/>
                <a:ext cx="67903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180357" y="2073338"/>
              <a:ext cx="830924" cy="369332"/>
            </a:xfrm>
            <a:prstGeom prst="rect">
              <a:avLst/>
            </a:prstGeom>
            <a:noFill/>
          </p:spPr>
          <p:txBody>
            <a:bodyPr wrap="square" rtlCol="0">
              <a:spAutoFit/>
            </a:bodyPr>
            <a:lstStyle/>
            <a:p>
              <a:pPr algn="r"/>
              <a:r>
                <a:rPr lang="en-US" dirty="0">
                  <a:latin typeface="Candara"/>
                  <a:cs typeface="Candara"/>
                </a:rPr>
                <a:t>Spine</a:t>
              </a:r>
            </a:p>
          </p:txBody>
        </p:sp>
        <p:sp>
          <p:nvSpPr>
            <p:cNvPr id="67" name="TextBox 66"/>
            <p:cNvSpPr txBox="1"/>
            <p:nvPr/>
          </p:nvSpPr>
          <p:spPr>
            <a:xfrm>
              <a:off x="42708" y="3015948"/>
              <a:ext cx="607859" cy="369332"/>
            </a:xfrm>
            <a:prstGeom prst="rect">
              <a:avLst/>
            </a:prstGeom>
            <a:noFill/>
          </p:spPr>
          <p:txBody>
            <a:bodyPr wrap="none" rtlCol="0">
              <a:spAutoFit/>
            </a:bodyPr>
            <a:lstStyle/>
            <a:p>
              <a:pPr algn="r"/>
              <a:r>
                <a:rPr lang="en-US" dirty="0">
                  <a:latin typeface="Candara"/>
                  <a:cs typeface="Candara"/>
                </a:rPr>
                <a:t>Leaf</a:t>
              </a:r>
            </a:p>
          </p:txBody>
        </p:sp>
        <p:sp>
          <p:nvSpPr>
            <p:cNvPr id="68" name="TextBox 67"/>
            <p:cNvSpPr txBox="1"/>
            <p:nvPr/>
          </p:nvSpPr>
          <p:spPr>
            <a:xfrm>
              <a:off x="93278" y="4036486"/>
              <a:ext cx="557289" cy="369332"/>
            </a:xfrm>
            <a:prstGeom prst="rect">
              <a:avLst/>
            </a:prstGeom>
            <a:noFill/>
          </p:spPr>
          <p:txBody>
            <a:bodyPr wrap="none" rtlCol="0">
              <a:spAutoFit/>
            </a:bodyPr>
            <a:lstStyle/>
            <a:p>
              <a:pPr algn="r"/>
              <a:r>
                <a:rPr lang="en-US" dirty="0" err="1">
                  <a:latin typeface="Candara"/>
                  <a:cs typeface="Candara"/>
                </a:rPr>
                <a:t>ToR</a:t>
              </a:r>
              <a:endParaRPr lang="en-US" dirty="0">
                <a:latin typeface="Candara"/>
                <a:cs typeface="Candara"/>
              </a:endParaRPr>
            </a:p>
          </p:txBody>
        </p:sp>
        <p:sp>
          <p:nvSpPr>
            <p:cNvPr id="69" name="TextBox 68"/>
            <p:cNvSpPr txBox="1"/>
            <p:nvPr/>
          </p:nvSpPr>
          <p:spPr>
            <a:xfrm>
              <a:off x="-260297" y="5066796"/>
              <a:ext cx="910864" cy="369332"/>
            </a:xfrm>
            <a:prstGeom prst="rect">
              <a:avLst/>
            </a:prstGeom>
            <a:noFill/>
          </p:spPr>
          <p:txBody>
            <a:bodyPr wrap="none" rtlCol="0">
              <a:spAutoFit/>
            </a:bodyPr>
            <a:lstStyle/>
            <a:p>
              <a:pPr algn="r"/>
              <a:r>
                <a:rPr lang="en-US" dirty="0">
                  <a:latin typeface="Candara"/>
                  <a:cs typeface="Candara"/>
                </a:rPr>
                <a:t>Servers</a:t>
              </a:r>
            </a:p>
          </p:txBody>
        </p:sp>
        <p:grpSp>
          <p:nvGrpSpPr>
            <p:cNvPr id="94" name="Group 93"/>
            <p:cNvGrpSpPr/>
            <p:nvPr/>
          </p:nvGrpSpPr>
          <p:grpSpPr>
            <a:xfrm>
              <a:off x="1803721" y="2073338"/>
              <a:ext cx="2765269" cy="283464"/>
              <a:chOff x="1803721" y="5835167"/>
              <a:chExt cx="2765269" cy="283464"/>
            </a:xfrm>
          </p:grpSpPr>
          <p:sp>
            <p:nvSpPr>
              <p:cNvPr id="83" name="Rounded Rectangle 82"/>
              <p:cNvSpPr/>
              <p:nvPr/>
            </p:nvSpPr>
            <p:spPr>
              <a:xfrm>
                <a:off x="180372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262794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345216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4276382"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744880" y="3099780"/>
              <a:ext cx="1958091" cy="2336348"/>
              <a:chOff x="744880" y="3099780"/>
              <a:chExt cx="1958091" cy="2336348"/>
            </a:xfrm>
          </p:grpSpPr>
          <p:sp>
            <p:nvSpPr>
              <p:cNvPr id="39" name="Flowchart: Connector 228"/>
              <p:cNvSpPr/>
              <p:nvPr/>
            </p:nvSpPr>
            <p:spPr>
              <a:xfrm>
                <a:off x="744880"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0" name="Flowchart: Connector 229"/>
              <p:cNvSpPr/>
              <p:nvPr/>
            </p:nvSpPr>
            <p:spPr>
              <a:xfrm>
                <a:off x="1300041"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1" name="Flowchart: Connector 230"/>
              <p:cNvSpPr/>
              <p:nvPr/>
            </p:nvSpPr>
            <p:spPr>
              <a:xfrm>
                <a:off x="1855202"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4" name="Flowchart: Connector 160"/>
              <p:cNvSpPr/>
              <p:nvPr/>
            </p:nvSpPr>
            <p:spPr>
              <a:xfrm>
                <a:off x="2410363"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8" name="Rounded Rectangle 77"/>
              <p:cNvSpPr/>
              <p:nvPr/>
            </p:nvSpPr>
            <p:spPr>
              <a:xfrm>
                <a:off x="1007433"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a:off x="2117755"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ounded Rectangle 96"/>
              <p:cNvSpPr/>
              <p:nvPr/>
            </p:nvSpPr>
            <p:spPr>
              <a:xfrm>
                <a:off x="1007433"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2117755"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3552484" y="3099780"/>
              <a:ext cx="1958093" cy="2336348"/>
              <a:chOff x="3552484" y="3099780"/>
              <a:chExt cx="1958093" cy="2336348"/>
            </a:xfrm>
          </p:grpSpPr>
          <p:sp>
            <p:nvSpPr>
              <p:cNvPr id="45" name="Flowchart: Connector 234"/>
              <p:cNvSpPr/>
              <p:nvPr/>
            </p:nvSpPr>
            <p:spPr>
              <a:xfrm>
                <a:off x="4107645"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6" name="Flowchart: Connector 235"/>
              <p:cNvSpPr/>
              <p:nvPr/>
            </p:nvSpPr>
            <p:spPr>
              <a:xfrm>
                <a:off x="4662806"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7" name="Flowchart: Connector 236"/>
              <p:cNvSpPr/>
              <p:nvPr/>
            </p:nvSpPr>
            <p:spPr>
              <a:xfrm>
                <a:off x="5217969"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Flowchart: Connector 154"/>
              <p:cNvSpPr/>
              <p:nvPr/>
            </p:nvSpPr>
            <p:spPr>
              <a:xfrm>
                <a:off x="3552484"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1" name="Rounded Rectangle 80"/>
              <p:cNvSpPr/>
              <p:nvPr/>
            </p:nvSpPr>
            <p:spPr>
              <a:xfrm>
                <a:off x="3845092"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a:off x="4955414"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ounded Rectangle 98"/>
              <p:cNvSpPr/>
              <p:nvPr/>
            </p:nvSpPr>
            <p:spPr>
              <a:xfrm>
                <a:off x="3845092"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4955414"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9" name="TextBox 178"/>
            <p:cNvSpPr txBox="1"/>
            <p:nvPr/>
          </p:nvSpPr>
          <p:spPr>
            <a:xfrm>
              <a:off x="2854857" y="4036486"/>
              <a:ext cx="697627" cy="458587"/>
            </a:xfrm>
            <a:prstGeom prst="rect">
              <a:avLst/>
            </a:prstGeom>
            <a:noFill/>
          </p:spPr>
          <p:txBody>
            <a:bodyPr wrap="none" rtlCol="0">
              <a:spAutoFit/>
            </a:bodyPr>
            <a:lstStyle/>
            <a:p>
              <a:pPr algn="ctr">
                <a:lnSpc>
                  <a:spcPct val="50000"/>
                </a:lnSpc>
              </a:pPr>
              <a:r>
                <a:rPr lang="is-IS" sz="4000" dirty="0">
                  <a:latin typeface="Candara"/>
                  <a:cs typeface="Candara"/>
                </a:rPr>
                <a:t>…</a:t>
              </a:r>
              <a:endParaRPr lang="en-US" sz="4000" dirty="0">
                <a:latin typeface="Candara"/>
                <a:cs typeface="Candara"/>
              </a:endParaRPr>
            </a:p>
          </p:txBody>
        </p:sp>
      </p:grpSp>
      <p:grpSp>
        <p:nvGrpSpPr>
          <p:cNvPr id="70" name="Group 69"/>
          <p:cNvGrpSpPr/>
          <p:nvPr/>
        </p:nvGrpSpPr>
        <p:grpSpPr>
          <a:xfrm>
            <a:off x="3283956" y="2172671"/>
            <a:ext cx="4765697" cy="3362791"/>
            <a:chOff x="744880" y="2073338"/>
            <a:chExt cx="4765697" cy="3362790"/>
          </a:xfrm>
        </p:grpSpPr>
        <p:grpSp>
          <p:nvGrpSpPr>
            <p:cNvPr id="71" name="Group 70"/>
            <p:cNvGrpSpPr/>
            <p:nvPr/>
          </p:nvGrpSpPr>
          <p:grpSpPr>
            <a:xfrm>
              <a:off x="869781" y="2356802"/>
              <a:ext cx="4514300" cy="2931102"/>
              <a:chOff x="869781" y="2356802"/>
              <a:chExt cx="4514300" cy="2931102"/>
            </a:xfrm>
          </p:grpSpPr>
          <p:cxnSp>
            <p:nvCxnSpPr>
              <p:cNvPr id="115" name="Straight Connector 114"/>
              <p:cNvCxnSpPr>
                <a:endCxn id="107" idx="2"/>
              </p:cNvCxnSpPr>
              <p:nvPr/>
            </p:nvCxnSpPr>
            <p:spPr>
              <a:xfrm flipV="1">
                <a:off x="869781" y="4409686"/>
                <a:ext cx="283956"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07" idx="2"/>
              </p:cNvCxnSpPr>
              <p:nvPr/>
            </p:nvCxnSpPr>
            <p:spPr>
              <a:xfrm flipH="1" flipV="1">
                <a:off x="1153737" y="4409686"/>
                <a:ext cx="303145"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09" idx="2"/>
              </p:cNvCxnSpPr>
              <p:nvPr/>
            </p:nvCxnSpPr>
            <p:spPr>
              <a:xfrm flipV="1">
                <a:off x="2006361" y="4409686"/>
                <a:ext cx="257698"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endCxn id="109" idx="2"/>
              </p:cNvCxnSpPr>
              <p:nvPr/>
            </p:nvCxnSpPr>
            <p:spPr>
              <a:xfrm flipH="1" flipV="1">
                <a:off x="2264059" y="4409686"/>
                <a:ext cx="309650"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107" idx="0"/>
                <a:endCxn id="103" idx="2"/>
              </p:cNvCxnSpPr>
              <p:nvPr/>
            </p:nvCxnSpPr>
            <p:spPr>
              <a:xfrm flipV="1">
                <a:off x="1153737" y="3383244"/>
                <a:ext cx="0"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07" idx="0"/>
                <a:endCxn id="105" idx="2"/>
              </p:cNvCxnSpPr>
              <p:nvPr/>
            </p:nvCxnSpPr>
            <p:spPr>
              <a:xfrm flipV="1">
                <a:off x="1153737" y="3383244"/>
                <a:ext cx="111032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09" idx="0"/>
                <a:endCxn id="103" idx="2"/>
              </p:cNvCxnSpPr>
              <p:nvPr/>
            </p:nvCxnSpPr>
            <p:spPr>
              <a:xfrm flipH="1" flipV="1">
                <a:off x="1153737" y="3383244"/>
                <a:ext cx="111032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109" idx="0"/>
                <a:endCxn id="105" idx="2"/>
              </p:cNvCxnSpPr>
              <p:nvPr/>
            </p:nvCxnSpPr>
            <p:spPr>
              <a:xfrm flipV="1">
                <a:off x="2264059" y="3383244"/>
                <a:ext cx="0"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89" idx="2"/>
                <a:endCxn id="91" idx="0"/>
              </p:cNvCxnSpPr>
              <p:nvPr/>
            </p:nvCxnSpPr>
            <p:spPr>
              <a:xfrm>
                <a:off x="3991396" y="3383244"/>
                <a:ext cx="0" cy="74297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89" idx="2"/>
                <a:endCxn id="92" idx="0"/>
              </p:cNvCxnSpPr>
              <p:nvPr/>
            </p:nvCxnSpPr>
            <p:spPr>
              <a:xfrm>
                <a:off x="3991396" y="3383244"/>
                <a:ext cx="1110322" cy="74297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91" idx="0"/>
                <a:endCxn id="90" idx="2"/>
              </p:cNvCxnSpPr>
              <p:nvPr/>
            </p:nvCxnSpPr>
            <p:spPr>
              <a:xfrm flipV="1">
                <a:off x="3991396" y="3383244"/>
                <a:ext cx="111032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90" idx="2"/>
                <a:endCxn id="92" idx="0"/>
              </p:cNvCxnSpPr>
              <p:nvPr/>
            </p:nvCxnSpPr>
            <p:spPr>
              <a:xfrm>
                <a:off x="5101718" y="3383244"/>
                <a:ext cx="0"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91" idx="2"/>
              </p:cNvCxnSpPr>
              <p:nvPr/>
            </p:nvCxnSpPr>
            <p:spPr>
              <a:xfrm flipH="1">
                <a:off x="3703223" y="4409686"/>
                <a:ext cx="288173"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91" idx="2"/>
              </p:cNvCxnSpPr>
              <p:nvPr/>
            </p:nvCxnSpPr>
            <p:spPr>
              <a:xfrm>
                <a:off x="3991396" y="4409686"/>
                <a:ext cx="284986"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92" idx="2"/>
              </p:cNvCxnSpPr>
              <p:nvPr/>
            </p:nvCxnSpPr>
            <p:spPr>
              <a:xfrm flipH="1">
                <a:off x="4807787" y="4409686"/>
                <a:ext cx="293931"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92" idx="2"/>
              </p:cNvCxnSpPr>
              <p:nvPr/>
            </p:nvCxnSpPr>
            <p:spPr>
              <a:xfrm>
                <a:off x="5101718" y="4409686"/>
                <a:ext cx="282363"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3" idx="0"/>
                <a:endCxn id="110" idx="2"/>
              </p:cNvCxnSpPr>
              <p:nvPr/>
            </p:nvCxnSpPr>
            <p:spPr>
              <a:xfrm flipV="1">
                <a:off x="1153737" y="2356802"/>
                <a:ext cx="796288"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03" idx="0"/>
                <a:endCxn id="111" idx="2"/>
              </p:cNvCxnSpPr>
              <p:nvPr/>
            </p:nvCxnSpPr>
            <p:spPr>
              <a:xfrm flipV="1">
                <a:off x="1153737" y="2356802"/>
                <a:ext cx="1620508"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05" idx="0"/>
                <a:endCxn id="112" idx="2"/>
              </p:cNvCxnSpPr>
              <p:nvPr/>
            </p:nvCxnSpPr>
            <p:spPr>
              <a:xfrm flipV="1">
                <a:off x="2264059" y="2356802"/>
                <a:ext cx="1334406"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05" idx="0"/>
                <a:endCxn id="113" idx="2"/>
              </p:cNvCxnSpPr>
              <p:nvPr/>
            </p:nvCxnSpPr>
            <p:spPr>
              <a:xfrm flipV="1">
                <a:off x="2264059" y="2356802"/>
                <a:ext cx="2158627"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89" idx="0"/>
                <a:endCxn id="110" idx="2"/>
              </p:cNvCxnSpPr>
              <p:nvPr/>
            </p:nvCxnSpPr>
            <p:spPr>
              <a:xfrm flipH="1" flipV="1">
                <a:off x="1950025" y="2356802"/>
                <a:ext cx="2041371"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89" idx="0"/>
                <a:endCxn id="111" idx="2"/>
              </p:cNvCxnSpPr>
              <p:nvPr/>
            </p:nvCxnSpPr>
            <p:spPr>
              <a:xfrm flipH="1" flipV="1">
                <a:off x="2774245" y="2356802"/>
                <a:ext cx="1217151"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90" idx="0"/>
                <a:endCxn id="112" idx="2"/>
              </p:cNvCxnSpPr>
              <p:nvPr/>
            </p:nvCxnSpPr>
            <p:spPr>
              <a:xfrm flipH="1" flipV="1">
                <a:off x="3598465" y="2356802"/>
                <a:ext cx="1503253"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90" idx="0"/>
                <a:endCxn id="113" idx="2"/>
              </p:cNvCxnSpPr>
              <p:nvPr/>
            </p:nvCxnSpPr>
            <p:spPr>
              <a:xfrm flipH="1" flipV="1">
                <a:off x="4422686" y="2356802"/>
                <a:ext cx="67903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1803721" y="2073338"/>
              <a:ext cx="2765269" cy="283464"/>
              <a:chOff x="1803721" y="5835167"/>
              <a:chExt cx="2765269" cy="283464"/>
            </a:xfrm>
          </p:grpSpPr>
          <p:sp>
            <p:nvSpPr>
              <p:cNvPr id="110" name="Rounded Rectangle 109"/>
              <p:cNvSpPr/>
              <p:nvPr/>
            </p:nvSpPr>
            <p:spPr>
              <a:xfrm>
                <a:off x="1803721" y="5835167"/>
                <a:ext cx="292608" cy="283464"/>
              </a:xfrm>
              <a:prstGeom prst="roundRect">
                <a:avLst/>
              </a:prstGeom>
              <a:solidFill>
                <a:schemeClr val="accent3"/>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ed Rectangle 110"/>
              <p:cNvSpPr/>
              <p:nvPr/>
            </p:nvSpPr>
            <p:spPr>
              <a:xfrm>
                <a:off x="2627941" y="5835167"/>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3452161" y="5835167"/>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ounded Rectangle 112"/>
              <p:cNvSpPr/>
              <p:nvPr/>
            </p:nvSpPr>
            <p:spPr>
              <a:xfrm>
                <a:off x="4276382" y="5835167"/>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44880" y="3099780"/>
              <a:ext cx="1958091" cy="2336348"/>
              <a:chOff x="744880" y="3099780"/>
              <a:chExt cx="1958091" cy="2336348"/>
            </a:xfrm>
          </p:grpSpPr>
          <p:sp>
            <p:nvSpPr>
              <p:cNvPr id="93" name="Flowchart: Connector 228"/>
              <p:cNvSpPr/>
              <p:nvPr/>
            </p:nvSpPr>
            <p:spPr>
              <a:xfrm>
                <a:off x="744880"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5" name="Flowchart: Connector 229"/>
              <p:cNvSpPr/>
              <p:nvPr/>
            </p:nvSpPr>
            <p:spPr>
              <a:xfrm>
                <a:off x="1300041"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6" name="Flowchart: Connector 230"/>
              <p:cNvSpPr/>
              <p:nvPr/>
            </p:nvSpPr>
            <p:spPr>
              <a:xfrm>
                <a:off x="1855202"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1" name="Flowchart: Connector 160"/>
              <p:cNvSpPr/>
              <p:nvPr/>
            </p:nvSpPr>
            <p:spPr>
              <a:xfrm>
                <a:off x="2410363"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3" name="Rounded Rectangle 102"/>
              <p:cNvSpPr/>
              <p:nvPr/>
            </p:nvSpPr>
            <p:spPr>
              <a:xfrm>
                <a:off x="1007433" y="3099780"/>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2117755" y="3099780"/>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ed Rectangle 106"/>
              <p:cNvSpPr/>
              <p:nvPr/>
            </p:nvSpPr>
            <p:spPr>
              <a:xfrm>
                <a:off x="1007433"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117755"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3552484" y="3099780"/>
              <a:ext cx="1958093" cy="2336348"/>
              <a:chOff x="3552484" y="3099780"/>
              <a:chExt cx="1958093" cy="2336348"/>
            </a:xfrm>
          </p:grpSpPr>
          <p:sp>
            <p:nvSpPr>
              <p:cNvPr id="76" name="Flowchart: Connector 234"/>
              <p:cNvSpPr/>
              <p:nvPr/>
            </p:nvSpPr>
            <p:spPr>
              <a:xfrm>
                <a:off x="4107645"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Flowchart: Connector 235"/>
              <p:cNvSpPr/>
              <p:nvPr/>
            </p:nvSpPr>
            <p:spPr>
              <a:xfrm>
                <a:off x="4662806"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7" name="Flowchart: Connector 236"/>
              <p:cNvSpPr/>
              <p:nvPr/>
            </p:nvSpPr>
            <p:spPr>
              <a:xfrm>
                <a:off x="5217969"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8" name="Flowchart: Connector 154"/>
              <p:cNvSpPr/>
              <p:nvPr/>
            </p:nvSpPr>
            <p:spPr>
              <a:xfrm>
                <a:off x="3552484"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9" name="Rounded Rectangle 88"/>
              <p:cNvSpPr/>
              <p:nvPr/>
            </p:nvSpPr>
            <p:spPr>
              <a:xfrm>
                <a:off x="3845092" y="3099780"/>
                <a:ext cx="292608" cy="283464"/>
              </a:xfrm>
              <a:prstGeom prst="roundRect">
                <a:avLst/>
              </a:prstGeom>
              <a:solidFill>
                <a:schemeClr val="accent3"/>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ed Rectangle 89"/>
              <p:cNvSpPr/>
              <p:nvPr/>
            </p:nvSpPr>
            <p:spPr>
              <a:xfrm>
                <a:off x="4955414" y="3099780"/>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3845092"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955414"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5" name="TextBox 74"/>
            <p:cNvSpPr txBox="1"/>
            <p:nvPr/>
          </p:nvSpPr>
          <p:spPr>
            <a:xfrm>
              <a:off x="2854857" y="4036486"/>
              <a:ext cx="697627" cy="458587"/>
            </a:xfrm>
            <a:prstGeom prst="rect">
              <a:avLst/>
            </a:prstGeom>
            <a:noFill/>
          </p:spPr>
          <p:txBody>
            <a:bodyPr wrap="none" rtlCol="0">
              <a:spAutoFit/>
            </a:bodyPr>
            <a:lstStyle/>
            <a:p>
              <a:pPr algn="ctr">
                <a:lnSpc>
                  <a:spcPct val="50000"/>
                </a:lnSpc>
              </a:pPr>
              <a:r>
                <a:rPr lang="is-IS" sz="4000" dirty="0">
                  <a:latin typeface="Candara"/>
                  <a:cs typeface="Candara"/>
                </a:rPr>
                <a:t>…</a:t>
              </a:r>
              <a:endParaRPr lang="en-US" sz="4000" dirty="0">
                <a:latin typeface="Candara"/>
                <a:cs typeface="Candara"/>
              </a:endParaRPr>
            </a:p>
          </p:txBody>
        </p:sp>
      </p:grpSp>
      <p:grpSp>
        <p:nvGrpSpPr>
          <p:cNvPr id="191" name="Group 190"/>
          <p:cNvGrpSpPr/>
          <p:nvPr/>
        </p:nvGrpSpPr>
        <p:grpSpPr>
          <a:xfrm>
            <a:off x="4395345" y="5675381"/>
            <a:ext cx="3106721" cy="245453"/>
            <a:chOff x="1902925" y="6045604"/>
            <a:chExt cx="3106721" cy="245453"/>
          </a:xfrm>
        </p:grpSpPr>
        <p:sp>
          <p:nvSpPr>
            <p:cNvPr id="183" name="Up Arrow 182"/>
            <p:cNvSpPr/>
            <p:nvPr/>
          </p:nvSpPr>
          <p:spPr>
            <a:xfrm>
              <a:off x="1902925" y="6045604"/>
              <a:ext cx="300184" cy="245453"/>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Up Arrow 183"/>
            <p:cNvSpPr/>
            <p:nvPr/>
          </p:nvSpPr>
          <p:spPr>
            <a:xfrm>
              <a:off x="4709462" y="6045604"/>
              <a:ext cx="300184" cy="245453"/>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03" name="Straight Arrow Connector 202"/>
          <p:cNvCxnSpPr/>
          <p:nvPr/>
        </p:nvCxnSpPr>
        <p:spPr>
          <a:xfrm flipV="1">
            <a:off x="4445413" y="4429485"/>
            <a:ext cx="288350" cy="963093"/>
          </a:xfrm>
          <a:prstGeom prst="straightConnector1">
            <a:avLst/>
          </a:prstGeom>
          <a:ln w="38100" cmpd="sng">
            <a:solidFill>
              <a:srgbClr val="008000"/>
            </a:solidFill>
            <a:prstDash val="dash"/>
            <a:tailEnd type="arrow"/>
          </a:ln>
          <a:effectLst/>
        </p:spPr>
        <p:style>
          <a:lnRef idx="2">
            <a:schemeClr val="accent1"/>
          </a:lnRef>
          <a:fillRef idx="0">
            <a:schemeClr val="accent1"/>
          </a:fillRef>
          <a:effectRef idx="1">
            <a:schemeClr val="accent1"/>
          </a:effectRef>
          <a:fontRef idx="minor">
            <a:schemeClr val="tx1"/>
          </a:fontRef>
        </p:style>
      </p:cxnSp>
      <p:grpSp>
        <p:nvGrpSpPr>
          <p:cNvPr id="215" name="Group 214"/>
          <p:cNvGrpSpPr/>
          <p:nvPr/>
        </p:nvGrpSpPr>
        <p:grpSpPr>
          <a:xfrm>
            <a:off x="6912659" y="4505158"/>
            <a:ext cx="1088760" cy="690111"/>
            <a:chOff x="5392697" y="4221686"/>
            <a:chExt cx="1088760" cy="690110"/>
          </a:xfrm>
        </p:grpSpPr>
        <p:cxnSp>
          <p:nvCxnSpPr>
            <p:cNvPr id="207" name="Straight Arrow Connector 206"/>
            <p:cNvCxnSpPr>
              <a:endCxn id="211" idx="0"/>
            </p:cNvCxnSpPr>
            <p:nvPr/>
          </p:nvCxnSpPr>
          <p:spPr>
            <a:xfrm flipH="1">
              <a:off x="5937077" y="4221686"/>
              <a:ext cx="155096" cy="425294"/>
            </a:xfrm>
            <a:prstGeom prst="straightConnector1">
              <a:avLst/>
            </a:prstGeom>
            <a:ln w="38100" cmpd="sng">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211" name="TextBox 210"/>
            <p:cNvSpPr txBox="1"/>
            <p:nvPr/>
          </p:nvSpPr>
          <p:spPr>
            <a:xfrm>
              <a:off x="5392697" y="4646980"/>
              <a:ext cx="1088760" cy="264816"/>
            </a:xfrm>
            <a:prstGeom prst="rect">
              <a:avLst/>
            </a:prstGeom>
            <a:solidFill>
              <a:schemeClr val="bg1"/>
            </a:solidFill>
          </p:spPr>
          <p:txBody>
            <a:bodyPr wrap="none" rtlCol="0">
              <a:spAutoFit/>
            </a:bodyPr>
            <a:lstStyle/>
            <a:p>
              <a:pPr algn="ctr">
                <a:lnSpc>
                  <a:spcPct val="60000"/>
                </a:lnSpc>
              </a:pPr>
              <a:r>
                <a:rPr lang="is-IS" dirty="0">
                  <a:solidFill>
                    <a:srgbClr val="FF0000"/>
                  </a:solidFill>
                  <a:latin typeface="Verdana"/>
                  <a:cs typeface="Verdana"/>
                </a:rPr>
                <a:t>Nothing</a:t>
              </a:r>
              <a:endParaRPr lang="en-US" dirty="0">
                <a:solidFill>
                  <a:srgbClr val="FF0000"/>
                </a:solidFill>
                <a:latin typeface="Verdana"/>
                <a:cs typeface="Verdana"/>
              </a:endParaRPr>
            </a:p>
          </p:txBody>
        </p:sp>
      </p:grpSp>
      <p:sp>
        <p:nvSpPr>
          <p:cNvPr id="79" name="TextBox 78"/>
          <p:cNvSpPr txBox="1"/>
          <p:nvPr/>
        </p:nvSpPr>
        <p:spPr>
          <a:xfrm>
            <a:off x="7682694" y="2093934"/>
            <a:ext cx="2899235" cy="461665"/>
          </a:xfrm>
          <a:prstGeom prst="rect">
            <a:avLst/>
          </a:prstGeom>
          <a:noFill/>
        </p:spPr>
        <p:txBody>
          <a:bodyPr wrap="square" rtlCol="0">
            <a:spAutoFit/>
          </a:bodyPr>
          <a:lstStyle/>
          <a:p>
            <a:r>
              <a:rPr lang="en-US" sz="2400" dirty="0">
                <a:latin typeface="Candara"/>
                <a:cs typeface="Candara"/>
              </a:rPr>
              <a:t>Silent packet drop</a:t>
            </a:r>
          </a:p>
        </p:txBody>
      </p:sp>
      <p:sp>
        <p:nvSpPr>
          <p:cNvPr id="150" name="Rounded Rectangle 149"/>
          <p:cNvSpPr/>
          <p:nvPr/>
        </p:nvSpPr>
        <p:spPr>
          <a:xfrm>
            <a:off x="7492597" y="3199112"/>
            <a:ext cx="292608" cy="283464"/>
          </a:xfrm>
          <a:prstGeom prst="roundRect">
            <a:avLst/>
          </a:prstGeom>
          <a:pattFill prst="wdDnDiag">
            <a:fgClr>
              <a:srgbClr val="FF0000"/>
            </a:fgClr>
            <a:bgClr>
              <a:schemeClr val="bg1">
                <a:lumMod val="65000"/>
              </a:schemeClr>
            </a:bgClr>
          </a:patt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5" name="TextBox 154"/>
          <p:cNvSpPr txBox="1"/>
          <p:nvPr/>
        </p:nvSpPr>
        <p:spPr>
          <a:xfrm>
            <a:off x="4275361" y="4761171"/>
            <a:ext cx="373820"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a:t>
            </a:r>
            <a:endParaRPr lang="en-US" sz="2400" b="1" dirty="0">
              <a:solidFill>
                <a:srgbClr val="FF0000"/>
              </a:solidFill>
              <a:latin typeface="Verdana"/>
              <a:cs typeface="Verdana"/>
            </a:endParaRPr>
          </a:p>
        </p:txBody>
      </p:sp>
      <p:grpSp>
        <p:nvGrpSpPr>
          <p:cNvPr id="156" name="Group 155"/>
          <p:cNvGrpSpPr/>
          <p:nvPr/>
        </p:nvGrpSpPr>
        <p:grpSpPr>
          <a:xfrm>
            <a:off x="4195744" y="5018850"/>
            <a:ext cx="319039" cy="187543"/>
            <a:chOff x="7239772" y="5099580"/>
            <a:chExt cx="438384" cy="232092"/>
          </a:xfrm>
          <a:solidFill>
            <a:schemeClr val="accent1"/>
          </a:solidFill>
        </p:grpSpPr>
        <p:sp>
          <p:nvSpPr>
            <p:cNvPr id="157" name="Rectangle 156"/>
            <p:cNvSpPr/>
            <p:nvPr/>
          </p:nvSpPr>
          <p:spPr>
            <a:xfrm>
              <a:off x="7239772" y="5099580"/>
              <a:ext cx="438384" cy="232092"/>
            </a:xfrm>
            <a:prstGeom prst="rect">
              <a:avLst/>
            </a:prstGeom>
            <a:grp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58" name="Straight Connector 157"/>
            <p:cNvCxnSpPr/>
            <p:nvPr/>
          </p:nvCxnSpPr>
          <p:spPr>
            <a:xfrm>
              <a:off x="7239772" y="5099580"/>
              <a:ext cx="206298" cy="152416"/>
            </a:xfrm>
            <a:prstGeom prst="line">
              <a:avLst/>
            </a:prstGeom>
            <a:grpFill/>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7446070" y="5099580"/>
              <a:ext cx="232086" cy="152416"/>
            </a:xfrm>
            <a:prstGeom prst="line">
              <a:avLst/>
            </a:prstGeom>
            <a:grpFill/>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5622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latin typeface="Candara"/>
                <a:cs typeface="Candara"/>
              </a:rPr>
              <a:t>传统监控系统无法应对灰色故障</a:t>
            </a:r>
            <a:endParaRPr lang="en-US" sz="3600" dirty="0">
              <a:solidFill>
                <a:srgbClr val="0000FF"/>
              </a:solidFill>
              <a:latin typeface="Candara"/>
              <a:cs typeface="Candara"/>
            </a:endParaRPr>
          </a:p>
        </p:txBody>
      </p:sp>
      <p:grpSp>
        <p:nvGrpSpPr>
          <p:cNvPr id="180" name="Group 179"/>
          <p:cNvGrpSpPr/>
          <p:nvPr/>
        </p:nvGrpSpPr>
        <p:grpSpPr>
          <a:xfrm>
            <a:off x="2278774" y="2172670"/>
            <a:ext cx="5770874" cy="3362790"/>
            <a:chOff x="-260297" y="2073338"/>
            <a:chExt cx="5770874" cy="3362790"/>
          </a:xfrm>
        </p:grpSpPr>
        <p:grpSp>
          <p:nvGrpSpPr>
            <p:cNvPr id="177" name="Group 176"/>
            <p:cNvGrpSpPr/>
            <p:nvPr/>
          </p:nvGrpSpPr>
          <p:grpSpPr>
            <a:xfrm>
              <a:off x="869781" y="2356802"/>
              <a:ext cx="4514300" cy="2931102"/>
              <a:chOff x="869781" y="2356802"/>
              <a:chExt cx="4514300" cy="2931102"/>
            </a:xfrm>
          </p:grpSpPr>
          <p:cxnSp>
            <p:nvCxnSpPr>
              <p:cNvPr id="102" name="Straight Connector 101"/>
              <p:cNvCxnSpPr>
                <a:endCxn id="97" idx="2"/>
              </p:cNvCxnSpPr>
              <p:nvPr/>
            </p:nvCxnSpPr>
            <p:spPr>
              <a:xfrm flipV="1">
                <a:off x="869781" y="4409686"/>
                <a:ext cx="283956"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a:endCxn id="97" idx="2"/>
              </p:cNvCxnSpPr>
              <p:nvPr/>
            </p:nvCxnSpPr>
            <p:spPr>
              <a:xfrm flipH="1" flipV="1">
                <a:off x="1153737" y="4409686"/>
                <a:ext cx="303145"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a:endCxn id="98" idx="2"/>
              </p:cNvCxnSpPr>
              <p:nvPr/>
            </p:nvCxnSpPr>
            <p:spPr>
              <a:xfrm flipV="1">
                <a:off x="2006361" y="4409686"/>
                <a:ext cx="257698"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a:endCxn id="98" idx="2"/>
              </p:cNvCxnSpPr>
              <p:nvPr/>
            </p:nvCxnSpPr>
            <p:spPr>
              <a:xfrm flipH="1" flipV="1">
                <a:off x="2264059" y="4409686"/>
                <a:ext cx="309650"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97" idx="0"/>
                <a:endCxn id="78" idx="2"/>
              </p:cNvCxnSpPr>
              <p:nvPr/>
            </p:nvCxnSpPr>
            <p:spPr>
              <a:xfrm flipV="1">
                <a:off x="1153737"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a:stCxn id="97" idx="0"/>
                <a:endCxn id="80" idx="2"/>
              </p:cNvCxnSpPr>
              <p:nvPr/>
            </p:nvCxnSpPr>
            <p:spPr>
              <a:xfrm flipV="1">
                <a:off x="1153737"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a:stCxn id="98" idx="0"/>
                <a:endCxn id="78" idx="2"/>
              </p:cNvCxnSpPr>
              <p:nvPr/>
            </p:nvCxnSpPr>
            <p:spPr>
              <a:xfrm flipH="1" flipV="1">
                <a:off x="1153737"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98" idx="0"/>
                <a:endCxn id="80" idx="2"/>
              </p:cNvCxnSpPr>
              <p:nvPr/>
            </p:nvCxnSpPr>
            <p:spPr>
              <a:xfrm flipV="1">
                <a:off x="2264059"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a:stCxn id="81" idx="2"/>
                <a:endCxn id="99" idx="0"/>
              </p:cNvCxnSpPr>
              <p:nvPr/>
            </p:nvCxnSpPr>
            <p:spPr>
              <a:xfrm>
                <a:off x="3991396"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a:stCxn id="81" idx="2"/>
                <a:endCxn id="100" idx="0"/>
              </p:cNvCxnSpPr>
              <p:nvPr/>
            </p:nvCxnSpPr>
            <p:spPr>
              <a:xfrm>
                <a:off x="3991396"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a:stCxn id="99" idx="0"/>
                <a:endCxn id="82" idx="2"/>
              </p:cNvCxnSpPr>
              <p:nvPr/>
            </p:nvCxnSpPr>
            <p:spPr>
              <a:xfrm flipV="1">
                <a:off x="3991396" y="3383244"/>
                <a:ext cx="111032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a:stCxn id="82" idx="2"/>
                <a:endCxn id="100" idx="0"/>
              </p:cNvCxnSpPr>
              <p:nvPr/>
            </p:nvCxnSpPr>
            <p:spPr>
              <a:xfrm>
                <a:off x="5101718" y="3383244"/>
                <a:ext cx="0"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99" idx="2"/>
              </p:cNvCxnSpPr>
              <p:nvPr/>
            </p:nvCxnSpPr>
            <p:spPr>
              <a:xfrm flipH="1">
                <a:off x="3703223" y="4409686"/>
                <a:ext cx="288173"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a:stCxn id="99" idx="2"/>
              </p:cNvCxnSpPr>
              <p:nvPr/>
            </p:nvCxnSpPr>
            <p:spPr>
              <a:xfrm>
                <a:off x="3991396" y="4409686"/>
                <a:ext cx="284986"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a:stCxn id="100" idx="2"/>
              </p:cNvCxnSpPr>
              <p:nvPr/>
            </p:nvCxnSpPr>
            <p:spPr>
              <a:xfrm flipH="1">
                <a:off x="4807787" y="4409686"/>
                <a:ext cx="293931"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a:stCxn id="100" idx="2"/>
              </p:cNvCxnSpPr>
              <p:nvPr/>
            </p:nvCxnSpPr>
            <p:spPr>
              <a:xfrm>
                <a:off x="5101718" y="4409686"/>
                <a:ext cx="282363" cy="8782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78" idx="0"/>
                <a:endCxn id="83" idx="2"/>
              </p:cNvCxnSpPr>
              <p:nvPr/>
            </p:nvCxnSpPr>
            <p:spPr>
              <a:xfrm flipV="1">
                <a:off x="1153737" y="2356802"/>
                <a:ext cx="796288"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78" idx="0"/>
                <a:endCxn id="84" idx="2"/>
              </p:cNvCxnSpPr>
              <p:nvPr/>
            </p:nvCxnSpPr>
            <p:spPr>
              <a:xfrm flipV="1">
                <a:off x="1153737" y="2356802"/>
                <a:ext cx="1620508"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80" idx="0"/>
                <a:endCxn id="85" idx="2"/>
              </p:cNvCxnSpPr>
              <p:nvPr/>
            </p:nvCxnSpPr>
            <p:spPr>
              <a:xfrm flipV="1">
                <a:off x="2264059" y="2356802"/>
                <a:ext cx="1334406"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80" idx="0"/>
                <a:endCxn id="86" idx="2"/>
              </p:cNvCxnSpPr>
              <p:nvPr/>
            </p:nvCxnSpPr>
            <p:spPr>
              <a:xfrm flipV="1">
                <a:off x="2264059" y="2356802"/>
                <a:ext cx="2158627"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81" idx="0"/>
                <a:endCxn id="83" idx="2"/>
              </p:cNvCxnSpPr>
              <p:nvPr/>
            </p:nvCxnSpPr>
            <p:spPr>
              <a:xfrm flipH="1" flipV="1">
                <a:off x="1950025" y="2356802"/>
                <a:ext cx="2041371"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81" idx="0"/>
                <a:endCxn id="84" idx="2"/>
              </p:cNvCxnSpPr>
              <p:nvPr/>
            </p:nvCxnSpPr>
            <p:spPr>
              <a:xfrm flipH="1" flipV="1">
                <a:off x="2774245" y="2356802"/>
                <a:ext cx="1217151"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82" idx="0"/>
                <a:endCxn id="85" idx="2"/>
              </p:cNvCxnSpPr>
              <p:nvPr/>
            </p:nvCxnSpPr>
            <p:spPr>
              <a:xfrm flipH="1" flipV="1">
                <a:off x="3598465" y="2356802"/>
                <a:ext cx="1503253"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82" idx="0"/>
                <a:endCxn id="86" idx="2"/>
              </p:cNvCxnSpPr>
              <p:nvPr/>
            </p:nvCxnSpPr>
            <p:spPr>
              <a:xfrm flipH="1" flipV="1">
                <a:off x="4422686" y="2356802"/>
                <a:ext cx="679032" cy="74297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66" name="TextBox 65"/>
            <p:cNvSpPr txBox="1"/>
            <p:nvPr/>
          </p:nvSpPr>
          <p:spPr>
            <a:xfrm>
              <a:off x="-180357" y="2073338"/>
              <a:ext cx="830924" cy="369332"/>
            </a:xfrm>
            <a:prstGeom prst="rect">
              <a:avLst/>
            </a:prstGeom>
            <a:noFill/>
          </p:spPr>
          <p:txBody>
            <a:bodyPr wrap="square" rtlCol="0">
              <a:spAutoFit/>
            </a:bodyPr>
            <a:lstStyle/>
            <a:p>
              <a:pPr algn="r"/>
              <a:r>
                <a:rPr lang="en-US" dirty="0">
                  <a:latin typeface="Candara"/>
                  <a:cs typeface="Candara"/>
                </a:rPr>
                <a:t>Spine</a:t>
              </a:r>
            </a:p>
          </p:txBody>
        </p:sp>
        <p:sp>
          <p:nvSpPr>
            <p:cNvPr id="67" name="TextBox 66"/>
            <p:cNvSpPr txBox="1"/>
            <p:nvPr/>
          </p:nvSpPr>
          <p:spPr>
            <a:xfrm>
              <a:off x="42708" y="3015948"/>
              <a:ext cx="607859" cy="369332"/>
            </a:xfrm>
            <a:prstGeom prst="rect">
              <a:avLst/>
            </a:prstGeom>
            <a:noFill/>
          </p:spPr>
          <p:txBody>
            <a:bodyPr wrap="none" rtlCol="0">
              <a:spAutoFit/>
            </a:bodyPr>
            <a:lstStyle/>
            <a:p>
              <a:pPr algn="r"/>
              <a:r>
                <a:rPr lang="en-US" dirty="0">
                  <a:latin typeface="Candara"/>
                  <a:cs typeface="Candara"/>
                </a:rPr>
                <a:t>Leaf</a:t>
              </a:r>
            </a:p>
          </p:txBody>
        </p:sp>
        <p:sp>
          <p:nvSpPr>
            <p:cNvPr id="68" name="TextBox 67"/>
            <p:cNvSpPr txBox="1"/>
            <p:nvPr/>
          </p:nvSpPr>
          <p:spPr>
            <a:xfrm>
              <a:off x="93278" y="4036486"/>
              <a:ext cx="557289" cy="369332"/>
            </a:xfrm>
            <a:prstGeom prst="rect">
              <a:avLst/>
            </a:prstGeom>
            <a:noFill/>
          </p:spPr>
          <p:txBody>
            <a:bodyPr wrap="none" rtlCol="0">
              <a:spAutoFit/>
            </a:bodyPr>
            <a:lstStyle/>
            <a:p>
              <a:pPr algn="r"/>
              <a:r>
                <a:rPr lang="en-US" dirty="0" err="1">
                  <a:latin typeface="Candara"/>
                  <a:cs typeface="Candara"/>
                </a:rPr>
                <a:t>ToR</a:t>
              </a:r>
              <a:endParaRPr lang="en-US" dirty="0">
                <a:latin typeface="Candara"/>
                <a:cs typeface="Candara"/>
              </a:endParaRPr>
            </a:p>
          </p:txBody>
        </p:sp>
        <p:sp>
          <p:nvSpPr>
            <p:cNvPr id="69" name="TextBox 68"/>
            <p:cNvSpPr txBox="1"/>
            <p:nvPr/>
          </p:nvSpPr>
          <p:spPr>
            <a:xfrm>
              <a:off x="-260297" y="5066796"/>
              <a:ext cx="910864" cy="369332"/>
            </a:xfrm>
            <a:prstGeom prst="rect">
              <a:avLst/>
            </a:prstGeom>
            <a:noFill/>
          </p:spPr>
          <p:txBody>
            <a:bodyPr wrap="none" rtlCol="0">
              <a:spAutoFit/>
            </a:bodyPr>
            <a:lstStyle/>
            <a:p>
              <a:pPr algn="r"/>
              <a:r>
                <a:rPr lang="en-US" dirty="0">
                  <a:latin typeface="Candara"/>
                  <a:cs typeface="Candara"/>
                </a:rPr>
                <a:t>Servers</a:t>
              </a:r>
            </a:p>
          </p:txBody>
        </p:sp>
        <p:grpSp>
          <p:nvGrpSpPr>
            <p:cNvPr id="94" name="Group 93"/>
            <p:cNvGrpSpPr/>
            <p:nvPr/>
          </p:nvGrpSpPr>
          <p:grpSpPr>
            <a:xfrm>
              <a:off x="1803721" y="2073338"/>
              <a:ext cx="2765269" cy="283464"/>
              <a:chOff x="1803721" y="5835167"/>
              <a:chExt cx="2765269" cy="283464"/>
            </a:xfrm>
          </p:grpSpPr>
          <p:sp>
            <p:nvSpPr>
              <p:cNvPr id="83" name="Rounded Rectangle 82"/>
              <p:cNvSpPr/>
              <p:nvPr/>
            </p:nvSpPr>
            <p:spPr>
              <a:xfrm>
                <a:off x="180372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ounded Rectangle 83"/>
              <p:cNvSpPr/>
              <p:nvPr/>
            </p:nvSpPr>
            <p:spPr>
              <a:xfrm>
                <a:off x="262794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ounded Rectangle 84"/>
              <p:cNvSpPr/>
              <p:nvPr/>
            </p:nvSpPr>
            <p:spPr>
              <a:xfrm>
                <a:off x="345216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ounded Rectangle 85"/>
              <p:cNvSpPr/>
              <p:nvPr/>
            </p:nvSpPr>
            <p:spPr>
              <a:xfrm>
                <a:off x="4276382"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59" name="Group 158"/>
            <p:cNvGrpSpPr/>
            <p:nvPr/>
          </p:nvGrpSpPr>
          <p:grpSpPr>
            <a:xfrm>
              <a:off x="744880" y="3099780"/>
              <a:ext cx="1958091" cy="2336348"/>
              <a:chOff x="744880" y="3099780"/>
              <a:chExt cx="1958091" cy="2336348"/>
            </a:xfrm>
          </p:grpSpPr>
          <p:sp>
            <p:nvSpPr>
              <p:cNvPr id="39" name="Flowchart: Connector 228"/>
              <p:cNvSpPr/>
              <p:nvPr/>
            </p:nvSpPr>
            <p:spPr>
              <a:xfrm>
                <a:off x="744880"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0" name="Flowchart: Connector 229"/>
              <p:cNvSpPr/>
              <p:nvPr/>
            </p:nvSpPr>
            <p:spPr>
              <a:xfrm>
                <a:off x="1300041"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1" name="Flowchart: Connector 230"/>
              <p:cNvSpPr/>
              <p:nvPr/>
            </p:nvSpPr>
            <p:spPr>
              <a:xfrm>
                <a:off x="1855202"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4" name="Flowchart: Connector 160"/>
              <p:cNvSpPr/>
              <p:nvPr/>
            </p:nvSpPr>
            <p:spPr>
              <a:xfrm>
                <a:off x="2410363"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8" name="Rounded Rectangle 77"/>
              <p:cNvSpPr/>
              <p:nvPr/>
            </p:nvSpPr>
            <p:spPr>
              <a:xfrm>
                <a:off x="1007433"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ounded Rectangle 79"/>
              <p:cNvSpPr/>
              <p:nvPr/>
            </p:nvSpPr>
            <p:spPr>
              <a:xfrm>
                <a:off x="2117755"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Rounded Rectangle 96"/>
              <p:cNvSpPr/>
              <p:nvPr/>
            </p:nvSpPr>
            <p:spPr>
              <a:xfrm>
                <a:off x="1007433"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Rounded Rectangle 97"/>
              <p:cNvSpPr/>
              <p:nvPr/>
            </p:nvSpPr>
            <p:spPr>
              <a:xfrm>
                <a:off x="2117755"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60" name="Group 159"/>
            <p:cNvGrpSpPr/>
            <p:nvPr/>
          </p:nvGrpSpPr>
          <p:grpSpPr>
            <a:xfrm>
              <a:off x="3552484" y="3099780"/>
              <a:ext cx="1958093" cy="2336348"/>
              <a:chOff x="3552484" y="3099780"/>
              <a:chExt cx="1958093" cy="2336348"/>
            </a:xfrm>
          </p:grpSpPr>
          <p:sp>
            <p:nvSpPr>
              <p:cNvPr id="45" name="Flowchart: Connector 234"/>
              <p:cNvSpPr/>
              <p:nvPr/>
            </p:nvSpPr>
            <p:spPr>
              <a:xfrm>
                <a:off x="4107645"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6" name="Flowchart: Connector 235"/>
              <p:cNvSpPr/>
              <p:nvPr/>
            </p:nvSpPr>
            <p:spPr>
              <a:xfrm>
                <a:off x="4662806"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7" name="Flowchart: Connector 236"/>
              <p:cNvSpPr/>
              <p:nvPr/>
            </p:nvSpPr>
            <p:spPr>
              <a:xfrm>
                <a:off x="5217969"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 name="Flowchart: Connector 154"/>
              <p:cNvSpPr/>
              <p:nvPr/>
            </p:nvSpPr>
            <p:spPr>
              <a:xfrm>
                <a:off x="3552484"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1" name="Rounded Rectangle 80"/>
              <p:cNvSpPr/>
              <p:nvPr/>
            </p:nvSpPr>
            <p:spPr>
              <a:xfrm>
                <a:off x="3845092"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ounded Rectangle 81"/>
              <p:cNvSpPr/>
              <p:nvPr/>
            </p:nvSpPr>
            <p:spPr>
              <a:xfrm>
                <a:off x="4955414" y="309978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ounded Rectangle 98"/>
              <p:cNvSpPr/>
              <p:nvPr/>
            </p:nvSpPr>
            <p:spPr>
              <a:xfrm>
                <a:off x="3845092"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Rounded Rectangle 99"/>
              <p:cNvSpPr/>
              <p:nvPr/>
            </p:nvSpPr>
            <p:spPr>
              <a:xfrm>
                <a:off x="4955414" y="4126222"/>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79" name="TextBox 178"/>
            <p:cNvSpPr txBox="1"/>
            <p:nvPr/>
          </p:nvSpPr>
          <p:spPr>
            <a:xfrm>
              <a:off x="2854857" y="4036486"/>
              <a:ext cx="697627" cy="458587"/>
            </a:xfrm>
            <a:prstGeom prst="rect">
              <a:avLst/>
            </a:prstGeom>
            <a:noFill/>
          </p:spPr>
          <p:txBody>
            <a:bodyPr wrap="none" rtlCol="0">
              <a:spAutoFit/>
            </a:bodyPr>
            <a:lstStyle/>
            <a:p>
              <a:pPr algn="ctr">
                <a:lnSpc>
                  <a:spcPct val="50000"/>
                </a:lnSpc>
              </a:pPr>
              <a:r>
                <a:rPr lang="is-IS" sz="4000" dirty="0">
                  <a:latin typeface="Candara"/>
                  <a:cs typeface="Candara"/>
                </a:rPr>
                <a:t>…</a:t>
              </a:r>
              <a:endParaRPr lang="en-US" sz="4000" dirty="0">
                <a:latin typeface="Candara"/>
                <a:cs typeface="Candara"/>
              </a:endParaRPr>
            </a:p>
          </p:txBody>
        </p:sp>
      </p:grpSp>
      <p:grpSp>
        <p:nvGrpSpPr>
          <p:cNvPr id="70" name="Group 69"/>
          <p:cNvGrpSpPr/>
          <p:nvPr/>
        </p:nvGrpSpPr>
        <p:grpSpPr>
          <a:xfrm>
            <a:off x="3283956" y="2172671"/>
            <a:ext cx="4765697" cy="3362791"/>
            <a:chOff x="744880" y="2073338"/>
            <a:chExt cx="4765697" cy="3362790"/>
          </a:xfrm>
        </p:grpSpPr>
        <p:grpSp>
          <p:nvGrpSpPr>
            <p:cNvPr id="71" name="Group 70"/>
            <p:cNvGrpSpPr/>
            <p:nvPr/>
          </p:nvGrpSpPr>
          <p:grpSpPr>
            <a:xfrm>
              <a:off x="869781" y="2356802"/>
              <a:ext cx="4514300" cy="2931102"/>
              <a:chOff x="869781" y="2356802"/>
              <a:chExt cx="4514300" cy="2931102"/>
            </a:xfrm>
          </p:grpSpPr>
          <p:cxnSp>
            <p:nvCxnSpPr>
              <p:cNvPr id="115" name="Straight Connector 114"/>
              <p:cNvCxnSpPr>
                <a:endCxn id="107" idx="2"/>
              </p:cNvCxnSpPr>
              <p:nvPr/>
            </p:nvCxnSpPr>
            <p:spPr>
              <a:xfrm flipV="1">
                <a:off x="869781" y="4409686"/>
                <a:ext cx="283956"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a:endCxn id="107" idx="2"/>
              </p:cNvCxnSpPr>
              <p:nvPr/>
            </p:nvCxnSpPr>
            <p:spPr>
              <a:xfrm flipH="1" flipV="1">
                <a:off x="1153737" y="4409686"/>
                <a:ext cx="303145"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a:endCxn id="109" idx="2"/>
              </p:cNvCxnSpPr>
              <p:nvPr/>
            </p:nvCxnSpPr>
            <p:spPr>
              <a:xfrm flipV="1">
                <a:off x="2006361" y="4409686"/>
                <a:ext cx="257698"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endCxn id="109" idx="2"/>
              </p:cNvCxnSpPr>
              <p:nvPr/>
            </p:nvCxnSpPr>
            <p:spPr>
              <a:xfrm flipH="1" flipV="1">
                <a:off x="2264059" y="4409686"/>
                <a:ext cx="309650"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a:stCxn id="107" idx="0"/>
                <a:endCxn id="103" idx="2"/>
              </p:cNvCxnSpPr>
              <p:nvPr/>
            </p:nvCxnSpPr>
            <p:spPr>
              <a:xfrm flipV="1">
                <a:off x="1153737" y="3383244"/>
                <a:ext cx="0"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107" idx="0"/>
                <a:endCxn id="105" idx="2"/>
              </p:cNvCxnSpPr>
              <p:nvPr/>
            </p:nvCxnSpPr>
            <p:spPr>
              <a:xfrm flipV="1">
                <a:off x="1153737" y="3383244"/>
                <a:ext cx="111032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09" idx="0"/>
                <a:endCxn id="103" idx="2"/>
              </p:cNvCxnSpPr>
              <p:nvPr/>
            </p:nvCxnSpPr>
            <p:spPr>
              <a:xfrm flipH="1" flipV="1">
                <a:off x="1153737" y="3383244"/>
                <a:ext cx="111032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a:stCxn id="109" idx="0"/>
                <a:endCxn id="105" idx="2"/>
              </p:cNvCxnSpPr>
              <p:nvPr/>
            </p:nvCxnSpPr>
            <p:spPr>
              <a:xfrm flipV="1">
                <a:off x="2264059" y="3383244"/>
                <a:ext cx="0"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a:stCxn id="89" idx="2"/>
                <a:endCxn id="91" idx="0"/>
              </p:cNvCxnSpPr>
              <p:nvPr/>
            </p:nvCxnSpPr>
            <p:spPr>
              <a:xfrm>
                <a:off x="3991396" y="3383244"/>
                <a:ext cx="0" cy="74297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89" idx="2"/>
                <a:endCxn id="92" idx="0"/>
              </p:cNvCxnSpPr>
              <p:nvPr/>
            </p:nvCxnSpPr>
            <p:spPr>
              <a:xfrm>
                <a:off x="3991396" y="3383244"/>
                <a:ext cx="1110322" cy="74297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91" idx="0"/>
                <a:endCxn id="90" idx="2"/>
              </p:cNvCxnSpPr>
              <p:nvPr/>
            </p:nvCxnSpPr>
            <p:spPr>
              <a:xfrm flipV="1">
                <a:off x="3991396" y="3383244"/>
                <a:ext cx="111032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a:stCxn id="90" idx="2"/>
                <a:endCxn id="92" idx="0"/>
              </p:cNvCxnSpPr>
              <p:nvPr/>
            </p:nvCxnSpPr>
            <p:spPr>
              <a:xfrm>
                <a:off x="5101718" y="3383244"/>
                <a:ext cx="0"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91" idx="2"/>
              </p:cNvCxnSpPr>
              <p:nvPr/>
            </p:nvCxnSpPr>
            <p:spPr>
              <a:xfrm flipH="1">
                <a:off x="3703223" y="4409686"/>
                <a:ext cx="288173"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a:stCxn id="91" idx="2"/>
              </p:cNvCxnSpPr>
              <p:nvPr/>
            </p:nvCxnSpPr>
            <p:spPr>
              <a:xfrm>
                <a:off x="3991396" y="4409686"/>
                <a:ext cx="284986"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a:stCxn id="92" idx="2"/>
              </p:cNvCxnSpPr>
              <p:nvPr/>
            </p:nvCxnSpPr>
            <p:spPr>
              <a:xfrm flipH="1">
                <a:off x="4807787" y="4409686"/>
                <a:ext cx="293931"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92" idx="2"/>
              </p:cNvCxnSpPr>
              <p:nvPr/>
            </p:nvCxnSpPr>
            <p:spPr>
              <a:xfrm>
                <a:off x="5101718" y="4409686"/>
                <a:ext cx="282363" cy="878218"/>
              </a:xfrm>
              <a:prstGeom prst="line">
                <a:avLst/>
              </a:prstGeom>
              <a:ln w="25400" cmpd="sng">
                <a:solidFill>
                  <a:srgbClr val="9BBB59"/>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3" idx="0"/>
                <a:endCxn id="110" idx="2"/>
              </p:cNvCxnSpPr>
              <p:nvPr/>
            </p:nvCxnSpPr>
            <p:spPr>
              <a:xfrm flipV="1">
                <a:off x="1153737" y="2356802"/>
                <a:ext cx="796288"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a:stCxn id="103" idx="0"/>
                <a:endCxn id="111" idx="2"/>
              </p:cNvCxnSpPr>
              <p:nvPr/>
            </p:nvCxnSpPr>
            <p:spPr>
              <a:xfrm flipV="1">
                <a:off x="1153737" y="2356802"/>
                <a:ext cx="1620508"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105" idx="0"/>
                <a:endCxn id="112" idx="2"/>
              </p:cNvCxnSpPr>
              <p:nvPr/>
            </p:nvCxnSpPr>
            <p:spPr>
              <a:xfrm flipV="1">
                <a:off x="2264059" y="2356802"/>
                <a:ext cx="1334406"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105" idx="0"/>
                <a:endCxn id="113" idx="2"/>
              </p:cNvCxnSpPr>
              <p:nvPr/>
            </p:nvCxnSpPr>
            <p:spPr>
              <a:xfrm flipV="1">
                <a:off x="2264059" y="2356802"/>
                <a:ext cx="2158627"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89" idx="0"/>
                <a:endCxn id="110" idx="2"/>
              </p:cNvCxnSpPr>
              <p:nvPr/>
            </p:nvCxnSpPr>
            <p:spPr>
              <a:xfrm flipH="1" flipV="1">
                <a:off x="1950025" y="2356802"/>
                <a:ext cx="2041371"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89" idx="0"/>
                <a:endCxn id="111" idx="2"/>
              </p:cNvCxnSpPr>
              <p:nvPr/>
            </p:nvCxnSpPr>
            <p:spPr>
              <a:xfrm flipH="1" flipV="1">
                <a:off x="2774245" y="2356802"/>
                <a:ext cx="1217151"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90" idx="0"/>
                <a:endCxn id="112" idx="2"/>
              </p:cNvCxnSpPr>
              <p:nvPr/>
            </p:nvCxnSpPr>
            <p:spPr>
              <a:xfrm flipH="1" flipV="1">
                <a:off x="3598465" y="2356802"/>
                <a:ext cx="1503253"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90" idx="0"/>
                <a:endCxn id="113" idx="2"/>
              </p:cNvCxnSpPr>
              <p:nvPr/>
            </p:nvCxnSpPr>
            <p:spPr>
              <a:xfrm flipH="1" flipV="1">
                <a:off x="4422686" y="2356802"/>
                <a:ext cx="679032" cy="742978"/>
              </a:xfrm>
              <a:prstGeom prst="line">
                <a:avLst/>
              </a:prstGeom>
              <a:ln w="25400" cmpd="sng">
                <a:solidFill>
                  <a:schemeClr val="accent3"/>
                </a:solidFill>
              </a:ln>
              <a:effectLst/>
            </p:spPr>
            <p:style>
              <a:lnRef idx="2">
                <a:schemeClr val="accent1"/>
              </a:lnRef>
              <a:fillRef idx="0">
                <a:schemeClr val="accent1"/>
              </a:fillRef>
              <a:effectRef idx="1">
                <a:schemeClr val="accent1"/>
              </a:effectRef>
              <a:fontRef idx="minor">
                <a:schemeClr val="tx1"/>
              </a:fontRef>
            </p:style>
          </p:cxnSp>
        </p:grpSp>
        <p:grpSp>
          <p:nvGrpSpPr>
            <p:cNvPr id="72" name="Group 71"/>
            <p:cNvGrpSpPr/>
            <p:nvPr/>
          </p:nvGrpSpPr>
          <p:grpSpPr>
            <a:xfrm>
              <a:off x="1803721" y="2073338"/>
              <a:ext cx="2765269" cy="283464"/>
              <a:chOff x="1803721" y="5835167"/>
              <a:chExt cx="2765269" cy="283464"/>
            </a:xfrm>
          </p:grpSpPr>
          <p:sp>
            <p:nvSpPr>
              <p:cNvPr id="110" name="Rounded Rectangle 109"/>
              <p:cNvSpPr/>
              <p:nvPr/>
            </p:nvSpPr>
            <p:spPr>
              <a:xfrm>
                <a:off x="1803721" y="5835167"/>
                <a:ext cx="292608" cy="283464"/>
              </a:xfrm>
              <a:prstGeom prst="roundRect">
                <a:avLst/>
              </a:prstGeom>
              <a:solidFill>
                <a:schemeClr val="accent3"/>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1" name="Rounded Rectangle 110"/>
              <p:cNvSpPr/>
              <p:nvPr/>
            </p:nvSpPr>
            <p:spPr>
              <a:xfrm>
                <a:off x="2627941" y="5835167"/>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2" name="Rounded Rectangle 111"/>
              <p:cNvSpPr/>
              <p:nvPr/>
            </p:nvSpPr>
            <p:spPr>
              <a:xfrm>
                <a:off x="3452161" y="5835167"/>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3" name="Rounded Rectangle 112"/>
              <p:cNvSpPr/>
              <p:nvPr/>
            </p:nvSpPr>
            <p:spPr>
              <a:xfrm>
                <a:off x="4276382" y="5835167"/>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3" name="Group 72"/>
            <p:cNvGrpSpPr/>
            <p:nvPr/>
          </p:nvGrpSpPr>
          <p:grpSpPr>
            <a:xfrm>
              <a:off x="744880" y="3099780"/>
              <a:ext cx="1958091" cy="2336348"/>
              <a:chOff x="744880" y="3099780"/>
              <a:chExt cx="1958091" cy="2336348"/>
            </a:xfrm>
          </p:grpSpPr>
          <p:sp>
            <p:nvSpPr>
              <p:cNvPr id="93" name="Flowchart: Connector 228"/>
              <p:cNvSpPr/>
              <p:nvPr/>
            </p:nvSpPr>
            <p:spPr>
              <a:xfrm>
                <a:off x="744880"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5" name="Flowchart: Connector 229"/>
              <p:cNvSpPr/>
              <p:nvPr/>
            </p:nvSpPr>
            <p:spPr>
              <a:xfrm>
                <a:off x="1300041"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96" name="Flowchart: Connector 230"/>
              <p:cNvSpPr/>
              <p:nvPr/>
            </p:nvSpPr>
            <p:spPr>
              <a:xfrm>
                <a:off x="1855202"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1" name="Flowchart: Connector 160"/>
              <p:cNvSpPr/>
              <p:nvPr/>
            </p:nvSpPr>
            <p:spPr>
              <a:xfrm>
                <a:off x="2410363"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03" name="Rounded Rectangle 102"/>
              <p:cNvSpPr/>
              <p:nvPr/>
            </p:nvSpPr>
            <p:spPr>
              <a:xfrm>
                <a:off x="1007433" y="3099780"/>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ounded Rectangle 104"/>
              <p:cNvSpPr/>
              <p:nvPr/>
            </p:nvSpPr>
            <p:spPr>
              <a:xfrm>
                <a:off x="2117755" y="3099780"/>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Rounded Rectangle 106"/>
              <p:cNvSpPr/>
              <p:nvPr/>
            </p:nvSpPr>
            <p:spPr>
              <a:xfrm>
                <a:off x="1007433"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9" name="Rounded Rectangle 108"/>
              <p:cNvSpPr/>
              <p:nvPr/>
            </p:nvSpPr>
            <p:spPr>
              <a:xfrm>
                <a:off x="2117755"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4" name="Group 73"/>
            <p:cNvGrpSpPr/>
            <p:nvPr/>
          </p:nvGrpSpPr>
          <p:grpSpPr>
            <a:xfrm>
              <a:off x="3552484" y="3099780"/>
              <a:ext cx="1958093" cy="2336348"/>
              <a:chOff x="3552484" y="3099780"/>
              <a:chExt cx="1958093" cy="2336348"/>
            </a:xfrm>
          </p:grpSpPr>
          <p:sp>
            <p:nvSpPr>
              <p:cNvPr id="76" name="Flowchart: Connector 234"/>
              <p:cNvSpPr/>
              <p:nvPr/>
            </p:nvSpPr>
            <p:spPr>
              <a:xfrm>
                <a:off x="4107645"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7" name="Flowchart: Connector 235"/>
              <p:cNvSpPr/>
              <p:nvPr/>
            </p:nvSpPr>
            <p:spPr>
              <a:xfrm>
                <a:off x="4662806"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7" name="Flowchart: Connector 236"/>
              <p:cNvSpPr/>
              <p:nvPr/>
            </p:nvSpPr>
            <p:spPr>
              <a:xfrm>
                <a:off x="5217969"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8" name="Flowchart: Connector 154"/>
              <p:cNvSpPr/>
              <p:nvPr/>
            </p:nvSpPr>
            <p:spPr>
              <a:xfrm>
                <a:off x="3552484" y="5152664"/>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89" name="Rounded Rectangle 88"/>
              <p:cNvSpPr/>
              <p:nvPr/>
            </p:nvSpPr>
            <p:spPr>
              <a:xfrm>
                <a:off x="3845092" y="3099780"/>
                <a:ext cx="292608" cy="283464"/>
              </a:xfrm>
              <a:prstGeom prst="roundRect">
                <a:avLst/>
              </a:prstGeom>
              <a:solidFill>
                <a:schemeClr val="accent3"/>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ounded Rectangle 89"/>
              <p:cNvSpPr/>
              <p:nvPr/>
            </p:nvSpPr>
            <p:spPr>
              <a:xfrm>
                <a:off x="4955414" y="3099780"/>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Rounded Rectangle 90"/>
              <p:cNvSpPr/>
              <p:nvPr/>
            </p:nvSpPr>
            <p:spPr>
              <a:xfrm>
                <a:off x="3845092"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Rounded Rectangle 91"/>
              <p:cNvSpPr/>
              <p:nvPr/>
            </p:nvSpPr>
            <p:spPr>
              <a:xfrm>
                <a:off x="4955414" y="4126222"/>
                <a:ext cx="292608" cy="283464"/>
              </a:xfrm>
              <a:prstGeom prst="roundRect">
                <a:avLst/>
              </a:prstGeom>
              <a:solidFill>
                <a:srgbClr val="9BBB59"/>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5" name="TextBox 74"/>
            <p:cNvSpPr txBox="1"/>
            <p:nvPr/>
          </p:nvSpPr>
          <p:spPr>
            <a:xfrm>
              <a:off x="2854857" y="4036486"/>
              <a:ext cx="697627" cy="458587"/>
            </a:xfrm>
            <a:prstGeom prst="rect">
              <a:avLst/>
            </a:prstGeom>
            <a:noFill/>
          </p:spPr>
          <p:txBody>
            <a:bodyPr wrap="none" rtlCol="0">
              <a:spAutoFit/>
            </a:bodyPr>
            <a:lstStyle/>
            <a:p>
              <a:pPr algn="ctr">
                <a:lnSpc>
                  <a:spcPct val="50000"/>
                </a:lnSpc>
              </a:pPr>
              <a:r>
                <a:rPr lang="is-IS" sz="4000" dirty="0">
                  <a:latin typeface="Candara"/>
                  <a:cs typeface="Candara"/>
                </a:rPr>
                <a:t>…</a:t>
              </a:r>
              <a:endParaRPr lang="en-US" sz="4000" dirty="0">
                <a:latin typeface="Candara"/>
                <a:cs typeface="Candara"/>
              </a:endParaRPr>
            </a:p>
          </p:txBody>
        </p:sp>
      </p:grpSp>
      <p:grpSp>
        <p:nvGrpSpPr>
          <p:cNvPr id="191" name="Group 190"/>
          <p:cNvGrpSpPr/>
          <p:nvPr/>
        </p:nvGrpSpPr>
        <p:grpSpPr>
          <a:xfrm>
            <a:off x="4395345" y="5675381"/>
            <a:ext cx="3106721" cy="245453"/>
            <a:chOff x="1902925" y="6045604"/>
            <a:chExt cx="3106721" cy="245453"/>
          </a:xfrm>
        </p:grpSpPr>
        <p:sp>
          <p:nvSpPr>
            <p:cNvPr id="183" name="Up Arrow 182"/>
            <p:cNvSpPr/>
            <p:nvPr/>
          </p:nvSpPr>
          <p:spPr>
            <a:xfrm>
              <a:off x="1902925" y="6045604"/>
              <a:ext cx="300184" cy="245453"/>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4" name="Up Arrow 183"/>
            <p:cNvSpPr/>
            <p:nvPr/>
          </p:nvSpPr>
          <p:spPr>
            <a:xfrm>
              <a:off x="4709462" y="6045604"/>
              <a:ext cx="300184" cy="245453"/>
            </a:xfrm>
            <a:prstGeom prst="up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203" name="Straight Arrow Connector 202"/>
          <p:cNvCxnSpPr/>
          <p:nvPr/>
        </p:nvCxnSpPr>
        <p:spPr>
          <a:xfrm flipV="1">
            <a:off x="4445413" y="4429485"/>
            <a:ext cx="288350" cy="963093"/>
          </a:xfrm>
          <a:prstGeom prst="straightConnector1">
            <a:avLst/>
          </a:prstGeom>
          <a:ln w="38100" cmpd="sng">
            <a:solidFill>
              <a:srgbClr val="008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8206278" y="2172133"/>
            <a:ext cx="2461722" cy="369332"/>
          </a:xfrm>
          <a:prstGeom prst="rect">
            <a:avLst/>
          </a:prstGeom>
          <a:noFill/>
        </p:spPr>
        <p:txBody>
          <a:bodyPr wrap="square" rtlCol="0">
            <a:spAutoFit/>
          </a:bodyPr>
          <a:lstStyle/>
          <a:p>
            <a:r>
              <a:rPr lang="en-US" dirty="0">
                <a:latin typeface="Candara"/>
                <a:cs typeface="Candara"/>
              </a:rPr>
              <a:t>Gray failures</a:t>
            </a:r>
          </a:p>
        </p:txBody>
      </p:sp>
      <p:sp>
        <p:nvSpPr>
          <p:cNvPr id="150" name="Flowchart: Connector 230"/>
          <p:cNvSpPr/>
          <p:nvPr/>
        </p:nvSpPr>
        <p:spPr>
          <a:xfrm>
            <a:off x="4393918" y="5251996"/>
            <a:ext cx="292608" cy="283464"/>
          </a:xfrm>
          <a:prstGeom prst="flowChartConnector">
            <a:avLst/>
          </a:prstGeom>
          <a:solidFill>
            <a:srgbClr val="FF0000"/>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55" name="TextBox 154"/>
          <p:cNvSpPr txBox="1"/>
          <p:nvPr/>
        </p:nvSpPr>
        <p:spPr>
          <a:xfrm>
            <a:off x="4275361" y="4761171"/>
            <a:ext cx="373820" cy="322332"/>
          </a:xfrm>
          <a:prstGeom prst="rect">
            <a:avLst/>
          </a:prstGeom>
          <a:noFill/>
        </p:spPr>
        <p:txBody>
          <a:bodyPr wrap="none" rtlCol="0">
            <a:spAutoFit/>
          </a:bodyPr>
          <a:lstStyle/>
          <a:p>
            <a:pPr algn="ctr">
              <a:lnSpc>
                <a:spcPct val="60000"/>
              </a:lnSpc>
            </a:pPr>
            <a:r>
              <a:rPr lang="is-IS" sz="2400" b="1" dirty="0">
                <a:solidFill>
                  <a:srgbClr val="FF0000"/>
                </a:solidFill>
                <a:latin typeface="Verdana"/>
                <a:cs typeface="Verdana"/>
              </a:rPr>
              <a:t>?</a:t>
            </a:r>
            <a:endParaRPr lang="en-US" sz="2400" b="1" dirty="0">
              <a:solidFill>
                <a:srgbClr val="FF0000"/>
              </a:solidFill>
              <a:latin typeface="Verdana"/>
              <a:cs typeface="Verdana"/>
            </a:endParaRPr>
          </a:p>
        </p:txBody>
      </p:sp>
      <p:grpSp>
        <p:nvGrpSpPr>
          <p:cNvPr id="156" name="Group 155"/>
          <p:cNvGrpSpPr/>
          <p:nvPr/>
        </p:nvGrpSpPr>
        <p:grpSpPr>
          <a:xfrm>
            <a:off x="6912659" y="4505158"/>
            <a:ext cx="1088760" cy="690111"/>
            <a:chOff x="5392697" y="4221686"/>
            <a:chExt cx="1088760" cy="690110"/>
          </a:xfrm>
        </p:grpSpPr>
        <p:cxnSp>
          <p:nvCxnSpPr>
            <p:cNvPr id="157" name="Straight Arrow Connector 156"/>
            <p:cNvCxnSpPr>
              <a:endCxn id="158" idx="0"/>
            </p:cNvCxnSpPr>
            <p:nvPr/>
          </p:nvCxnSpPr>
          <p:spPr>
            <a:xfrm flipH="1">
              <a:off x="5937077" y="4221686"/>
              <a:ext cx="155096" cy="425294"/>
            </a:xfrm>
            <a:prstGeom prst="straightConnector1">
              <a:avLst/>
            </a:prstGeom>
            <a:ln w="38100" cmpd="sng">
              <a:solidFill>
                <a:srgbClr val="FF0000"/>
              </a:solidFill>
              <a:prstDash val="dash"/>
              <a:tailEnd type="arrow"/>
            </a:ln>
            <a:effectLst/>
          </p:spPr>
          <p:style>
            <a:lnRef idx="2">
              <a:schemeClr val="accent1"/>
            </a:lnRef>
            <a:fillRef idx="0">
              <a:schemeClr val="accent1"/>
            </a:fillRef>
            <a:effectRef idx="1">
              <a:schemeClr val="accent1"/>
            </a:effectRef>
            <a:fontRef idx="minor">
              <a:schemeClr val="tx1"/>
            </a:fontRef>
          </p:style>
        </p:cxnSp>
        <p:sp>
          <p:nvSpPr>
            <p:cNvPr id="158" name="TextBox 157"/>
            <p:cNvSpPr txBox="1"/>
            <p:nvPr/>
          </p:nvSpPr>
          <p:spPr>
            <a:xfrm>
              <a:off x="5392697" y="4646980"/>
              <a:ext cx="1088760" cy="264816"/>
            </a:xfrm>
            <a:prstGeom prst="rect">
              <a:avLst/>
            </a:prstGeom>
            <a:solidFill>
              <a:schemeClr val="bg1"/>
            </a:solidFill>
          </p:spPr>
          <p:txBody>
            <a:bodyPr wrap="none" rtlCol="0">
              <a:spAutoFit/>
            </a:bodyPr>
            <a:lstStyle/>
            <a:p>
              <a:pPr algn="ctr">
                <a:lnSpc>
                  <a:spcPct val="60000"/>
                </a:lnSpc>
              </a:pPr>
              <a:r>
                <a:rPr lang="is-IS" dirty="0">
                  <a:solidFill>
                    <a:srgbClr val="FF0000"/>
                  </a:solidFill>
                  <a:latin typeface="Verdana"/>
                  <a:cs typeface="Verdana"/>
                </a:rPr>
                <a:t>Nothing</a:t>
              </a:r>
              <a:endParaRPr lang="en-US" dirty="0">
                <a:solidFill>
                  <a:srgbClr val="FF0000"/>
                </a:solidFill>
                <a:latin typeface="Verdana"/>
                <a:cs typeface="Verdana"/>
              </a:endParaRPr>
            </a:p>
          </p:txBody>
        </p:sp>
      </p:grpSp>
      <p:grpSp>
        <p:nvGrpSpPr>
          <p:cNvPr id="161" name="Group 160"/>
          <p:cNvGrpSpPr/>
          <p:nvPr/>
        </p:nvGrpSpPr>
        <p:grpSpPr>
          <a:xfrm>
            <a:off x="4195744" y="5018850"/>
            <a:ext cx="319039" cy="187543"/>
            <a:chOff x="7239772" y="5099580"/>
            <a:chExt cx="438384" cy="232092"/>
          </a:xfrm>
          <a:solidFill>
            <a:schemeClr val="accent1"/>
          </a:solidFill>
        </p:grpSpPr>
        <p:sp>
          <p:nvSpPr>
            <p:cNvPr id="163" name="Rectangle 162"/>
            <p:cNvSpPr/>
            <p:nvPr/>
          </p:nvSpPr>
          <p:spPr>
            <a:xfrm>
              <a:off x="7239772" y="5099580"/>
              <a:ext cx="438384" cy="232092"/>
            </a:xfrm>
            <a:prstGeom prst="rect">
              <a:avLst/>
            </a:prstGeom>
            <a:grpFill/>
            <a:ln w="28575"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5" name="Straight Connector 164"/>
            <p:cNvCxnSpPr/>
            <p:nvPr/>
          </p:nvCxnSpPr>
          <p:spPr>
            <a:xfrm>
              <a:off x="7239772" y="5099580"/>
              <a:ext cx="206298" cy="152416"/>
            </a:xfrm>
            <a:prstGeom prst="line">
              <a:avLst/>
            </a:prstGeom>
            <a:grpFill/>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flipV="1">
              <a:off x="7446070" y="5099580"/>
              <a:ext cx="232086" cy="152416"/>
            </a:xfrm>
            <a:prstGeom prst="line">
              <a:avLst/>
            </a:prstGeom>
            <a:grpFill/>
            <a:ln w="28575" cmpd="sng">
              <a:solidFill>
                <a:schemeClr val="tx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587849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247AB924-1B87-43FC-B7C7-B112D5C51A0E}"/>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bwMode="ltGray">
          <a:xfrm>
            <a:off x="378068" y="4633546"/>
            <a:ext cx="11438793" cy="1844256"/>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xmlns="" id="{DAD2B705-4A9B-408D-AA80-4F41045E09D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2209800" y="5738691"/>
            <a:ext cx="7772400" cy="0"/>
          </a:xfrm>
          <a:prstGeom prst="line">
            <a:avLst/>
          </a:prstGeom>
          <a:ln w="222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xmlns="" id="{99AE2756-0FC4-4155-83E7-58AAAB63E757}"/>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065689"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xmlns="" id="{E841A299-B70D-43E9-A9B7-B65F2473038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83195" y="870269"/>
            <a:ext cx="3425609" cy="2654846"/>
          </a:xfrm>
          <a:prstGeom prst="rect">
            <a:avLst/>
          </a:prstGeom>
        </p:spPr>
      </p:pic>
      <p:pic>
        <p:nvPicPr>
          <p:cNvPr id="7" name="Picture 6">
            <a:extLst>
              <a:ext uri="{FF2B5EF4-FFF2-40B4-BE49-F238E27FC236}">
                <a16:creationId xmlns:a16="http://schemas.microsoft.com/office/drawing/2014/main" xmlns="" id="{4EA264FF-07C8-4503-A6B9-B14F33C41B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1484" y="1134757"/>
            <a:ext cx="3433324" cy="2180160"/>
          </a:xfrm>
          <a:prstGeom prst="rect">
            <a:avLst/>
          </a:prstGeom>
        </p:spPr>
      </p:pic>
      <p:cxnSp>
        <p:nvCxnSpPr>
          <p:cNvPr id="22" name="Straight Connector 21">
            <a:extLst>
              <a:ext uri="{FF2B5EF4-FFF2-40B4-BE49-F238E27FC236}">
                <a16:creationId xmlns:a16="http://schemas.microsoft.com/office/drawing/2014/main" xmlns="" id="{818DC98F-4057-4645-B948-F604F39A9CFE}"/>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8129685" y="477749"/>
            <a:ext cx="0" cy="3657600"/>
          </a:xfrm>
          <a:prstGeom prst="line">
            <a:avLst/>
          </a:prstGeom>
          <a:ln w="101600" cmpd="dbl">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xmlns="" id="{EBDF9A93-92D1-4E0C-B76A-0E3CE5CD7589}"/>
              </a:ext>
            </a:extLst>
          </p:cNvPr>
          <p:cNvPicPr>
            <a:picLocks noGrp="1" noChangeAspect="1"/>
          </p:cNvPicPr>
          <p:nvPr>
            <p:ph sz="half" idx="1"/>
          </p:nvPr>
        </p:nvPicPr>
        <p:blipFill>
          <a:blip r:embed="rId5">
            <a:extLst>
              <a:ext uri="{28A0092B-C50C-407E-A947-70E740481C1C}">
                <a14:useLocalDpi xmlns:a14="http://schemas.microsoft.com/office/drawing/2010/main" val="0"/>
              </a:ext>
            </a:extLst>
          </a:blip>
          <a:stretch>
            <a:fillRect/>
          </a:stretch>
        </p:blipFill>
        <p:spPr>
          <a:xfrm>
            <a:off x="8512658" y="330045"/>
            <a:ext cx="3298050" cy="3997637"/>
          </a:xfrm>
          <a:prstGeom prst="rect">
            <a:avLst/>
          </a:prstGeom>
        </p:spPr>
      </p:pic>
      <p:sp>
        <p:nvSpPr>
          <p:cNvPr id="2" name="Title 1">
            <a:extLst>
              <a:ext uri="{FF2B5EF4-FFF2-40B4-BE49-F238E27FC236}">
                <a16:creationId xmlns:a16="http://schemas.microsoft.com/office/drawing/2014/main" xmlns="" id="{D596BE56-5809-4A90-AC72-462C60552ED2}"/>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zh-CN" altLang="en-US" sz="5400">
                <a:solidFill>
                  <a:schemeClr val="bg1"/>
                </a:solidFill>
              </a:rPr>
              <a:t>云计算，大数据</a:t>
            </a:r>
            <a:r>
              <a:rPr lang="zh-CN" altLang="en-US" sz="5400">
                <a:solidFill>
                  <a:schemeClr val="bg1"/>
                </a:solidFill>
                <a:sym typeface="Wingdings" panose="05000000000000000000" pitchFamily="2" charset="2"/>
              </a:rPr>
              <a:t>，</a:t>
            </a:r>
            <a:r>
              <a:rPr lang="zh-CN" altLang="en-US" sz="5400">
                <a:solidFill>
                  <a:schemeClr val="bg1"/>
                </a:solidFill>
              </a:rPr>
              <a:t>人工智能时代？</a:t>
            </a:r>
            <a:endParaRPr lang="en-US" sz="5400">
              <a:solidFill>
                <a:schemeClr val="bg1"/>
              </a:solidFill>
            </a:endParaRPr>
          </a:p>
        </p:txBody>
      </p:sp>
    </p:spTree>
    <p:extLst>
      <p:ext uri="{BB962C8B-B14F-4D97-AF65-F5344CB8AC3E}">
        <p14:creationId xmlns:p14="http://schemas.microsoft.com/office/powerpoint/2010/main" val="1963789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Problem statement: from path to link</a:t>
            </a:r>
          </a:p>
        </p:txBody>
      </p:sp>
      <p:sp>
        <p:nvSpPr>
          <p:cNvPr id="3" name="Content Placeholder 2"/>
          <p:cNvSpPr>
            <a:spLocks noGrp="1"/>
          </p:cNvSpPr>
          <p:nvPr>
            <p:ph idx="1"/>
          </p:nvPr>
        </p:nvSpPr>
        <p:spPr>
          <a:xfrm>
            <a:off x="657225" y="1802765"/>
            <a:ext cx="10877550" cy="4351338"/>
          </a:xfrm>
        </p:spPr>
        <p:txBody>
          <a:bodyPr/>
          <a:lstStyle/>
          <a:p>
            <a:r>
              <a:rPr lang="en-US" dirty="0"/>
              <a:t>For troubleshooting, developers need to know which links/devices fail.</a:t>
            </a:r>
          </a:p>
          <a:p>
            <a:r>
              <a:rPr lang="en-US" dirty="0"/>
              <a:t>From the observation, we only have end-to-end path failures.</a:t>
            </a:r>
          </a:p>
          <a:p>
            <a:endParaRPr lang="en-US" dirty="0"/>
          </a:p>
          <a:p>
            <a:r>
              <a:rPr lang="en-US" dirty="0"/>
              <a:t>Questions:</a:t>
            </a:r>
          </a:p>
          <a:p>
            <a:pPr lvl="1"/>
            <a:r>
              <a:rPr lang="en-US" dirty="0"/>
              <a:t>Is it possible to infer link failures from path failures?</a:t>
            </a:r>
          </a:p>
          <a:p>
            <a:pPr lvl="1"/>
            <a:r>
              <a:rPr lang="en-US" dirty="0"/>
              <a:t>What are the challenges in real-world datacenter?</a:t>
            </a:r>
          </a:p>
        </p:txBody>
      </p:sp>
    </p:spTree>
    <p:extLst>
      <p:ext uri="{BB962C8B-B14F-4D97-AF65-F5344CB8AC3E}">
        <p14:creationId xmlns:p14="http://schemas.microsoft.com/office/powerpoint/2010/main" val="244014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latin typeface="Candara"/>
                <a:cs typeface="Candara"/>
              </a:rPr>
              <a:t>NetBouncer</a:t>
            </a:r>
            <a:r>
              <a:rPr lang="en-US" sz="3600" dirty="0">
                <a:latin typeface="Candara"/>
                <a:cs typeface="Candara"/>
              </a:rPr>
              <a:t> </a:t>
            </a:r>
          </a:p>
        </p:txBody>
      </p:sp>
      <p:grpSp>
        <p:nvGrpSpPr>
          <p:cNvPr id="70" name="Group 69"/>
          <p:cNvGrpSpPr/>
          <p:nvPr/>
        </p:nvGrpSpPr>
        <p:grpSpPr>
          <a:xfrm>
            <a:off x="2974296" y="2288931"/>
            <a:ext cx="5770874" cy="2560081"/>
            <a:chOff x="1465544" y="1803338"/>
            <a:chExt cx="5770874" cy="2560080"/>
          </a:xfrm>
        </p:grpSpPr>
        <p:grpSp>
          <p:nvGrpSpPr>
            <p:cNvPr id="5" name="Group 4"/>
            <p:cNvGrpSpPr/>
            <p:nvPr/>
          </p:nvGrpSpPr>
          <p:grpSpPr>
            <a:xfrm>
              <a:off x="2595622" y="2172670"/>
              <a:ext cx="4514300" cy="2049016"/>
              <a:chOff x="869781" y="2356802"/>
              <a:chExt cx="4514300" cy="2049016"/>
            </a:xfrm>
          </p:grpSpPr>
          <p:cxnSp>
            <p:nvCxnSpPr>
              <p:cNvPr id="34" name="Straight Connector 33"/>
              <p:cNvCxnSpPr>
                <a:endCxn id="28" idx="2"/>
              </p:cNvCxnSpPr>
              <p:nvPr/>
            </p:nvCxnSpPr>
            <p:spPr>
              <a:xfrm flipV="1">
                <a:off x="869781" y="3817300"/>
                <a:ext cx="283956"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28" idx="2"/>
              </p:cNvCxnSpPr>
              <p:nvPr/>
            </p:nvCxnSpPr>
            <p:spPr>
              <a:xfrm flipH="1" flipV="1">
                <a:off x="1153737" y="3817300"/>
                <a:ext cx="303146"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29" idx="2"/>
              </p:cNvCxnSpPr>
              <p:nvPr/>
            </p:nvCxnSpPr>
            <p:spPr>
              <a:xfrm flipV="1">
                <a:off x="2006361" y="3817300"/>
                <a:ext cx="257698"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29" idx="2"/>
              </p:cNvCxnSpPr>
              <p:nvPr/>
            </p:nvCxnSpPr>
            <p:spPr>
              <a:xfrm flipH="1" flipV="1">
                <a:off x="2264059" y="3817300"/>
                <a:ext cx="309650"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8" idx="0"/>
                <a:endCxn id="26" idx="2"/>
              </p:cNvCxnSpPr>
              <p:nvPr/>
            </p:nvCxnSpPr>
            <p:spPr>
              <a:xfrm flipV="1">
                <a:off x="1153737"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8" idx="0"/>
                <a:endCxn id="27" idx="2"/>
              </p:cNvCxnSpPr>
              <p:nvPr/>
            </p:nvCxnSpPr>
            <p:spPr>
              <a:xfrm flipV="1">
                <a:off x="1153737"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29" idx="0"/>
                <a:endCxn id="26" idx="2"/>
              </p:cNvCxnSpPr>
              <p:nvPr/>
            </p:nvCxnSpPr>
            <p:spPr>
              <a:xfrm flipH="1" flipV="1">
                <a:off x="1153737"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9" idx="0"/>
                <a:endCxn id="27" idx="2"/>
              </p:cNvCxnSpPr>
              <p:nvPr/>
            </p:nvCxnSpPr>
            <p:spPr>
              <a:xfrm flipV="1">
                <a:off x="2264059"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8" idx="2"/>
                <a:endCxn id="20" idx="0"/>
              </p:cNvCxnSpPr>
              <p:nvPr/>
            </p:nvCxnSpPr>
            <p:spPr>
              <a:xfrm>
                <a:off x="3991396"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8" idx="2"/>
                <a:endCxn id="21" idx="0"/>
              </p:cNvCxnSpPr>
              <p:nvPr/>
            </p:nvCxnSpPr>
            <p:spPr>
              <a:xfrm>
                <a:off x="3991396"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0" idx="0"/>
                <a:endCxn id="19" idx="2"/>
              </p:cNvCxnSpPr>
              <p:nvPr/>
            </p:nvCxnSpPr>
            <p:spPr>
              <a:xfrm flipV="1">
                <a:off x="3991396"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19" idx="2"/>
                <a:endCxn id="21" idx="0"/>
              </p:cNvCxnSpPr>
              <p:nvPr/>
            </p:nvCxnSpPr>
            <p:spPr>
              <a:xfrm>
                <a:off x="5101718"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0" idx="2"/>
              </p:cNvCxnSpPr>
              <p:nvPr/>
            </p:nvCxnSpPr>
            <p:spPr>
              <a:xfrm flipH="1">
                <a:off x="3703224" y="3817300"/>
                <a:ext cx="288172"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0" idx="2"/>
              </p:cNvCxnSpPr>
              <p:nvPr/>
            </p:nvCxnSpPr>
            <p:spPr>
              <a:xfrm>
                <a:off x="3991396" y="3817300"/>
                <a:ext cx="284986"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1" idx="2"/>
              </p:cNvCxnSpPr>
              <p:nvPr/>
            </p:nvCxnSpPr>
            <p:spPr>
              <a:xfrm flipH="1">
                <a:off x="4807788" y="3817300"/>
                <a:ext cx="293930"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1" idx="2"/>
              </p:cNvCxnSpPr>
              <p:nvPr/>
            </p:nvCxnSpPr>
            <p:spPr>
              <a:xfrm>
                <a:off x="5101718" y="3817300"/>
                <a:ext cx="282363"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6" idx="0"/>
                <a:endCxn id="30" idx="2"/>
              </p:cNvCxnSpPr>
              <p:nvPr/>
            </p:nvCxnSpPr>
            <p:spPr>
              <a:xfrm flipV="1">
                <a:off x="1153737" y="2356802"/>
                <a:ext cx="796288"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6" idx="0"/>
                <a:endCxn id="31" idx="2"/>
              </p:cNvCxnSpPr>
              <p:nvPr/>
            </p:nvCxnSpPr>
            <p:spPr>
              <a:xfrm flipV="1">
                <a:off x="1153737" y="2356802"/>
                <a:ext cx="1620508"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27" idx="0"/>
                <a:endCxn id="32" idx="2"/>
              </p:cNvCxnSpPr>
              <p:nvPr/>
            </p:nvCxnSpPr>
            <p:spPr>
              <a:xfrm flipV="1">
                <a:off x="2264059" y="2356802"/>
                <a:ext cx="1334406"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27" idx="0"/>
                <a:endCxn id="33" idx="2"/>
              </p:cNvCxnSpPr>
              <p:nvPr/>
            </p:nvCxnSpPr>
            <p:spPr>
              <a:xfrm flipV="1">
                <a:off x="2264059" y="2356802"/>
                <a:ext cx="2158627"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18" idx="0"/>
                <a:endCxn id="30" idx="2"/>
              </p:cNvCxnSpPr>
              <p:nvPr/>
            </p:nvCxnSpPr>
            <p:spPr>
              <a:xfrm flipH="1" flipV="1">
                <a:off x="1950025" y="2356802"/>
                <a:ext cx="2041371"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18" idx="0"/>
                <a:endCxn id="31" idx="2"/>
              </p:cNvCxnSpPr>
              <p:nvPr/>
            </p:nvCxnSpPr>
            <p:spPr>
              <a:xfrm flipH="1" flipV="1">
                <a:off x="2774245" y="2356802"/>
                <a:ext cx="1217151"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19" idx="0"/>
                <a:endCxn id="32" idx="2"/>
              </p:cNvCxnSpPr>
              <p:nvPr/>
            </p:nvCxnSpPr>
            <p:spPr>
              <a:xfrm flipH="1" flipV="1">
                <a:off x="3598465" y="2356802"/>
                <a:ext cx="1503253"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19" idx="0"/>
                <a:endCxn id="33" idx="2"/>
              </p:cNvCxnSpPr>
              <p:nvPr/>
            </p:nvCxnSpPr>
            <p:spPr>
              <a:xfrm flipH="1" flipV="1">
                <a:off x="4422686" y="2356802"/>
                <a:ext cx="67903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6" name="TextBox 5"/>
            <p:cNvSpPr txBox="1"/>
            <p:nvPr/>
          </p:nvSpPr>
          <p:spPr>
            <a:xfrm>
              <a:off x="1545484" y="1803338"/>
              <a:ext cx="830924" cy="369332"/>
            </a:xfrm>
            <a:prstGeom prst="rect">
              <a:avLst/>
            </a:prstGeom>
            <a:noFill/>
          </p:spPr>
          <p:txBody>
            <a:bodyPr wrap="square" rtlCol="0">
              <a:spAutoFit/>
            </a:bodyPr>
            <a:lstStyle/>
            <a:p>
              <a:pPr algn="r"/>
              <a:r>
                <a:rPr lang="en-US" dirty="0">
                  <a:latin typeface="Candara"/>
                  <a:cs typeface="Candara"/>
                </a:rPr>
                <a:t>Spine</a:t>
              </a:r>
            </a:p>
          </p:txBody>
        </p:sp>
        <p:sp>
          <p:nvSpPr>
            <p:cNvPr id="7" name="TextBox 6"/>
            <p:cNvSpPr txBox="1"/>
            <p:nvPr/>
          </p:nvSpPr>
          <p:spPr>
            <a:xfrm>
              <a:off x="1768549" y="2533587"/>
              <a:ext cx="607859" cy="369332"/>
            </a:xfrm>
            <a:prstGeom prst="rect">
              <a:avLst/>
            </a:prstGeom>
            <a:noFill/>
          </p:spPr>
          <p:txBody>
            <a:bodyPr wrap="none" rtlCol="0">
              <a:spAutoFit/>
            </a:bodyPr>
            <a:lstStyle/>
            <a:p>
              <a:pPr algn="r"/>
              <a:r>
                <a:rPr lang="en-US" dirty="0">
                  <a:latin typeface="Candara"/>
                  <a:cs typeface="Candara"/>
                </a:rPr>
                <a:t>Leaf</a:t>
              </a:r>
            </a:p>
          </p:txBody>
        </p:sp>
        <p:sp>
          <p:nvSpPr>
            <p:cNvPr id="8" name="TextBox 7"/>
            <p:cNvSpPr txBox="1"/>
            <p:nvPr/>
          </p:nvSpPr>
          <p:spPr>
            <a:xfrm>
              <a:off x="1819119" y="3263837"/>
              <a:ext cx="557289" cy="369332"/>
            </a:xfrm>
            <a:prstGeom prst="rect">
              <a:avLst/>
            </a:prstGeom>
            <a:noFill/>
          </p:spPr>
          <p:txBody>
            <a:bodyPr wrap="none" rtlCol="0">
              <a:spAutoFit/>
            </a:bodyPr>
            <a:lstStyle/>
            <a:p>
              <a:pPr algn="r"/>
              <a:r>
                <a:rPr lang="en-US" dirty="0" err="1">
                  <a:latin typeface="Candara"/>
                  <a:cs typeface="Candara"/>
                </a:rPr>
                <a:t>ToR</a:t>
              </a:r>
              <a:endParaRPr lang="en-US" dirty="0">
                <a:latin typeface="Candara"/>
                <a:cs typeface="Candara"/>
              </a:endParaRPr>
            </a:p>
          </p:txBody>
        </p:sp>
        <p:sp>
          <p:nvSpPr>
            <p:cNvPr id="9" name="TextBox 8"/>
            <p:cNvSpPr txBox="1"/>
            <p:nvPr/>
          </p:nvSpPr>
          <p:spPr>
            <a:xfrm>
              <a:off x="1465544" y="3966445"/>
              <a:ext cx="910864" cy="369332"/>
            </a:xfrm>
            <a:prstGeom prst="rect">
              <a:avLst/>
            </a:prstGeom>
            <a:noFill/>
          </p:spPr>
          <p:txBody>
            <a:bodyPr wrap="none" rtlCol="0">
              <a:spAutoFit/>
            </a:bodyPr>
            <a:lstStyle/>
            <a:p>
              <a:pPr algn="r"/>
              <a:r>
                <a:rPr lang="en-US" dirty="0">
                  <a:latin typeface="Candara"/>
                  <a:cs typeface="Candara"/>
                </a:rPr>
                <a:t>Servers</a:t>
              </a:r>
            </a:p>
          </p:txBody>
        </p:sp>
        <p:grpSp>
          <p:nvGrpSpPr>
            <p:cNvPr id="10" name="Group 9"/>
            <p:cNvGrpSpPr/>
            <p:nvPr/>
          </p:nvGrpSpPr>
          <p:grpSpPr>
            <a:xfrm>
              <a:off x="3529562" y="1889206"/>
              <a:ext cx="2765269" cy="283464"/>
              <a:chOff x="1803721" y="5835167"/>
              <a:chExt cx="2765269" cy="283464"/>
            </a:xfrm>
          </p:grpSpPr>
          <p:sp>
            <p:nvSpPr>
              <p:cNvPr id="30" name="Rounded Rectangle 29"/>
              <p:cNvSpPr/>
              <p:nvPr/>
            </p:nvSpPr>
            <p:spPr>
              <a:xfrm>
                <a:off x="180372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262794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345216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276382"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2470721" y="4079954"/>
              <a:ext cx="4765697" cy="283464"/>
              <a:chOff x="2470721" y="4968532"/>
              <a:chExt cx="4765697" cy="283464"/>
            </a:xfrm>
          </p:grpSpPr>
          <p:sp>
            <p:nvSpPr>
              <p:cNvPr id="22" name="Flowchart: Connector 228"/>
              <p:cNvSpPr/>
              <p:nvPr/>
            </p:nvSpPr>
            <p:spPr>
              <a:xfrm>
                <a:off x="2470721"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3" name="Flowchart: Connector 229"/>
              <p:cNvSpPr/>
              <p:nvPr/>
            </p:nvSpPr>
            <p:spPr>
              <a:xfrm>
                <a:off x="3025882"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4" name="Flowchart: Connector 230"/>
              <p:cNvSpPr/>
              <p:nvPr/>
            </p:nvSpPr>
            <p:spPr>
              <a:xfrm>
                <a:off x="3581043"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5" name="Flowchart: Connector 160"/>
              <p:cNvSpPr/>
              <p:nvPr/>
            </p:nvSpPr>
            <p:spPr>
              <a:xfrm>
                <a:off x="4136204"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4" name="Flowchart: Connector 234"/>
              <p:cNvSpPr/>
              <p:nvPr/>
            </p:nvSpPr>
            <p:spPr>
              <a:xfrm>
                <a:off x="5833486"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5" name="Flowchart: Connector 235"/>
              <p:cNvSpPr/>
              <p:nvPr/>
            </p:nvSpPr>
            <p:spPr>
              <a:xfrm>
                <a:off x="6388647"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6" name="Flowchart: Connector 236"/>
              <p:cNvSpPr/>
              <p:nvPr/>
            </p:nvSpPr>
            <p:spPr>
              <a:xfrm>
                <a:off x="6943810"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7" name="Flowchart: Connector 154"/>
              <p:cNvSpPr/>
              <p:nvPr/>
            </p:nvSpPr>
            <p:spPr>
              <a:xfrm>
                <a:off x="5278325"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grpSp>
          <p:nvGrpSpPr>
            <p:cNvPr id="58" name="Group 57"/>
            <p:cNvGrpSpPr/>
            <p:nvPr/>
          </p:nvGrpSpPr>
          <p:grpSpPr>
            <a:xfrm>
              <a:off x="2733274" y="2619455"/>
              <a:ext cx="4240589" cy="283464"/>
              <a:chOff x="2733274" y="2915648"/>
              <a:chExt cx="4240589" cy="283464"/>
            </a:xfrm>
          </p:grpSpPr>
          <p:sp>
            <p:nvSpPr>
              <p:cNvPr id="26" name="Rounded Rectangle 25"/>
              <p:cNvSpPr/>
              <p:nvPr/>
            </p:nvSpPr>
            <p:spPr>
              <a:xfrm>
                <a:off x="2733274"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3843596"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570933"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681255"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2733274" y="3349704"/>
              <a:ext cx="4240589" cy="283464"/>
              <a:chOff x="2733274" y="3942090"/>
              <a:chExt cx="4240589" cy="283464"/>
            </a:xfrm>
          </p:grpSpPr>
          <p:sp>
            <p:nvSpPr>
              <p:cNvPr id="28" name="Rounded Rectangle 27"/>
              <p:cNvSpPr/>
              <p:nvPr/>
            </p:nvSpPr>
            <p:spPr>
              <a:xfrm>
                <a:off x="2733274"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3843596"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5570933"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6681255"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p:cNvSpPr txBox="1"/>
            <p:nvPr/>
          </p:nvSpPr>
          <p:spPr>
            <a:xfrm>
              <a:off x="4580698" y="3038132"/>
              <a:ext cx="697627" cy="458587"/>
            </a:xfrm>
            <a:prstGeom prst="rect">
              <a:avLst/>
            </a:prstGeom>
            <a:noFill/>
          </p:spPr>
          <p:txBody>
            <a:bodyPr wrap="none" rtlCol="0">
              <a:spAutoFit/>
            </a:bodyPr>
            <a:lstStyle/>
            <a:p>
              <a:pPr algn="ctr">
                <a:lnSpc>
                  <a:spcPct val="50000"/>
                </a:lnSpc>
              </a:pPr>
              <a:r>
                <a:rPr lang="is-IS" sz="4000" dirty="0">
                  <a:latin typeface="Candara"/>
                  <a:cs typeface="Candara"/>
                </a:rPr>
                <a:t>…</a:t>
              </a:r>
              <a:endParaRPr lang="en-US" sz="4000" dirty="0">
                <a:latin typeface="Candara"/>
                <a:cs typeface="Candara"/>
              </a:endParaRPr>
            </a:p>
          </p:txBody>
        </p:sp>
      </p:grpSp>
      <p:sp>
        <p:nvSpPr>
          <p:cNvPr id="71" name="TextBox 70"/>
          <p:cNvSpPr txBox="1"/>
          <p:nvPr/>
        </p:nvSpPr>
        <p:spPr>
          <a:xfrm>
            <a:off x="1524000" y="1464844"/>
            <a:ext cx="9144000" cy="369332"/>
          </a:xfrm>
          <a:prstGeom prst="rect">
            <a:avLst/>
          </a:prstGeom>
          <a:solidFill>
            <a:srgbClr val="FFFFFF"/>
          </a:solidFill>
        </p:spPr>
        <p:txBody>
          <a:bodyPr wrap="square" rtlCol="0">
            <a:spAutoFit/>
          </a:bodyPr>
          <a:lstStyle/>
          <a:p>
            <a:pPr algn="ctr"/>
            <a:r>
              <a:rPr lang="en-US" dirty="0" err="1">
                <a:latin typeface="Candara"/>
                <a:cs typeface="Candara"/>
              </a:rPr>
              <a:t>NetBouncer</a:t>
            </a:r>
            <a:r>
              <a:rPr lang="en-US" dirty="0">
                <a:latin typeface="Candara"/>
                <a:cs typeface="Candara"/>
              </a:rPr>
              <a:t> is an active probing system which infers failures from path probing data.</a:t>
            </a:r>
          </a:p>
        </p:txBody>
      </p:sp>
      <p:sp>
        <p:nvSpPr>
          <p:cNvPr id="73" name="Freeform 72"/>
          <p:cNvSpPr/>
          <p:nvPr/>
        </p:nvSpPr>
        <p:spPr>
          <a:xfrm>
            <a:off x="5179200" y="2641289"/>
            <a:ext cx="1755562" cy="1974293"/>
          </a:xfrm>
          <a:custGeom>
            <a:avLst/>
            <a:gdLst>
              <a:gd name="connsiteX0" fmla="*/ 0 w 1755562"/>
              <a:gd name="connsiteY0" fmla="*/ 1942277 h 1974293"/>
              <a:gd name="connsiteX1" fmla="*/ 261467 w 1755562"/>
              <a:gd name="connsiteY1" fmla="*/ 1472716 h 1974293"/>
              <a:gd name="connsiteX2" fmla="*/ 272139 w 1755562"/>
              <a:gd name="connsiteY2" fmla="*/ 1189911 h 1974293"/>
              <a:gd name="connsiteX3" fmla="*/ 272139 w 1755562"/>
              <a:gd name="connsiteY3" fmla="*/ 736358 h 1974293"/>
              <a:gd name="connsiteX4" fmla="*/ 277475 w 1755562"/>
              <a:gd name="connsiteY4" fmla="*/ 453554 h 1974293"/>
              <a:gd name="connsiteX5" fmla="*/ 1558128 w 1755562"/>
              <a:gd name="connsiteY5" fmla="*/ 0 h 1974293"/>
              <a:gd name="connsiteX6" fmla="*/ 1755562 w 1755562"/>
              <a:gd name="connsiteY6" fmla="*/ 10672 h 1974293"/>
              <a:gd name="connsiteX7" fmla="*/ 421548 w 1755562"/>
              <a:gd name="connsiteY7" fmla="*/ 464225 h 1974293"/>
              <a:gd name="connsiteX8" fmla="*/ 421548 w 1755562"/>
              <a:gd name="connsiteY8" fmla="*/ 757701 h 1974293"/>
              <a:gd name="connsiteX9" fmla="*/ 426884 w 1755562"/>
              <a:gd name="connsiteY9" fmla="*/ 1189911 h 1974293"/>
              <a:gd name="connsiteX10" fmla="*/ 426884 w 1755562"/>
              <a:gd name="connsiteY10" fmla="*/ 1478052 h 1974293"/>
              <a:gd name="connsiteX11" fmla="*/ 170754 w 1755562"/>
              <a:gd name="connsiteY11" fmla="*/ 1974293 h 197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5562" h="1974293">
                <a:moveTo>
                  <a:pt x="0" y="1942277"/>
                </a:moveTo>
                <a:lnTo>
                  <a:pt x="261467" y="1472716"/>
                </a:lnTo>
                <a:lnTo>
                  <a:pt x="272139" y="1189911"/>
                </a:lnTo>
                <a:lnTo>
                  <a:pt x="272139" y="736358"/>
                </a:lnTo>
                <a:lnTo>
                  <a:pt x="277475" y="453554"/>
                </a:lnTo>
                <a:lnTo>
                  <a:pt x="1558128" y="0"/>
                </a:lnTo>
                <a:lnTo>
                  <a:pt x="1755562" y="10672"/>
                </a:lnTo>
                <a:lnTo>
                  <a:pt x="421548" y="464225"/>
                </a:lnTo>
                <a:lnTo>
                  <a:pt x="421548" y="757701"/>
                </a:lnTo>
                <a:cubicBezTo>
                  <a:pt x="423327" y="901771"/>
                  <a:pt x="425105" y="1045841"/>
                  <a:pt x="426884" y="1189911"/>
                </a:cubicBezTo>
                <a:lnTo>
                  <a:pt x="426884" y="1478052"/>
                </a:lnTo>
                <a:lnTo>
                  <a:pt x="170754" y="1974293"/>
                </a:lnTo>
              </a:path>
            </a:pathLst>
          </a:custGeom>
          <a:ln>
            <a:solidFill>
              <a:srgbClr val="00800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Rounded Rectangle 73"/>
          <p:cNvSpPr/>
          <p:nvPr/>
        </p:nvSpPr>
        <p:spPr>
          <a:xfrm>
            <a:off x="3979478" y="5557237"/>
            <a:ext cx="1398917" cy="536397"/>
          </a:xfrm>
          <a:prstGeom prst="roundRect">
            <a:avLst/>
          </a:prstGeom>
          <a:solidFill>
            <a:schemeClr val="bg1">
              <a:lumMod val="95000"/>
              <a:alpha val="66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ndara"/>
                <a:cs typeface="Candara"/>
              </a:rPr>
              <a:t>Controller</a:t>
            </a:r>
          </a:p>
        </p:txBody>
      </p:sp>
      <p:sp>
        <p:nvSpPr>
          <p:cNvPr id="75" name="Rounded Rectangle 74"/>
          <p:cNvSpPr/>
          <p:nvPr/>
        </p:nvSpPr>
        <p:spPr>
          <a:xfrm>
            <a:off x="6979367" y="5593796"/>
            <a:ext cx="1398917" cy="536397"/>
          </a:xfrm>
          <a:prstGeom prst="roundRect">
            <a:avLst/>
          </a:prstGeom>
          <a:solidFill>
            <a:schemeClr val="bg1">
              <a:lumMod val="95000"/>
              <a:alpha val="66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Candara"/>
                <a:cs typeface="Candara"/>
              </a:rPr>
              <a:t>Processor</a:t>
            </a:r>
          </a:p>
        </p:txBody>
      </p:sp>
      <p:grpSp>
        <p:nvGrpSpPr>
          <p:cNvPr id="134" name="Group 133"/>
          <p:cNvGrpSpPr/>
          <p:nvPr/>
        </p:nvGrpSpPr>
        <p:grpSpPr>
          <a:xfrm>
            <a:off x="2086203" y="5321408"/>
            <a:ext cx="1893275" cy="1218450"/>
            <a:chOff x="562198" y="5321404"/>
            <a:chExt cx="1893275" cy="1218450"/>
          </a:xfrm>
        </p:grpSpPr>
        <p:grpSp>
          <p:nvGrpSpPr>
            <p:cNvPr id="78" name="Group 77"/>
            <p:cNvGrpSpPr/>
            <p:nvPr/>
          </p:nvGrpSpPr>
          <p:grpSpPr>
            <a:xfrm>
              <a:off x="562198" y="5321404"/>
              <a:ext cx="1069524" cy="1218450"/>
              <a:chOff x="380772" y="5358511"/>
              <a:chExt cx="1069524" cy="1218450"/>
            </a:xfrm>
          </p:grpSpPr>
          <p:pic>
            <p:nvPicPr>
              <p:cNvPr id="76" name="Picture 75" descr="enni-icon-overlay-networ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697" y="5358511"/>
                <a:ext cx="672293" cy="672293"/>
              </a:xfrm>
              <a:prstGeom prst="rect">
                <a:avLst/>
              </a:prstGeom>
            </p:spPr>
          </p:pic>
          <p:sp>
            <p:nvSpPr>
              <p:cNvPr id="77" name="TextBox 76"/>
              <p:cNvSpPr txBox="1"/>
              <p:nvPr/>
            </p:nvSpPr>
            <p:spPr>
              <a:xfrm>
                <a:off x="380772" y="5930630"/>
                <a:ext cx="1069524" cy="646331"/>
              </a:xfrm>
              <a:prstGeom prst="rect">
                <a:avLst/>
              </a:prstGeom>
              <a:noFill/>
            </p:spPr>
            <p:txBody>
              <a:bodyPr wrap="none" rtlCol="0">
                <a:spAutoFit/>
              </a:bodyPr>
              <a:lstStyle/>
              <a:p>
                <a:pPr algn="r"/>
                <a:r>
                  <a:rPr lang="en-US" dirty="0">
                    <a:latin typeface="Candara"/>
                    <a:cs typeface="Candara"/>
                  </a:rPr>
                  <a:t>Network</a:t>
                </a:r>
              </a:p>
              <a:p>
                <a:pPr algn="r"/>
                <a:r>
                  <a:rPr lang="en-US" dirty="0">
                    <a:latin typeface="Candara"/>
                    <a:cs typeface="Candara"/>
                  </a:rPr>
                  <a:t>topology</a:t>
                </a:r>
              </a:p>
            </p:txBody>
          </p:sp>
        </p:grpSp>
        <p:cxnSp>
          <p:nvCxnSpPr>
            <p:cNvPr id="80" name="Straight Arrow Connector 79"/>
            <p:cNvCxnSpPr>
              <a:endCxn id="74" idx="1"/>
            </p:cNvCxnSpPr>
            <p:nvPr/>
          </p:nvCxnSpPr>
          <p:spPr>
            <a:xfrm>
              <a:off x="1530236" y="5825430"/>
              <a:ext cx="925237" cy="0"/>
            </a:xfrm>
            <a:prstGeom prst="straightConnector1">
              <a:avLst/>
            </a:prstGeom>
            <a:ln w="38100" cmpd="sng">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7" name="Group 136"/>
          <p:cNvGrpSpPr/>
          <p:nvPr/>
        </p:nvGrpSpPr>
        <p:grpSpPr>
          <a:xfrm>
            <a:off x="8382299" y="5441906"/>
            <a:ext cx="2177821" cy="747490"/>
            <a:chOff x="6858294" y="5441908"/>
            <a:chExt cx="2177821" cy="747490"/>
          </a:xfrm>
        </p:grpSpPr>
        <p:cxnSp>
          <p:nvCxnSpPr>
            <p:cNvPr id="82" name="Straight Arrow Connector 81"/>
            <p:cNvCxnSpPr/>
            <p:nvPr/>
          </p:nvCxnSpPr>
          <p:spPr>
            <a:xfrm>
              <a:off x="6858294" y="5859458"/>
              <a:ext cx="318678" cy="0"/>
            </a:xfrm>
            <a:prstGeom prst="straightConnector1">
              <a:avLst/>
            </a:prstGeom>
            <a:ln w="38100" cmpd="sng">
              <a:headEnd type="none"/>
              <a:tailEnd type="triangle"/>
            </a:ln>
            <a:effectLst/>
          </p:spPr>
          <p:style>
            <a:lnRef idx="2">
              <a:schemeClr val="accent1"/>
            </a:lnRef>
            <a:fillRef idx="0">
              <a:schemeClr val="accent1"/>
            </a:fillRef>
            <a:effectRef idx="1">
              <a:schemeClr val="accent1"/>
            </a:effectRef>
            <a:fontRef idx="minor">
              <a:schemeClr val="tx1"/>
            </a:fontRef>
          </p:style>
        </p:cxnSp>
        <p:grpSp>
          <p:nvGrpSpPr>
            <p:cNvPr id="87" name="Group 86"/>
            <p:cNvGrpSpPr/>
            <p:nvPr/>
          </p:nvGrpSpPr>
          <p:grpSpPr>
            <a:xfrm>
              <a:off x="7231417" y="5441908"/>
              <a:ext cx="1556128" cy="383522"/>
              <a:chOff x="7539848" y="5287376"/>
              <a:chExt cx="1556128" cy="383522"/>
            </a:xfrm>
          </p:grpSpPr>
          <p:pic>
            <p:nvPicPr>
              <p:cNvPr id="84" name="Picture 83" descr="240_F_191010916_zW0oHHEkSX1wiDeIqBdlZqE7K3Z1xFym.jp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0625" y1="20208" x2="20625" y2="20208"/>
                            <a14:foregroundMark x1="34792" y1="30417" x2="34792" y2="30417"/>
                            <a14:backgroundMark x1="59583" y1="57917" x2="59583" y2="57917"/>
                            <a14:backgroundMark x1="62292" y1="53125" x2="62292" y2="53125"/>
                            <a14:backgroundMark x1="39375" y1="51875" x2="39375" y2="51875"/>
                            <a14:backgroundMark x1="50208" y1="43750" x2="50208" y2="43750"/>
                          </a14:backgroundRemoval>
                        </a14:imgEffect>
                      </a14:imgLayer>
                    </a14:imgProps>
                  </a:ext>
                  <a:ext uri="{28A0092B-C50C-407E-A947-70E740481C1C}">
                    <a14:useLocalDpi xmlns:a14="http://schemas.microsoft.com/office/drawing/2010/main" val="0"/>
                  </a:ext>
                </a:extLst>
              </a:blip>
              <a:srcRect l="25357" t="29643" r="27020" b="28086"/>
              <a:stretch/>
            </p:blipFill>
            <p:spPr>
              <a:xfrm>
                <a:off x="7539848" y="5334607"/>
                <a:ext cx="378861" cy="336291"/>
              </a:xfrm>
              <a:prstGeom prst="rect">
                <a:avLst/>
              </a:prstGeom>
            </p:spPr>
          </p:pic>
          <p:sp>
            <p:nvSpPr>
              <p:cNvPr id="85" name="TextBox 84"/>
              <p:cNvSpPr txBox="1"/>
              <p:nvPr/>
            </p:nvSpPr>
            <p:spPr>
              <a:xfrm>
                <a:off x="7841681" y="5287376"/>
                <a:ext cx="1254295" cy="369332"/>
              </a:xfrm>
              <a:prstGeom prst="rect">
                <a:avLst/>
              </a:prstGeom>
              <a:noFill/>
            </p:spPr>
            <p:txBody>
              <a:bodyPr wrap="none" rtlCol="0">
                <a:spAutoFit/>
              </a:bodyPr>
              <a:lstStyle/>
              <a:p>
                <a:pPr algn="r"/>
                <a:r>
                  <a:rPr lang="en-US" dirty="0">
                    <a:latin typeface="Candara"/>
                    <a:cs typeface="Candara"/>
                  </a:rPr>
                  <a:t>Link failure</a:t>
                </a:r>
              </a:p>
            </p:txBody>
          </p:sp>
        </p:grpSp>
        <p:grpSp>
          <p:nvGrpSpPr>
            <p:cNvPr id="90" name="Group 89"/>
            <p:cNvGrpSpPr/>
            <p:nvPr/>
          </p:nvGrpSpPr>
          <p:grpSpPr>
            <a:xfrm>
              <a:off x="7300785" y="5820066"/>
              <a:ext cx="1735330" cy="369332"/>
              <a:chOff x="7636981" y="5733476"/>
              <a:chExt cx="1735330" cy="369332"/>
            </a:xfrm>
          </p:grpSpPr>
          <p:pic>
            <p:nvPicPr>
              <p:cNvPr id="88" name="Picture 87" descr="router.png"/>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636981" y="5808015"/>
                <a:ext cx="281728" cy="281728"/>
              </a:xfrm>
              <a:prstGeom prst="rect">
                <a:avLst/>
              </a:prstGeom>
            </p:spPr>
          </p:pic>
          <p:sp>
            <p:nvSpPr>
              <p:cNvPr id="89" name="TextBox 88"/>
              <p:cNvSpPr txBox="1"/>
              <p:nvPr/>
            </p:nvSpPr>
            <p:spPr>
              <a:xfrm>
                <a:off x="7868361" y="5733476"/>
                <a:ext cx="1503950" cy="369332"/>
              </a:xfrm>
              <a:prstGeom prst="rect">
                <a:avLst/>
              </a:prstGeom>
              <a:noFill/>
            </p:spPr>
            <p:txBody>
              <a:bodyPr wrap="none" rtlCol="0">
                <a:spAutoFit/>
              </a:bodyPr>
              <a:lstStyle/>
              <a:p>
                <a:pPr algn="r"/>
                <a:r>
                  <a:rPr lang="en-US" dirty="0">
                    <a:latin typeface="Candara"/>
                    <a:cs typeface="Candara"/>
                  </a:rPr>
                  <a:t>Device failure</a:t>
                </a:r>
              </a:p>
            </p:txBody>
          </p:sp>
        </p:grpSp>
      </p:grpSp>
      <p:grpSp>
        <p:nvGrpSpPr>
          <p:cNvPr id="136" name="Group 135"/>
          <p:cNvGrpSpPr/>
          <p:nvPr/>
        </p:nvGrpSpPr>
        <p:grpSpPr>
          <a:xfrm>
            <a:off x="6571915" y="4849011"/>
            <a:ext cx="2152153" cy="744780"/>
            <a:chOff x="5047910" y="4849010"/>
            <a:chExt cx="2152153" cy="744780"/>
          </a:xfrm>
        </p:grpSpPr>
        <p:cxnSp>
          <p:nvCxnSpPr>
            <p:cNvPr id="117" name="Straight Arrow Connector 116"/>
            <p:cNvCxnSpPr>
              <a:endCxn id="75" idx="0"/>
            </p:cNvCxnSpPr>
            <p:nvPr/>
          </p:nvCxnSpPr>
          <p:spPr>
            <a:xfrm>
              <a:off x="5047910" y="4849010"/>
              <a:ext cx="1106911" cy="744780"/>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a:stCxn id="17" idx="4"/>
              <a:endCxn id="75" idx="0"/>
            </p:cNvCxnSpPr>
            <p:nvPr/>
          </p:nvCxnSpPr>
          <p:spPr>
            <a:xfrm>
              <a:off x="5409381" y="4849010"/>
              <a:ext cx="745440" cy="744780"/>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a:stCxn id="14" idx="4"/>
              <a:endCxn id="75" idx="0"/>
            </p:cNvCxnSpPr>
            <p:nvPr/>
          </p:nvCxnSpPr>
          <p:spPr>
            <a:xfrm>
              <a:off x="5964542" y="4849010"/>
              <a:ext cx="190279" cy="744780"/>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5" idx="4"/>
              <a:endCxn id="75" idx="0"/>
            </p:cNvCxnSpPr>
            <p:nvPr/>
          </p:nvCxnSpPr>
          <p:spPr>
            <a:xfrm flipH="1">
              <a:off x="6154821" y="4849010"/>
              <a:ext cx="364882" cy="744780"/>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6" idx="4"/>
              <a:endCxn id="75" idx="0"/>
            </p:cNvCxnSpPr>
            <p:nvPr/>
          </p:nvCxnSpPr>
          <p:spPr>
            <a:xfrm flipH="1">
              <a:off x="6154821" y="4849010"/>
              <a:ext cx="920045" cy="744780"/>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32" name="TextBox 131"/>
            <p:cNvSpPr txBox="1"/>
            <p:nvPr/>
          </p:nvSpPr>
          <p:spPr>
            <a:xfrm>
              <a:off x="5263077" y="5129119"/>
              <a:ext cx="1936986" cy="300082"/>
            </a:xfrm>
            <a:prstGeom prst="rect">
              <a:avLst/>
            </a:prstGeom>
            <a:solidFill>
              <a:schemeClr val="bg1"/>
            </a:solidFill>
          </p:spPr>
          <p:txBody>
            <a:bodyPr wrap="none" rtlCol="0">
              <a:spAutoFit/>
            </a:bodyPr>
            <a:lstStyle/>
            <a:p>
              <a:pPr algn="r">
                <a:lnSpc>
                  <a:spcPct val="70000"/>
                </a:lnSpc>
              </a:pPr>
              <a:r>
                <a:rPr lang="en-US" dirty="0">
                  <a:latin typeface="Candara"/>
                  <a:cs typeface="Candara"/>
                </a:rPr>
                <a:t>Path probing data</a:t>
              </a:r>
            </a:p>
          </p:txBody>
        </p:sp>
      </p:grpSp>
      <p:grpSp>
        <p:nvGrpSpPr>
          <p:cNvPr id="135" name="Group 134"/>
          <p:cNvGrpSpPr/>
          <p:nvPr/>
        </p:nvGrpSpPr>
        <p:grpSpPr>
          <a:xfrm>
            <a:off x="4125782" y="4580352"/>
            <a:ext cx="2560977" cy="976885"/>
            <a:chOff x="2601777" y="4580346"/>
            <a:chExt cx="2560977" cy="976885"/>
          </a:xfrm>
        </p:grpSpPr>
        <p:cxnSp>
          <p:nvCxnSpPr>
            <p:cNvPr id="91" name="Straight Arrow Connector 90"/>
            <p:cNvCxnSpPr>
              <a:stCxn id="74" idx="0"/>
              <a:endCxn id="22" idx="4"/>
            </p:cNvCxnSpPr>
            <p:nvPr/>
          </p:nvCxnSpPr>
          <p:spPr>
            <a:xfrm flipH="1" flipV="1">
              <a:off x="2601777" y="4849010"/>
              <a:ext cx="553155" cy="708221"/>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74" idx="0"/>
              <a:endCxn id="23" idx="4"/>
            </p:cNvCxnSpPr>
            <p:nvPr/>
          </p:nvCxnSpPr>
          <p:spPr>
            <a:xfrm flipV="1">
              <a:off x="3154932" y="4849010"/>
              <a:ext cx="2006" cy="708221"/>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74" idx="0"/>
              <a:endCxn id="24" idx="4"/>
            </p:cNvCxnSpPr>
            <p:nvPr/>
          </p:nvCxnSpPr>
          <p:spPr>
            <a:xfrm flipV="1">
              <a:off x="3154932" y="4849010"/>
              <a:ext cx="557167" cy="708221"/>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74" idx="0"/>
              <a:endCxn id="25" idx="4"/>
            </p:cNvCxnSpPr>
            <p:nvPr/>
          </p:nvCxnSpPr>
          <p:spPr>
            <a:xfrm flipV="1">
              <a:off x="3154932" y="4849010"/>
              <a:ext cx="1112328" cy="708221"/>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74" idx="0"/>
            </p:cNvCxnSpPr>
            <p:nvPr/>
          </p:nvCxnSpPr>
          <p:spPr>
            <a:xfrm flipV="1">
              <a:off x="3154932" y="4849010"/>
              <a:ext cx="1599494" cy="708221"/>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11" name="TextBox 110"/>
            <p:cNvSpPr txBox="1"/>
            <p:nvPr/>
          </p:nvSpPr>
          <p:spPr>
            <a:xfrm>
              <a:off x="2660697" y="5134979"/>
              <a:ext cx="1420544" cy="300082"/>
            </a:xfrm>
            <a:prstGeom prst="rect">
              <a:avLst/>
            </a:prstGeom>
            <a:solidFill>
              <a:schemeClr val="bg1"/>
            </a:solidFill>
          </p:spPr>
          <p:txBody>
            <a:bodyPr wrap="none" rtlCol="0">
              <a:spAutoFit/>
            </a:bodyPr>
            <a:lstStyle/>
            <a:p>
              <a:pPr algn="r">
                <a:lnSpc>
                  <a:spcPct val="70000"/>
                </a:lnSpc>
              </a:pPr>
              <a:r>
                <a:rPr lang="en-US" dirty="0">
                  <a:latin typeface="Candara"/>
                  <a:cs typeface="Candara"/>
                </a:rPr>
                <a:t>Probing plan</a:t>
              </a:r>
            </a:p>
          </p:txBody>
        </p:sp>
        <p:sp>
          <p:nvSpPr>
            <p:cNvPr id="133" name="TextBox 132"/>
            <p:cNvSpPr txBox="1"/>
            <p:nvPr/>
          </p:nvSpPr>
          <p:spPr>
            <a:xfrm>
              <a:off x="4670311" y="4580346"/>
              <a:ext cx="492443" cy="312073"/>
            </a:xfrm>
            <a:prstGeom prst="rect">
              <a:avLst/>
            </a:prstGeom>
            <a:noFill/>
          </p:spPr>
          <p:txBody>
            <a:bodyPr wrap="none" rtlCol="0">
              <a:spAutoFit/>
            </a:bodyPr>
            <a:lstStyle/>
            <a:p>
              <a:pPr algn="ctr">
                <a:lnSpc>
                  <a:spcPct val="50000"/>
                </a:lnSpc>
              </a:pPr>
              <a:r>
                <a:rPr lang="is-IS" sz="2400" dirty="0">
                  <a:latin typeface="Candara"/>
                  <a:cs typeface="Candara"/>
                </a:rPr>
                <a:t>…</a:t>
              </a:r>
              <a:endParaRPr lang="en-US" sz="2400" dirty="0">
                <a:latin typeface="Candara"/>
                <a:cs typeface="Candara"/>
              </a:endParaRPr>
            </a:p>
          </p:txBody>
        </p:sp>
      </p:grpSp>
      <p:sp>
        <p:nvSpPr>
          <p:cNvPr id="138" name="TextBox 137"/>
          <p:cNvSpPr txBox="1"/>
          <p:nvPr/>
        </p:nvSpPr>
        <p:spPr>
          <a:xfrm>
            <a:off x="1524000" y="1461053"/>
            <a:ext cx="9144000" cy="369332"/>
          </a:xfrm>
          <a:prstGeom prst="rect">
            <a:avLst/>
          </a:prstGeom>
          <a:solidFill>
            <a:srgbClr val="FFFFFF"/>
          </a:solidFill>
        </p:spPr>
        <p:txBody>
          <a:bodyPr wrap="square" rtlCol="0">
            <a:spAutoFit/>
          </a:bodyPr>
          <a:lstStyle/>
          <a:p>
            <a:pPr algn="ctr"/>
            <a:r>
              <a:rPr lang="en-US" dirty="0" err="1">
                <a:latin typeface="Candara"/>
                <a:cs typeface="Candara"/>
              </a:rPr>
              <a:t>NetBouncer</a:t>
            </a:r>
            <a:r>
              <a:rPr lang="en-US" dirty="0">
                <a:latin typeface="Candara"/>
                <a:cs typeface="Candara"/>
              </a:rPr>
              <a:t> is an </a:t>
            </a:r>
            <a:r>
              <a:rPr lang="en-US" b="1" dirty="0">
                <a:solidFill>
                  <a:srgbClr val="0000FF"/>
                </a:solidFill>
                <a:latin typeface="Candara"/>
                <a:cs typeface="Candara"/>
              </a:rPr>
              <a:t>active probing </a:t>
            </a:r>
            <a:r>
              <a:rPr lang="en-US" dirty="0">
                <a:latin typeface="Candara"/>
                <a:cs typeface="Candara"/>
              </a:rPr>
              <a:t>system which infers failures from path probing data.</a:t>
            </a:r>
          </a:p>
        </p:txBody>
      </p:sp>
      <p:sp>
        <p:nvSpPr>
          <p:cNvPr id="141" name="TextBox 140"/>
          <p:cNvSpPr txBox="1"/>
          <p:nvPr/>
        </p:nvSpPr>
        <p:spPr>
          <a:xfrm>
            <a:off x="1524000" y="1461053"/>
            <a:ext cx="9144000" cy="369332"/>
          </a:xfrm>
          <a:prstGeom prst="rect">
            <a:avLst/>
          </a:prstGeom>
          <a:solidFill>
            <a:srgbClr val="FFFFFF"/>
          </a:solidFill>
        </p:spPr>
        <p:txBody>
          <a:bodyPr wrap="square" rtlCol="0">
            <a:spAutoFit/>
          </a:bodyPr>
          <a:lstStyle/>
          <a:p>
            <a:pPr algn="ctr"/>
            <a:r>
              <a:rPr lang="en-US" dirty="0" err="1">
                <a:latin typeface="Candara"/>
                <a:cs typeface="Candara"/>
              </a:rPr>
              <a:t>NetBouncer</a:t>
            </a:r>
            <a:r>
              <a:rPr lang="en-US" dirty="0">
                <a:latin typeface="Candara"/>
                <a:cs typeface="Candara"/>
              </a:rPr>
              <a:t> is an active probing system which infers failures from </a:t>
            </a:r>
            <a:r>
              <a:rPr lang="en-US" b="1" dirty="0">
                <a:solidFill>
                  <a:srgbClr val="0000FF"/>
                </a:solidFill>
                <a:latin typeface="Candara"/>
                <a:cs typeface="Candara"/>
              </a:rPr>
              <a:t>path probing </a:t>
            </a:r>
            <a:r>
              <a:rPr lang="en-US" dirty="0">
                <a:latin typeface="Candara"/>
                <a:cs typeface="Candara"/>
              </a:rPr>
              <a:t>data.</a:t>
            </a:r>
          </a:p>
        </p:txBody>
      </p:sp>
      <p:sp>
        <p:nvSpPr>
          <p:cNvPr id="142" name="TextBox 141"/>
          <p:cNvSpPr txBox="1"/>
          <p:nvPr/>
        </p:nvSpPr>
        <p:spPr>
          <a:xfrm>
            <a:off x="1524000" y="1461053"/>
            <a:ext cx="9144000" cy="369332"/>
          </a:xfrm>
          <a:prstGeom prst="rect">
            <a:avLst/>
          </a:prstGeom>
          <a:solidFill>
            <a:srgbClr val="FFFFFF"/>
          </a:solidFill>
        </p:spPr>
        <p:txBody>
          <a:bodyPr wrap="square" rtlCol="0">
            <a:spAutoFit/>
          </a:bodyPr>
          <a:lstStyle/>
          <a:p>
            <a:pPr algn="ctr"/>
            <a:r>
              <a:rPr lang="en-US" dirty="0" err="1">
                <a:latin typeface="Candara"/>
                <a:cs typeface="Candara"/>
              </a:rPr>
              <a:t>NetBouncer</a:t>
            </a:r>
            <a:r>
              <a:rPr lang="en-US" dirty="0">
                <a:latin typeface="Candara"/>
                <a:cs typeface="Candara"/>
              </a:rPr>
              <a:t> is an active probing system which </a:t>
            </a:r>
            <a:r>
              <a:rPr lang="en-US" b="1" dirty="0">
                <a:solidFill>
                  <a:srgbClr val="0000FF"/>
                </a:solidFill>
                <a:latin typeface="Candara"/>
                <a:cs typeface="Candara"/>
              </a:rPr>
              <a:t>infers failures </a:t>
            </a:r>
            <a:r>
              <a:rPr lang="en-US" dirty="0">
                <a:latin typeface="Candara"/>
                <a:cs typeface="Candara"/>
              </a:rPr>
              <a:t>from path probing data.</a:t>
            </a:r>
          </a:p>
        </p:txBody>
      </p:sp>
    </p:spTree>
    <p:extLst>
      <p:ext uri="{BB962C8B-B14F-4D97-AF65-F5344CB8AC3E}">
        <p14:creationId xmlns:p14="http://schemas.microsoft.com/office/powerpoint/2010/main" val="1824512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animBg="1"/>
      <p:bldP spid="75" grpId="0" animBg="1"/>
      <p:bldP spid="138" grpId="0" animBg="1"/>
      <p:bldP spid="141" grpId="0" animBg="1"/>
      <p:bldP spid="142"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latin typeface="Verdana" panose="020B0604030504040204" pitchFamily="34" charset="0"/>
                <a:ea typeface="Verdana" panose="020B0604030504040204" pitchFamily="34" charset="0"/>
                <a:cs typeface="Verdana" panose="020B0604030504040204" pitchFamily="34" charset="0"/>
              </a:rPr>
              <a:t>NetBouncer</a:t>
            </a:r>
            <a:r>
              <a:rPr lang="en-US" sz="3600" dirty="0">
                <a:latin typeface="Verdana" panose="020B0604030504040204" pitchFamily="34" charset="0"/>
                <a:ea typeface="Verdana" panose="020B0604030504040204" pitchFamily="34" charset="0"/>
                <a:cs typeface="Verdana" panose="020B0604030504040204" pitchFamily="34" charset="0"/>
              </a:rPr>
              <a:t> </a:t>
            </a:r>
            <a:r>
              <a:rPr lang="zh-CN" altLang="en-US" sz="3600" dirty="0">
                <a:latin typeface="Verdana" panose="020B0604030504040204" pitchFamily="34" charset="0"/>
                <a:ea typeface="Verdana" panose="020B0604030504040204" pitchFamily="34" charset="0"/>
                <a:cs typeface="Verdana" panose="020B0604030504040204" pitchFamily="34" charset="0"/>
              </a:rPr>
              <a:t>技术总结</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p:txBody>
          <a:bodyPr/>
          <a:lstStyle/>
          <a:p>
            <a:r>
              <a:rPr lang="en-US" dirty="0"/>
              <a:t>A model that learns local link failures from end-to-end measurements</a:t>
            </a:r>
          </a:p>
          <a:p>
            <a:pPr lvl="1"/>
            <a:r>
              <a:rPr lang="en-US" dirty="0"/>
              <a:t>Integrates machine learning with networking domain knowledge</a:t>
            </a:r>
          </a:p>
          <a:p>
            <a:pPr lvl="1"/>
            <a:r>
              <a:rPr lang="en-US" dirty="0"/>
              <a:t>With proven mathematical foundation</a:t>
            </a:r>
          </a:p>
          <a:p>
            <a:pPr lvl="1"/>
            <a:r>
              <a:rPr lang="en-US" dirty="0"/>
              <a:t>Handles real-world data inconsistency </a:t>
            </a:r>
          </a:p>
          <a:p>
            <a:endParaRPr lang="en-US" dirty="0"/>
          </a:p>
          <a:p>
            <a:r>
              <a:rPr lang="en-US" dirty="0"/>
              <a:t>A working prototype</a:t>
            </a:r>
          </a:p>
          <a:p>
            <a:pPr lvl="1"/>
            <a:r>
              <a:rPr lang="en-US" dirty="0"/>
              <a:t>Works on Azure clusters</a:t>
            </a:r>
          </a:p>
          <a:p>
            <a:pPr lvl="1"/>
            <a:r>
              <a:rPr lang="en-US" dirty="0"/>
              <a:t>Handles 1</a:t>
            </a:r>
            <a:r>
              <a:rPr lang="en-US" altLang="zh-CN" dirty="0"/>
              <a:t>00+</a:t>
            </a:r>
            <a:r>
              <a:rPr lang="en-US" dirty="0"/>
              <a:t>GB/hour throughput</a:t>
            </a:r>
          </a:p>
        </p:txBody>
      </p:sp>
    </p:spTree>
    <p:extLst>
      <p:ext uri="{BB962C8B-B14F-4D97-AF65-F5344CB8AC3E}">
        <p14:creationId xmlns:p14="http://schemas.microsoft.com/office/powerpoint/2010/main" val="3872868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latin typeface="Verdana" panose="020B0604030504040204" pitchFamily="34" charset="0"/>
                <a:ea typeface="Verdana" panose="020B0604030504040204" pitchFamily="34" charset="0"/>
                <a:cs typeface="Verdana" panose="020B0604030504040204" pitchFamily="34" charset="0"/>
              </a:rPr>
              <a:t>NetBouncer</a:t>
            </a:r>
            <a:r>
              <a:rPr lang="en-US" sz="3600" dirty="0">
                <a:latin typeface="Verdana" panose="020B0604030504040204" pitchFamily="34" charset="0"/>
                <a:ea typeface="Verdana" panose="020B0604030504040204" pitchFamily="34" charset="0"/>
                <a:cs typeface="Verdana" panose="020B0604030504040204" pitchFamily="34" charset="0"/>
              </a:rPr>
              <a:t> pipeline</a:t>
            </a:r>
          </a:p>
        </p:txBody>
      </p:sp>
      <p:sp>
        <p:nvSpPr>
          <p:cNvPr id="4" name="Rectangle 3"/>
          <p:cNvSpPr/>
          <p:nvPr/>
        </p:nvSpPr>
        <p:spPr>
          <a:xfrm>
            <a:off x="1117403" y="3652927"/>
            <a:ext cx="796835" cy="877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Agent</a:t>
            </a:r>
          </a:p>
        </p:txBody>
      </p:sp>
      <p:sp>
        <p:nvSpPr>
          <p:cNvPr id="9" name="Right Arrow 8"/>
          <p:cNvSpPr/>
          <p:nvPr/>
        </p:nvSpPr>
        <p:spPr>
          <a:xfrm>
            <a:off x="3540032" y="4089376"/>
            <a:ext cx="1291693" cy="439562"/>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3333351" y="1722370"/>
            <a:ext cx="1297578" cy="103196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err="1"/>
              <a:t>NetBouncer</a:t>
            </a:r>
            <a:r>
              <a:rPr lang="en-US" dirty="0"/>
              <a:t> Controller</a:t>
            </a:r>
          </a:p>
        </p:txBody>
      </p:sp>
      <p:sp>
        <p:nvSpPr>
          <p:cNvPr id="13" name="Rectangle 12"/>
          <p:cNvSpPr/>
          <p:nvPr/>
        </p:nvSpPr>
        <p:spPr>
          <a:xfrm>
            <a:off x="5276564" y="3834549"/>
            <a:ext cx="1861733" cy="985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Real-time processor</a:t>
            </a:r>
          </a:p>
        </p:txBody>
      </p:sp>
      <p:sp>
        <p:nvSpPr>
          <p:cNvPr id="14" name="Right Arrow 13"/>
          <p:cNvSpPr/>
          <p:nvPr/>
        </p:nvSpPr>
        <p:spPr>
          <a:xfrm>
            <a:off x="7671975" y="4089376"/>
            <a:ext cx="966651" cy="477951"/>
          </a:xfrm>
          <a:prstGeom prst="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nvGrpSpPr>
          <p:cNvPr id="5" name="Group 4"/>
          <p:cNvGrpSpPr/>
          <p:nvPr/>
        </p:nvGrpSpPr>
        <p:grpSpPr>
          <a:xfrm>
            <a:off x="9172304" y="3765051"/>
            <a:ext cx="461556" cy="957940"/>
            <a:chOff x="9082763" y="3712019"/>
            <a:chExt cx="461556" cy="957940"/>
          </a:xfrm>
        </p:grpSpPr>
        <p:sp>
          <p:nvSpPr>
            <p:cNvPr id="15" name="Oval 14"/>
            <p:cNvSpPr/>
            <p:nvPr/>
          </p:nvSpPr>
          <p:spPr>
            <a:xfrm>
              <a:off x="9108889" y="3712019"/>
              <a:ext cx="409304" cy="42236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6" name="Trapezoid 15"/>
            <p:cNvSpPr/>
            <p:nvPr/>
          </p:nvSpPr>
          <p:spPr>
            <a:xfrm>
              <a:off x="9082763" y="4212759"/>
              <a:ext cx="461556" cy="457200"/>
            </a:xfrm>
            <a:prstGeom prst="trapezoid">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sp>
        <p:nvSpPr>
          <p:cNvPr id="17" name="TextBox 16"/>
          <p:cNvSpPr txBox="1"/>
          <p:nvPr/>
        </p:nvSpPr>
        <p:spPr>
          <a:xfrm>
            <a:off x="1106511" y="5486470"/>
            <a:ext cx="2003625" cy="646331"/>
          </a:xfrm>
          <a:prstGeom prst="rect">
            <a:avLst/>
          </a:prstGeom>
          <a:noFill/>
        </p:spPr>
        <p:txBody>
          <a:bodyPr wrap="none" rtlCol="0">
            <a:spAutoFit/>
          </a:bodyPr>
          <a:lstStyle/>
          <a:p>
            <a:r>
              <a:rPr lang="en-US" dirty="0" err="1"/>
              <a:t>NetBouncer</a:t>
            </a:r>
            <a:r>
              <a:rPr lang="en-US" dirty="0"/>
              <a:t> Agents</a:t>
            </a:r>
          </a:p>
          <a:p>
            <a:r>
              <a:rPr lang="en-US" dirty="0"/>
              <a:t>Probe the paths</a:t>
            </a:r>
          </a:p>
        </p:txBody>
      </p:sp>
      <p:sp>
        <p:nvSpPr>
          <p:cNvPr id="18" name="TextBox 17"/>
          <p:cNvSpPr txBox="1"/>
          <p:nvPr/>
        </p:nvSpPr>
        <p:spPr>
          <a:xfrm>
            <a:off x="4630929" y="2073098"/>
            <a:ext cx="1453218" cy="369332"/>
          </a:xfrm>
          <a:prstGeom prst="rect">
            <a:avLst/>
          </a:prstGeom>
          <a:noFill/>
        </p:spPr>
        <p:txBody>
          <a:bodyPr wrap="none" rtlCol="0">
            <a:spAutoFit/>
          </a:bodyPr>
          <a:lstStyle/>
          <a:p>
            <a:r>
              <a:rPr lang="en-US" dirty="0"/>
              <a:t>Control plane</a:t>
            </a:r>
          </a:p>
        </p:txBody>
      </p:sp>
      <p:sp>
        <p:nvSpPr>
          <p:cNvPr id="19" name="TextBox 18"/>
          <p:cNvSpPr txBox="1"/>
          <p:nvPr/>
        </p:nvSpPr>
        <p:spPr>
          <a:xfrm>
            <a:off x="5010514" y="5301804"/>
            <a:ext cx="2626488" cy="369332"/>
          </a:xfrm>
          <a:prstGeom prst="rect">
            <a:avLst/>
          </a:prstGeom>
          <a:noFill/>
        </p:spPr>
        <p:txBody>
          <a:bodyPr wrap="none" rtlCol="0">
            <a:spAutoFit/>
          </a:bodyPr>
          <a:lstStyle/>
          <a:p>
            <a:r>
              <a:rPr lang="en-US" dirty="0"/>
              <a:t>Detect link/device failures</a:t>
            </a:r>
          </a:p>
        </p:txBody>
      </p:sp>
      <p:sp>
        <p:nvSpPr>
          <p:cNvPr id="20" name="TextBox 19"/>
          <p:cNvSpPr txBox="1"/>
          <p:nvPr/>
        </p:nvSpPr>
        <p:spPr>
          <a:xfrm>
            <a:off x="8573270" y="5301804"/>
            <a:ext cx="1928220" cy="369332"/>
          </a:xfrm>
          <a:prstGeom prst="rect">
            <a:avLst/>
          </a:prstGeom>
          <a:noFill/>
        </p:spPr>
        <p:txBody>
          <a:bodyPr wrap="none" rtlCol="0">
            <a:spAutoFit/>
          </a:bodyPr>
          <a:lstStyle/>
          <a:p>
            <a:r>
              <a:rPr lang="en-US" dirty="0"/>
              <a:t>Fix suspicious links</a:t>
            </a:r>
          </a:p>
        </p:txBody>
      </p:sp>
      <p:sp>
        <p:nvSpPr>
          <p:cNvPr id="21" name="Rectangle 20"/>
          <p:cNvSpPr/>
          <p:nvPr/>
        </p:nvSpPr>
        <p:spPr>
          <a:xfrm>
            <a:off x="1269803" y="3805327"/>
            <a:ext cx="796835" cy="877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Agent</a:t>
            </a:r>
          </a:p>
        </p:txBody>
      </p:sp>
      <p:sp>
        <p:nvSpPr>
          <p:cNvPr id="22" name="Rectangle 21"/>
          <p:cNvSpPr/>
          <p:nvPr/>
        </p:nvSpPr>
        <p:spPr>
          <a:xfrm>
            <a:off x="1422203" y="3957727"/>
            <a:ext cx="796835" cy="877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Agent</a:t>
            </a:r>
          </a:p>
        </p:txBody>
      </p:sp>
      <p:sp>
        <p:nvSpPr>
          <p:cNvPr id="23" name="Rectangle 22"/>
          <p:cNvSpPr/>
          <p:nvPr/>
        </p:nvSpPr>
        <p:spPr>
          <a:xfrm>
            <a:off x="1574603" y="4110127"/>
            <a:ext cx="796835" cy="877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Agent</a:t>
            </a:r>
          </a:p>
        </p:txBody>
      </p:sp>
      <p:sp>
        <p:nvSpPr>
          <p:cNvPr id="24" name="Rectangle 23"/>
          <p:cNvSpPr/>
          <p:nvPr/>
        </p:nvSpPr>
        <p:spPr>
          <a:xfrm>
            <a:off x="1727003" y="4262527"/>
            <a:ext cx="796835" cy="877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Agent</a:t>
            </a:r>
          </a:p>
        </p:txBody>
      </p:sp>
      <p:sp>
        <p:nvSpPr>
          <p:cNvPr id="25" name="Rectangle 24"/>
          <p:cNvSpPr/>
          <p:nvPr/>
        </p:nvSpPr>
        <p:spPr>
          <a:xfrm>
            <a:off x="1879403" y="4414927"/>
            <a:ext cx="796835" cy="877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Agent</a:t>
            </a:r>
          </a:p>
        </p:txBody>
      </p:sp>
      <p:sp>
        <p:nvSpPr>
          <p:cNvPr id="26" name="Rectangle 25"/>
          <p:cNvSpPr/>
          <p:nvPr/>
        </p:nvSpPr>
        <p:spPr>
          <a:xfrm>
            <a:off x="2031803" y="4567327"/>
            <a:ext cx="796835" cy="87738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Agent</a:t>
            </a:r>
          </a:p>
        </p:txBody>
      </p:sp>
      <p:sp>
        <p:nvSpPr>
          <p:cNvPr id="3" name="Down Arrow 2"/>
          <p:cNvSpPr/>
          <p:nvPr/>
        </p:nvSpPr>
        <p:spPr>
          <a:xfrm rot="3126815">
            <a:off x="2428233" y="2648554"/>
            <a:ext cx="346282" cy="1001738"/>
          </a:xfrm>
          <a:prstGeom prst="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790703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latin typeface="Candara"/>
                <a:cs typeface="Candara"/>
              </a:rPr>
              <a:t>网络故障定位系统的需求</a:t>
            </a:r>
            <a:endParaRPr lang="en-US" sz="3600" dirty="0">
              <a:solidFill>
                <a:srgbClr val="0000FF"/>
              </a:solidFill>
              <a:latin typeface="Candara"/>
              <a:cs typeface="Candara"/>
            </a:endParaRPr>
          </a:p>
        </p:txBody>
      </p:sp>
      <p:sp>
        <p:nvSpPr>
          <p:cNvPr id="3" name="Content Placeholder 2"/>
          <p:cNvSpPr>
            <a:spLocks noGrp="1"/>
          </p:cNvSpPr>
          <p:nvPr>
            <p:ph idx="1"/>
          </p:nvPr>
        </p:nvSpPr>
        <p:spPr/>
        <p:txBody>
          <a:bodyPr>
            <a:normAutofit/>
          </a:bodyPr>
          <a:lstStyle/>
          <a:p>
            <a:r>
              <a:rPr lang="en-US" sz="2400" dirty="0">
                <a:latin typeface="Candara"/>
                <a:cs typeface="Candara"/>
              </a:rPr>
              <a:t>Share the end-hosts’ perspective</a:t>
            </a:r>
          </a:p>
          <a:p>
            <a:pPr lvl="1"/>
            <a:r>
              <a:rPr lang="en-US" sz="2000" dirty="0">
                <a:latin typeface="Candara"/>
                <a:cs typeface="Candara"/>
              </a:rPr>
              <a:t>SNMP, </a:t>
            </a:r>
            <a:r>
              <a:rPr lang="en-US" sz="2000" dirty="0" err="1">
                <a:latin typeface="Candara"/>
                <a:cs typeface="Candara"/>
              </a:rPr>
              <a:t>OpenFlow</a:t>
            </a:r>
            <a:r>
              <a:rPr lang="en-US" sz="2000" dirty="0">
                <a:latin typeface="Candara"/>
                <a:cs typeface="Candara"/>
              </a:rPr>
              <a:t> (overlooking failures)</a:t>
            </a:r>
          </a:p>
          <a:p>
            <a:pPr lvl="1"/>
            <a:endParaRPr lang="en-US" sz="2000" dirty="0">
              <a:latin typeface="Candara"/>
              <a:cs typeface="Candara"/>
            </a:endParaRPr>
          </a:p>
          <a:p>
            <a:r>
              <a:rPr lang="en-US" sz="2400" dirty="0">
                <a:latin typeface="Candara"/>
                <a:cs typeface="Candara"/>
              </a:rPr>
              <a:t>Extremely light weight</a:t>
            </a:r>
          </a:p>
          <a:p>
            <a:pPr lvl="1"/>
            <a:r>
              <a:rPr lang="en-US" sz="2000" dirty="0" err="1">
                <a:latin typeface="Candara"/>
                <a:cs typeface="Candara"/>
              </a:rPr>
              <a:t>NetSight</a:t>
            </a:r>
            <a:r>
              <a:rPr lang="en-US" sz="2000" dirty="0">
                <a:latin typeface="Candara"/>
                <a:cs typeface="Candara"/>
              </a:rPr>
              <a:t>, </a:t>
            </a:r>
            <a:r>
              <a:rPr lang="en-US" sz="2000" dirty="0" err="1">
                <a:latin typeface="Candara"/>
                <a:cs typeface="Candara"/>
              </a:rPr>
              <a:t>EverFlow</a:t>
            </a:r>
            <a:r>
              <a:rPr lang="en-US" sz="2000" dirty="0">
                <a:latin typeface="Candara"/>
                <a:cs typeface="Candara"/>
              </a:rPr>
              <a:t> (overhead on network traffic and switch CPU)</a:t>
            </a:r>
          </a:p>
          <a:p>
            <a:pPr lvl="1"/>
            <a:endParaRPr lang="en-US" sz="2000" dirty="0">
              <a:latin typeface="Candara"/>
              <a:cs typeface="Candara"/>
            </a:endParaRPr>
          </a:p>
          <a:p>
            <a:r>
              <a:rPr lang="en-US" sz="2400" dirty="0">
                <a:latin typeface="Candara"/>
                <a:cs typeface="Candara"/>
              </a:rPr>
              <a:t>Compatible with commodity hardware and current software stack</a:t>
            </a:r>
          </a:p>
          <a:p>
            <a:pPr lvl="1"/>
            <a:r>
              <a:rPr lang="en-US" sz="2000" dirty="0" err="1">
                <a:latin typeface="Candara"/>
                <a:cs typeface="Candara"/>
              </a:rPr>
              <a:t>LossRadar</a:t>
            </a:r>
            <a:r>
              <a:rPr lang="en-US" sz="2000" dirty="0">
                <a:latin typeface="Candara"/>
                <a:cs typeface="Candara"/>
              </a:rPr>
              <a:t> (hardware support)</a:t>
            </a:r>
          </a:p>
          <a:p>
            <a:pPr lvl="1"/>
            <a:r>
              <a:rPr lang="en-US" sz="2000" dirty="0">
                <a:latin typeface="Candara"/>
                <a:cs typeface="Candara"/>
              </a:rPr>
              <a:t>Trumpet (modify hypervisor)</a:t>
            </a:r>
          </a:p>
          <a:p>
            <a:pPr lvl="1"/>
            <a:r>
              <a:rPr lang="en-US" sz="2000" dirty="0">
                <a:latin typeface="Candara"/>
                <a:cs typeface="Candara"/>
              </a:rPr>
              <a:t>Passive probing (occupy packet </a:t>
            </a:r>
            <a:r>
              <a:rPr lang="en-US" sz="2000" dirty="0" err="1">
                <a:latin typeface="Candara"/>
                <a:cs typeface="Candara"/>
              </a:rPr>
              <a:t>QoS</a:t>
            </a:r>
            <a:r>
              <a:rPr lang="en-US" sz="2000" dirty="0">
                <a:latin typeface="Candara"/>
                <a:cs typeface="Candara"/>
              </a:rPr>
              <a:t> bits)</a:t>
            </a:r>
          </a:p>
        </p:txBody>
      </p:sp>
    </p:spTree>
    <p:extLst>
      <p:ext uri="{BB962C8B-B14F-4D97-AF65-F5344CB8AC3E}">
        <p14:creationId xmlns:p14="http://schemas.microsoft.com/office/powerpoint/2010/main" val="795478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latin typeface="Candara"/>
              </a:rPr>
              <a:t>主要技术挑战</a:t>
            </a:r>
            <a:endParaRPr lang="en-US" sz="3600" dirty="0">
              <a:latin typeface="Candara"/>
              <a:cs typeface="Candara"/>
            </a:endParaRPr>
          </a:p>
        </p:txBody>
      </p:sp>
      <p:grpSp>
        <p:nvGrpSpPr>
          <p:cNvPr id="3" name="Group 2"/>
          <p:cNvGrpSpPr/>
          <p:nvPr/>
        </p:nvGrpSpPr>
        <p:grpSpPr>
          <a:xfrm>
            <a:off x="2907113" y="1807203"/>
            <a:ext cx="4064403" cy="2796039"/>
            <a:chOff x="1929484" y="2374798"/>
            <a:chExt cx="5680794" cy="3801535"/>
          </a:xfrm>
        </p:grpSpPr>
        <p:grpSp>
          <p:nvGrpSpPr>
            <p:cNvPr id="70" name="Group 69"/>
            <p:cNvGrpSpPr/>
            <p:nvPr/>
          </p:nvGrpSpPr>
          <p:grpSpPr>
            <a:xfrm>
              <a:off x="2455473" y="2374798"/>
              <a:ext cx="4765697" cy="2474212"/>
              <a:chOff x="2470721" y="1889206"/>
              <a:chExt cx="4765697" cy="2474212"/>
            </a:xfrm>
          </p:grpSpPr>
          <p:grpSp>
            <p:nvGrpSpPr>
              <p:cNvPr id="5" name="Group 4"/>
              <p:cNvGrpSpPr/>
              <p:nvPr/>
            </p:nvGrpSpPr>
            <p:grpSpPr>
              <a:xfrm>
                <a:off x="2595622" y="2172670"/>
                <a:ext cx="4514300" cy="2049016"/>
                <a:chOff x="869781" y="2356802"/>
                <a:chExt cx="4514300" cy="2049016"/>
              </a:xfrm>
            </p:grpSpPr>
            <p:cxnSp>
              <p:nvCxnSpPr>
                <p:cNvPr id="34" name="Straight Connector 33"/>
                <p:cNvCxnSpPr>
                  <a:endCxn id="28" idx="2"/>
                </p:cNvCxnSpPr>
                <p:nvPr/>
              </p:nvCxnSpPr>
              <p:spPr>
                <a:xfrm flipV="1">
                  <a:off x="869781" y="3817300"/>
                  <a:ext cx="283956"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a:endCxn id="28" idx="2"/>
                </p:cNvCxnSpPr>
                <p:nvPr/>
              </p:nvCxnSpPr>
              <p:spPr>
                <a:xfrm flipH="1" flipV="1">
                  <a:off x="1153737" y="3817300"/>
                  <a:ext cx="303146"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a:endCxn id="29" idx="2"/>
                </p:cNvCxnSpPr>
                <p:nvPr/>
              </p:nvCxnSpPr>
              <p:spPr>
                <a:xfrm flipV="1">
                  <a:off x="2006361" y="3817300"/>
                  <a:ext cx="257698"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a:endCxn id="29" idx="2"/>
                </p:cNvCxnSpPr>
                <p:nvPr/>
              </p:nvCxnSpPr>
              <p:spPr>
                <a:xfrm flipH="1" flipV="1">
                  <a:off x="2264059" y="3817300"/>
                  <a:ext cx="309650"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a:stCxn id="28" idx="0"/>
                  <a:endCxn id="26" idx="2"/>
                </p:cNvCxnSpPr>
                <p:nvPr/>
              </p:nvCxnSpPr>
              <p:spPr>
                <a:xfrm flipV="1">
                  <a:off x="1153737"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a:stCxn id="28" idx="0"/>
                  <a:endCxn id="27" idx="2"/>
                </p:cNvCxnSpPr>
                <p:nvPr/>
              </p:nvCxnSpPr>
              <p:spPr>
                <a:xfrm flipV="1">
                  <a:off x="1153737"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a:stCxn id="29" idx="0"/>
                  <a:endCxn id="26" idx="2"/>
                </p:cNvCxnSpPr>
                <p:nvPr/>
              </p:nvCxnSpPr>
              <p:spPr>
                <a:xfrm flipH="1" flipV="1">
                  <a:off x="1153737"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a:stCxn id="29" idx="0"/>
                  <a:endCxn id="27" idx="2"/>
                </p:cNvCxnSpPr>
                <p:nvPr/>
              </p:nvCxnSpPr>
              <p:spPr>
                <a:xfrm flipV="1">
                  <a:off x="2264059"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a:stCxn id="18" idx="2"/>
                  <a:endCxn id="20" idx="0"/>
                </p:cNvCxnSpPr>
                <p:nvPr/>
              </p:nvCxnSpPr>
              <p:spPr>
                <a:xfrm>
                  <a:off x="3991396"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a:stCxn id="18" idx="2"/>
                  <a:endCxn id="21" idx="0"/>
                </p:cNvCxnSpPr>
                <p:nvPr/>
              </p:nvCxnSpPr>
              <p:spPr>
                <a:xfrm>
                  <a:off x="3991396"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a:stCxn id="20" idx="0"/>
                  <a:endCxn id="19" idx="2"/>
                </p:cNvCxnSpPr>
                <p:nvPr/>
              </p:nvCxnSpPr>
              <p:spPr>
                <a:xfrm flipV="1">
                  <a:off x="3991396"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a:stCxn id="19" idx="2"/>
                  <a:endCxn id="21" idx="0"/>
                </p:cNvCxnSpPr>
                <p:nvPr/>
              </p:nvCxnSpPr>
              <p:spPr>
                <a:xfrm>
                  <a:off x="5101718"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a:stCxn id="20" idx="2"/>
                </p:cNvCxnSpPr>
                <p:nvPr/>
              </p:nvCxnSpPr>
              <p:spPr>
                <a:xfrm flipH="1">
                  <a:off x="3703224" y="3817300"/>
                  <a:ext cx="288172"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a:stCxn id="20" idx="2"/>
                </p:cNvCxnSpPr>
                <p:nvPr/>
              </p:nvCxnSpPr>
              <p:spPr>
                <a:xfrm>
                  <a:off x="3991396" y="3817300"/>
                  <a:ext cx="284986"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a:stCxn id="21" idx="2"/>
                </p:cNvCxnSpPr>
                <p:nvPr/>
              </p:nvCxnSpPr>
              <p:spPr>
                <a:xfrm flipH="1">
                  <a:off x="4807788" y="3817300"/>
                  <a:ext cx="293930"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a:stCxn id="21" idx="2"/>
                </p:cNvCxnSpPr>
                <p:nvPr/>
              </p:nvCxnSpPr>
              <p:spPr>
                <a:xfrm>
                  <a:off x="5101718" y="3817300"/>
                  <a:ext cx="282363"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a:stCxn id="26" idx="0"/>
                  <a:endCxn id="30" idx="2"/>
                </p:cNvCxnSpPr>
                <p:nvPr/>
              </p:nvCxnSpPr>
              <p:spPr>
                <a:xfrm flipV="1">
                  <a:off x="1153737" y="2356802"/>
                  <a:ext cx="796288"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a:stCxn id="26" idx="0"/>
                  <a:endCxn id="31" idx="2"/>
                </p:cNvCxnSpPr>
                <p:nvPr/>
              </p:nvCxnSpPr>
              <p:spPr>
                <a:xfrm flipV="1">
                  <a:off x="1153737" y="2356802"/>
                  <a:ext cx="1620508"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a:stCxn id="27" idx="0"/>
                  <a:endCxn id="32" idx="2"/>
                </p:cNvCxnSpPr>
                <p:nvPr/>
              </p:nvCxnSpPr>
              <p:spPr>
                <a:xfrm flipV="1">
                  <a:off x="2264059" y="2356802"/>
                  <a:ext cx="1334406"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a:stCxn id="27" idx="0"/>
                  <a:endCxn id="33" idx="2"/>
                </p:cNvCxnSpPr>
                <p:nvPr/>
              </p:nvCxnSpPr>
              <p:spPr>
                <a:xfrm flipV="1">
                  <a:off x="2264059" y="2356802"/>
                  <a:ext cx="2158627"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a:stCxn id="18" idx="0"/>
                  <a:endCxn id="30" idx="2"/>
                </p:cNvCxnSpPr>
                <p:nvPr/>
              </p:nvCxnSpPr>
              <p:spPr>
                <a:xfrm flipH="1" flipV="1">
                  <a:off x="1950025" y="2356802"/>
                  <a:ext cx="2041371"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a:stCxn id="18" idx="0"/>
                  <a:endCxn id="31" idx="2"/>
                </p:cNvCxnSpPr>
                <p:nvPr/>
              </p:nvCxnSpPr>
              <p:spPr>
                <a:xfrm flipH="1" flipV="1">
                  <a:off x="2774245" y="2356802"/>
                  <a:ext cx="1217151"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stCxn id="19" idx="0"/>
                  <a:endCxn id="32" idx="2"/>
                </p:cNvCxnSpPr>
                <p:nvPr/>
              </p:nvCxnSpPr>
              <p:spPr>
                <a:xfrm flipH="1" flipV="1">
                  <a:off x="3598465" y="2356802"/>
                  <a:ext cx="1503253"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stCxn id="19" idx="0"/>
                  <a:endCxn id="33" idx="2"/>
                </p:cNvCxnSpPr>
                <p:nvPr/>
              </p:nvCxnSpPr>
              <p:spPr>
                <a:xfrm flipH="1" flipV="1">
                  <a:off x="4422686" y="2356802"/>
                  <a:ext cx="67903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529562" y="1889206"/>
                <a:ext cx="2765269" cy="283464"/>
                <a:chOff x="1803721" y="5835167"/>
                <a:chExt cx="2765269" cy="283464"/>
              </a:xfrm>
            </p:grpSpPr>
            <p:sp>
              <p:nvSpPr>
                <p:cNvPr id="30" name="Rounded Rectangle 29"/>
                <p:cNvSpPr/>
                <p:nvPr/>
              </p:nvSpPr>
              <p:spPr>
                <a:xfrm>
                  <a:off x="180372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ounded Rectangle 30"/>
                <p:cNvSpPr/>
                <p:nvPr/>
              </p:nvSpPr>
              <p:spPr>
                <a:xfrm>
                  <a:off x="262794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ounded Rectangle 31"/>
                <p:cNvSpPr/>
                <p:nvPr/>
              </p:nvSpPr>
              <p:spPr>
                <a:xfrm>
                  <a:off x="345216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ounded Rectangle 32"/>
                <p:cNvSpPr/>
                <p:nvPr/>
              </p:nvSpPr>
              <p:spPr>
                <a:xfrm>
                  <a:off x="4276382"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60" name="Group 59"/>
              <p:cNvGrpSpPr/>
              <p:nvPr/>
            </p:nvGrpSpPr>
            <p:grpSpPr>
              <a:xfrm>
                <a:off x="2470721" y="4079954"/>
                <a:ext cx="4765697" cy="283464"/>
                <a:chOff x="2470721" y="4968532"/>
                <a:chExt cx="4765697" cy="283464"/>
              </a:xfrm>
            </p:grpSpPr>
            <p:sp>
              <p:nvSpPr>
                <p:cNvPr id="22" name="Flowchart: Connector 228"/>
                <p:cNvSpPr/>
                <p:nvPr/>
              </p:nvSpPr>
              <p:spPr>
                <a:xfrm>
                  <a:off x="2470721"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3" name="Flowchart: Connector 229"/>
                <p:cNvSpPr/>
                <p:nvPr/>
              </p:nvSpPr>
              <p:spPr>
                <a:xfrm>
                  <a:off x="3025882"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4" name="Flowchart: Connector 230"/>
                <p:cNvSpPr/>
                <p:nvPr/>
              </p:nvSpPr>
              <p:spPr>
                <a:xfrm>
                  <a:off x="3581043"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25" name="Flowchart: Connector 160"/>
                <p:cNvSpPr/>
                <p:nvPr/>
              </p:nvSpPr>
              <p:spPr>
                <a:xfrm>
                  <a:off x="4136204"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4" name="Flowchart: Connector 234"/>
                <p:cNvSpPr/>
                <p:nvPr/>
              </p:nvSpPr>
              <p:spPr>
                <a:xfrm>
                  <a:off x="5833486"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5" name="Flowchart: Connector 235"/>
                <p:cNvSpPr/>
                <p:nvPr/>
              </p:nvSpPr>
              <p:spPr>
                <a:xfrm>
                  <a:off x="6388647"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6" name="Flowchart: Connector 236"/>
                <p:cNvSpPr/>
                <p:nvPr/>
              </p:nvSpPr>
              <p:spPr>
                <a:xfrm>
                  <a:off x="6943810"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17" name="Flowchart: Connector 154"/>
                <p:cNvSpPr/>
                <p:nvPr/>
              </p:nvSpPr>
              <p:spPr>
                <a:xfrm>
                  <a:off x="5278325"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grpSp>
            <p:nvGrpSpPr>
              <p:cNvPr id="58" name="Group 57"/>
              <p:cNvGrpSpPr/>
              <p:nvPr/>
            </p:nvGrpSpPr>
            <p:grpSpPr>
              <a:xfrm>
                <a:off x="2733274" y="2619455"/>
                <a:ext cx="4240589" cy="283464"/>
                <a:chOff x="2733274" y="2915648"/>
                <a:chExt cx="4240589" cy="283464"/>
              </a:xfrm>
            </p:grpSpPr>
            <p:sp>
              <p:nvSpPr>
                <p:cNvPr id="26" name="Rounded Rectangle 25"/>
                <p:cNvSpPr/>
                <p:nvPr/>
              </p:nvSpPr>
              <p:spPr>
                <a:xfrm>
                  <a:off x="2733274"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ounded Rectangle 26"/>
                <p:cNvSpPr/>
                <p:nvPr/>
              </p:nvSpPr>
              <p:spPr>
                <a:xfrm>
                  <a:off x="3843596"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le 17"/>
                <p:cNvSpPr/>
                <p:nvPr/>
              </p:nvSpPr>
              <p:spPr>
                <a:xfrm>
                  <a:off x="5570933"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ounded Rectangle 18"/>
                <p:cNvSpPr/>
                <p:nvPr/>
              </p:nvSpPr>
              <p:spPr>
                <a:xfrm>
                  <a:off x="6681255"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9" name="Group 58"/>
              <p:cNvGrpSpPr/>
              <p:nvPr/>
            </p:nvGrpSpPr>
            <p:grpSpPr>
              <a:xfrm>
                <a:off x="2733274" y="3349704"/>
                <a:ext cx="4240589" cy="283464"/>
                <a:chOff x="2733274" y="3942090"/>
                <a:chExt cx="4240589" cy="283464"/>
              </a:xfrm>
            </p:grpSpPr>
            <p:sp>
              <p:nvSpPr>
                <p:cNvPr id="28" name="Rounded Rectangle 27"/>
                <p:cNvSpPr/>
                <p:nvPr/>
              </p:nvSpPr>
              <p:spPr>
                <a:xfrm>
                  <a:off x="2733274"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ounded Rectangle 28"/>
                <p:cNvSpPr/>
                <p:nvPr/>
              </p:nvSpPr>
              <p:spPr>
                <a:xfrm>
                  <a:off x="3843596"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ounded Rectangle 19"/>
                <p:cNvSpPr/>
                <p:nvPr/>
              </p:nvSpPr>
              <p:spPr>
                <a:xfrm>
                  <a:off x="5570933"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ounded Rectangle 20"/>
                <p:cNvSpPr/>
                <p:nvPr/>
              </p:nvSpPr>
              <p:spPr>
                <a:xfrm>
                  <a:off x="6681255"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 name="TextBox 12"/>
              <p:cNvSpPr txBox="1"/>
              <p:nvPr/>
            </p:nvSpPr>
            <p:spPr>
              <a:xfrm>
                <a:off x="4585371" y="3038134"/>
                <a:ext cx="688285" cy="424299"/>
              </a:xfrm>
              <a:prstGeom prst="rect">
                <a:avLst/>
              </a:prstGeom>
              <a:noFill/>
            </p:spPr>
            <p:txBody>
              <a:bodyPr wrap="none" rtlCol="0">
                <a:spAutoFit/>
              </a:bodyPr>
              <a:lstStyle/>
              <a:p>
                <a:pPr algn="ctr">
                  <a:lnSpc>
                    <a:spcPct val="50000"/>
                  </a:lnSpc>
                </a:pPr>
                <a:r>
                  <a:rPr lang="is-IS" sz="2400" dirty="0">
                    <a:latin typeface="Candara"/>
                    <a:cs typeface="Candara"/>
                  </a:rPr>
                  <a:t>…</a:t>
                </a:r>
                <a:endParaRPr lang="en-US" sz="2400" dirty="0">
                  <a:latin typeface="Candara"/>
                  <a:cs typeface="Candara"/>
                </a:endParaRPr>
              </a:p>
            </p:txBody>
          </p:sp>
        </p:grpSp>
        <p:sp>
          <p:nvSpPr>
            <p:cNvPr id="73" name="Freeform 72"/>
            <p:cNvSpPr/>
            <p:nvPr/>
          </p:nvSpPr>
          <p:spPr>
            <a:xfrm>
              <a:off x="3655199" y="2641284"/>
              <a:ext cx="1755562" cy="1974293"/>
            </a:xfrm>
            <a:custGeom>
              <a:avLst/>
              <a:gdLst>
                <a:gd name="connsiteX0" fmla="*/ 0 w 1755562"/>
                <a:gd name="connsiteY0" fmla="*/ 1942277 h 1974293"/>
                <a:gd name="connsiteX1" fmla="*/ 261467 w 1755562"/>
                <a:gd name="connsiteY1" fmla="*/ 1472716 h 1974293"/>
                <a:gd name="connsiteX2" fmla="*/ 272139 w 1755562"/>
                <a:gd name="connsiteY2" fmla="*/ 1189911 h 1974293"/>
                <a:gd name="connsiteX3" fmla="*/ 272139 w 1755562"/>
                <a:gd name="connsiteY3" fmla="*/ 736358 h 1974293"/>
                <a:gd name="connsiteX4" fmla="*/ 277475 w 1755562"/>
                <a:gd name="connsiteY4" fmla="*/ 453554 h 1974293"/>
                <a:gd name="connsiteX5" fmla="*/ 1558128 w 1755562"/>
                <a:gd name="connsiteY5" fmla="*/ 0 h 1974293"/>
                <a:gd name="connsiteX6" fmla="*/ 1755562 w 1755562"/>
                <a:gd name="connsiteY6" fmla="*/ 10672 h 1974293"/>
                <a:gd name="connsiteX7" fmla="*/ 421548 w 1755562"/>
                <a:gd name="connsiteY7" fmla="*/ 464225 h 1974293"/>
                <a:gd name="connsiteX8" fmla="*/ 421548 w 1755562"/>
                <a:gd name="connsiteY8" fmla="*/ 757701 h 1974293"/>
                <a:gd name="connsiteX9" fmla="*/ 426884 w 1755562"/>
                <a:gd name="connsiteY9" fmla="*/ 1189911 h 1974293"/>
                <a:gd name="connsiteX10" fmla="*/ 426884 w 1755562"/>
                <a:gd name="connsiteY10" fmla="*/ 1478052 h 1974293"/>
                <a:gd name="connsiteX11" fmla="*/ 170754 w 1755562"/>
                <a:gd name="connsiteY11" fmla="*/ 1974293 h 197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5562" h="1974293">
                  <a:moveTo>
                    <a:pt x="0" y="1942277"/>
                  </a:moveTo>
                  <a:lnTo>
                    <a:pt x="261467" y="1472716"/>
                  </a:lnTo>
                  <a:lnTo>
                    <a:pt x="272139" y="1189911"/>
                  </a:lnTo>
                  <a:lnTo>
                    <a:pt x="272139" y="736358"/>
                  </a:lnTo>
                  <a:lnTo>
                    <a:pt x="277475" y="453554"/>
                  </a:lnTo>
                  <a:lnTo>
                    <a:pt x="1558128" y="0"/>
                  </a:lnTo>
                  <a:lnTo>
                    <a:pt x="1755562" y="10672"/>
                  </a:lnTo>
                  <a:lnTo>
                    <a:pt x="421548" y="464225"/>
                  </a:lnTo>
                  <a:lnTo>
                    <a:pt x="421548" y="757701"/>
                  </a:lnTo>
                  <a:cubicBezTo>
                    <a:pt x="423327" y="901771"/>
                    <a:pt x="425105" y="1045841"/>
                    <a:pt x="426884" y="1189911"/>
                  </a:cubicBezTo>
                  <a:lnTo>
                    <a:pt x="426884" y="1478052"/>
                  </a:lnTo>
                  <a:lnTo>
                    <a:pt x="170754" y="1974293"/>
                  </a:lnTo>
                </a:path>
              </a:pathLst>
            </a:custGeom>
            <a:ln>
              <a:solidFill>
                <a:srgbClr val="00800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4" name="Rounded Rectangle 73"/>
            <p:cNvSpPr/>
            <p:nvPr/>
          </p:nvSpPr>
          <p:spPr>
            <a:xfrm>
              <a:off x="3156939" y="5557231"/>
              <a:ext cx="1127364" cy="536396"/>
            </a:xfrm>
            <a:prstGeom prst="roundRect">
              <a:avLst/>
            </a:prstGeom>
            <a:solidFill>
              <a:schemeClr val="bg1">
                <a:lumMod val="95000"/>
                <a:alpha val="66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ndara"/>
                <a:cs typeface="Candara"/>
              </a:endParaRPr>
            </a:p>
          </p:txBody>
        </p:sp>
        <p:sp>
          <p:nvSpPr>
            <p:cNvPr id="75" name="Rounded Rectangle 74"/>
            <p:cNvSpPr/>
            <p:nvPr/>
          </p:nvSpPr>
          <p:spPr>
            <a:xfrm>
              <a:off x="5455359" y="5557231"/>
              <a:ext cx="1210645" cy="536396"/>
            </a:xfrm>
            <a:prstGeom prst="roundRect">
              <a:avLst/>
            </a:prstGeom>
            <a:solidFill>
              <a:schemeClr val="bg1">
                <a:lumMod val="95000"/>
                <a:alpha val="66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latin typeface="Candara"/>
                <a:cs typeface="Candara"/>
              </a:endParaRPr>
            </a:p>
          </p:txBody>
        </p:sp>
        <p:grpSp>
          <p:nvGrpSpPr>
            <p:cNvPr id="134" name="Group 133"/>
            <p:cNvGrpSpPr/>
            <p:nvPr/>
          </p:nvGrpSpPr>
          <p:grpSpPr>
            <a:xfrm>
              <a:off x="1929484" y="5421336"/>
              <a:ext cx="1227454" cy="672293"/>
              <a:chOff x="1929484" y="5421336"/>
              <a:chExt cx="1227454" cy="672293"/>
            </a:xfrm>
          </p:grpSpPr>
          <p:pic>
            <p:nvPicPr>
              <p:cNvPr id="76" name="Picture 75" descr="enni-icon-overlay-network.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9484" y="5421336"/>
                <a:ext cx="672294" cy="672293"/>
              </a:xfrm>
              <a:prstGeom prst="rect">
                <a:avLst/>
              </a:prstGeom>
            </p:spPr>
          </p:pic>
          <p:cxnSp>
            <p:nvCxnSpPr>
              <p:cNvPr id="80" name="Straight Arrow Connector 79"/>
              <p:cNvCxnSpPr>
                <a:endCxn id="74" idx="1"/>
              </p:cNvCxnSpPr>
              <p:nvPr/>
            </p:nvCxnSpPr>
            <p:spPr>
              <a:xfrm>
                <a:off x="2580374" y="5825430"/>
                <a:ext cx="576564" cy="1"/>
              </a:xfrm>
              <a:prstGeom prst="straightConnector1">
                <a:avLst/>
              </a:prstGeom>
              <a:ln w="38100" cmpd="sng">
                <a:headEnd type="none"/>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7" name="Group 136"/>
            <p:cNvGrpSpPr/>
            <p:nvPr/>
          </p:nvGrpSpPr>
          <p:grpSpPr>
            <a:xfrm>
              <a:off x="6698955" y="5489139"/>
              <a:ext cx="911323" cy="687194"/>
              <a:chOff x="6698955" y="5489139"/>
              <a:chExt cx="911323" cy="687194"/>
            </a:xfrm>
          </p:grpSpPr>
          <p:cxnSp>
            <p:nvCxnSpPr>
              <p:cNvPr id="82" name="Straight Arrow Connector 81"/>
              <p:cNvCxnSpPr/>
              <p:nvPr/>
            </p:nvCxnSpPr>
            <p:spPr>
              <a:xfrm>
                <a:off x="6698955" y="5825430"/>
                <a:ext cx="522215" cy="0"/>
              </a:xfrm>
              <a:prstGeom prst="straightConnector1">
                <a:avLst/>
              </a:prstGeom>
              <a:ln w="38100" cmpd="sng">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84" name="Picture 83" descr="240_F_191010916_zW0oHHEkSX1wiDeIqBdlZqE7K3Z1xFym.jpg"/>
              <p:cNvPicPr>
                <a:picLocks noChangeAspect="1"/>
              </p:cNvPicPr>
              <p:nvPr/>
            </p:nvPicPr>
            <p:blipFill rotWithShape="1">
              <a:blip r:embed="rId4" cstate="print">
                <a:extLst>
                  <a:ext uri="{BEBA8EAE-BF5A-486C-A8C5-ECC9F3942E4B}">
                    <a14:imgProps xmlns:a14="http://schemas.microsoft.com/office/drawing/2010/main">
                      <a14:imgLayer r:embed="rId5">
                        <a14:imgEffect>
                          <a14:backgroundRemoval t="10000" b="90000" l="10000" r="90000">
                            <a14:foregroundMark x1="20625" y1="20208" x2="20625" y2="20208"/>
                            <a14:foregroundMark x1="34792" y1="30417" x2="34792" y2="30417"/>
                            <a14:backgroundMark x1="59583" y1="57917" x2="59583" y2="57917"/>
                            <a14:backgroundMark x1="62292" y1="53125" x2="62292" y2="53125"/>
                            <a14:backgroundMark x1="39375" y1="51875" x2="39375" y2="51875"/>
                            <a14:backgroundMark x1="50208" y1="43750" x2="50208" y2="43750"/>
                          </a14:backgroundRemoval>
                        </a14:imgEffect>
                      </a14:imgLayer>
                    </a14:imgProps>
                  </a:ext>
                  <a:ext uri="{28A0092B-C50C-407E-A947-70E740481C1C}">
                    <a14:useLocalDpi xmlns:a14="http://schemas.microsoft.com/office/drawing/2010/main" val="0"/>
                  </a:ext>
                </a:extLst>
              </a:blip>
              <a:srcRect l="25357" t="29643" r="27020" b="28086"/>
              <a:stretch/>
            </p:blipFill>
            <p:spPr>
              <a:xfrm>
                <a:off x="7231417" y="5489139"/>
                <a:ext cx="378861" cy="336291"/>
              </a:xfrm>
              <a:prstGeom prst="rect">
                <a:avLst/>
              </a:prstGeom>
            </p:spPr>
          </p:pic>
          <p:pic>
            <p:nvPicPr>
              <p:cNvPr id="88" name="Picture 87" descr="router.png"/>
              <p:cNvPicPr>
                <a:picLocks noChangeAspect="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300785" y="5894605"/>
                <a:ext cx="281728" cy="281728"/>
              </a:xfrm>
              <a:prstGeom prst="rect">
                <a:avLst/>
              </a:prstGeom>
            </p:spPr>
          </p:pic>
        </p:grpSp>
        <p:grpSp>
          <p:nvGrpSpPr>
            <p:cNvPr id="136" name="Group 135"/>
            <p:cNvGrpSpPr/>
            <p:nvPr/>
          </p:nvGrpSpPr>
          <p:grpSpPr>
            <a:xfrm>
              <a:off x="5047910" y="4812451"/>
              <a:ext cx="2026956" cy="744781"/>
              <a:chOff x="5047910" y="4812451"/>
              <a:chExt cx="2026956" cy="744781"/>
            </a:xfrm>
          </p:grpSpPr>
          <p:cxnSp>
            <p:nvCxnSpPr>
              <p:cNvPr id="117" name="Straight Arrow Connector 116"/>
              <p:cNvCxnSpPr>
                <a:endCxn id="75" idx="0"/>
              </p:cNvCxnSpPr>
              <p:nvPr/>
            </p:nvCxnSpPr>
            <p:spPr>
              <a:xfrm>
                <a:off x="5047910" y="4812451"/>
                <a:ext cx="1012772" cy="744781"/>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p:cNvCxnSpPr>
                <a:stCxn id="17" idx="4"/>
                <a:endCxn id="75" idx="0"/>
              </p:cNvCxnSpPr>
              <p:nvPr/>
            </p:nvCxnSpPr>
            <p:spPr>
              <a:xfrm>
                <a:off x="5409380" y="4849010"/>
                <a:ext cx="651302" cy="708222"/>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a:stCxn id="14" idx="4"/>
                <a:endCxn id="75" idx="0"/>
              </p:cNvCxnSpPr>
              <p:nvPr/>
            </p:nvCxnSpPr>
            <p:spPr>
              <a:xfrm>
                <a:off x="5964542" y="4849010"/>
                <a:ext cx="96140" cy="708222"/>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6" name="Straight Arrow Connector 125"/>
              <p:cNvCxnSpPr>
                <a:stCxn id="15" idx="4"/>
                <a:endCxn id="75" idx="0"/>
              </p:cNvCxnSpPr>
              <p:nvPr/>
            </p:nvCxnSpPr>
            <p:spPr>
              <a:xfrm flipH="1">
                <a:off x="6060682" y="4849010"/>
                <a:ext cx="459020" cy="708222"/>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29" name="Straight Arrow Connector 128"/>
              <p:cNvCxnSpPr>
                <a:stCxn id="16" idx="4"/>
                <a:endCxn id="75" idx="0"/>
              </p:cNvCxnSpPr>
              <p:nvPr/>
            </p:nvCxnSpPr>
            <p:spPr>
              <a:xfrm flipH="1">
                <a:off x="6060682" y="4849010"/>
                <a:ext cx="1014184" cy="708222"/>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grpSp>
        <p:grpSp>
          <p:nvGrpSpPr>
            <p:cNvPr id="135" name="Group 134"/>
            <p:cNvGrpSpPr/>
            <p:nvPr/>
          </p:nvGrpSpPr>
          <p:grpSpPr>
            <a:xfrm>
              <a:off x="2601778" y="4580346"/>
              <a:ext cx="2605124" cy="976886"/>
              <a:chOff x="2601778" y="4580346"/>
              <a:chExt cx="2605124" cy="976886"/>
            </a:xfrm>
          </p:grpSpPr>
          <p:cxnSp>
            <p:nvCxnSpPr>
              <p:cNvPr id="91" name="Straight Arrow Connector 90"/>
              <p:cNvCxnSpPr>
                <a:stCxn id="74" idx="0"/>
                <a:endCxn id="22" idx="4"/>
              </p:cNvCxnSpPr>
              <p:nvPr/>
            </p:nvCxnSpPr>
            <p:spPr>
              <a:xfrm flipH="1" flipV="1">
                <a:off x="2601778" y="4849010"/>
                <a:ext cx="1118842" cy="708222"/>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4" name="Straight Arrow Connector 93"/>
              <p:cNvCxnSpPr>
                <a:stCxn id="74" idx="0"/>
                <a:endCxn id="23" idx="4"/>
              </p:cNvCxnSpPr>
              <p:nvPr/>
            </p:nvCxnSpPr>
            <p:spPr>
              <a:xfrm flipH="1" flipV="1">
                <a:off x="3156939" y="4849010"/>
                <a:ext cx="563680" cy="708222"/>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7" name="Straight Arrow Connector 96"/>
              <p:cNvCxnSpPr>
                <a:stCxn id="74" idx="0"/>
                <a:endCxn id="24" idx="4"/>
              </p:cNvCxnSpPr>
              <p:nvPr/>
            </p:nvCxnSpPr>
            <p:spPr>
              <a:xfrm flipH="1" flipV="1">
                <a:off x="3712101" y="4849010"/>
                <a:ext cx="8519" cy="708222"/>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00" name="Straight Arrow Connector 99"/>
              <p:cNvCxnSpPr>
                <a:stCxn id="74" idx="0"/>
                <a:endCxn id="25" idx="4"/>
              </p:cNvCxnSpPr>
              <p:nvPr/>
            </p:nvCxnSpPr>
            <p:spPr>
              <a:xfrm flipV="1">
                <a:off x="3720620" y="4849010"/>
                <a:ext cx="546641" cy="708222"/>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103" name="Straight Arrow Connector 102"/>
              <p:cNvCxnSpPr>
                <a:stCxn id="74" idx="0"/>
              </p:cNvCxnSpPr>
              <p:nvPr/>
            </p:nvCxnSpPr>
            <p:spPr>
              <a:xfrm flipV="1">
                <a:off x="3720620" y="4849011"/>
                <a:ext cx="1033807" cy="708221"/>
              </a:xfrm>
              <a:prstGeom prst="straightConnector1">
                <a:avLst/>
              </a:prstGeom>
              <a:ln w="25400" cmpd="sng">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133" name="TextBox 132"/>
              <p:cNvSpPr txBox="1"/>
              <p:nvPr/>
            </p:nvSpPr>
            <p:spPr>
              <a:xfrm>
                <a:off x="4626163" y="4580346"/>
                <a:ext cx="580739" cy="349587"/>
              </a:xfrm>
              <a:prstGeom prst="rect">
                <a:avLst/>
              </a:prstGeom>
              <a:noFill/>
            </p:spPr>
            <p:txBody>
              <a:bodyPr wrap="none" rtlCol="0">
                <a:spAutoFit/>
              </a:bodyPr>
              <a:lstStyle/>
              <a:p>
                <a:pPr algn="ctr">
                  <a:lnSpc>
                    <a:spcPct val="50000"/>
                  </a:lnSpc>
                </a:pPr>
                <a:r>
                  <a:rPr lang="is-IS" dirty="0">
                    <a:latin typeface="Candara"/>
                    <a:cs typeface="Candara"/>
                  </a:rPr>
                  <a:t>…</a:t>
                </a:r>
                <a:endParaRPr lang="en-US" dirty="0">
                  <a:latin typeface="Candara"/>
                  <a:cs typeface="Candara"/>
                </a:endParaRPr>
              </a:p>
            </p:txBody>
          </p:sp>
        </p:grpSp>
      </p:grpSp>
      <p:sp>
        <p:nvSpPr>
          <p:cNvPr id="4" name="Rectangle 3"/>
          <p:cNvSpPr/>
          <p:nvPr/>
        </p:nvSpPr>
        <p:spPr>
          <a:xfrm>
            <a:off x="2820326" y="1698875"/>
            <a:ext cx="4231369" cy="2009024"/>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Rectangle 98"/>
          <p:cNvSpPr/>
          <p:nvPr/>
        </p:nvSpPr>
        <p:spPr>
          <a:xfrm>
            <a:off x="2820326" y="3825163"/>
            <a:ext cx="1964767" cy="856836"/>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5220396" y="3825168"/>
            <a:ext cx="1831294" cy="841565"/>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57" name="Group 156"/>
          <p:cNvGrpSpPr/>
          <p:nvPr/>
        </p:nvGrpSpPr>
        <p:grpSpPr>
          <a:xfrm>
            <a:off x="7199739" y="2485644"/>
            <a:ext cx="3117137" cy="646331"/>
            <a:chOff x="4954606" y="1910835"/>
            <a:chExt cx="3117137" cy="646331"/>
          </a:xfrm>
        </p:grpSpPr>
        <p:sp>
          <p:nvSpPr>
            <p:cNvPr id="95" name="TextBox 94"/>
            <p:cNvSpPr txBox="1"/>
            <p:nvPr/>
          </p:nvSpPr>
          <p:spPr>
            <a:xfrm>
              <a:off x="5152165" y="1910835"/>
              <a:ext cx="2919578" cy="646331"/>
            </a:xfrm>
            <a:prstGeom prst="rect">
              <a:avLst/>
            </a:prstGeom>
            <a:noFill/>
          </p:spPr>
          <p:txBody>
            <a:bodyPr wrap="square" rtlCol="0">
              <a:spAutoFit/>
            </a:bodyPr>
            <a:lstStyle/>
            <a:p>
              <a:r>
                <a:rPr lang="en-US" dirty="0">
                  <a:latin typeface="Candara"/>
                  <a:cs typeface="Candara"/>
                </a:rPr>
                <a:t>How to achieve light-weight and explicit probing?</a:t>
              </a:r>
            </a:p>
          </p:txBody>
        </p:sp>
        <p:grpSp>
          <p:nvGrpSpPr>
            <p:cNvPr id="150" name="Group 149"/>
            <p:cNvGrpSpPr/>
            <p:nvPr/>
          </p:nvGrpSpPr>
          <p:grpSpPr>
            <a:xfrm>
              <a:off x="4954606" y="2003198"/>
              <a:ext cx="261610" cy="268511"/>
              <a:chOff x="5746208" y="3522741"/>
              <a:chExt cx="261610" cy="268511"/>
            </a:xfrm>
          </p:grpSpPr>
          <p:sp>
            <p:nvSpPr>
              <p:cNvPr id="148" name="Flowchart: Connector 228"/>
              <p:cNvSpPr/>
              <p:nvPr/>
            </p:nvSpPr>
            <p:spPr>
              <a:xfrm>
                <a:off x="5763293" y="3522741"/>
                <a:ext cx="228600" cy="228600"/>
              </a:xfrm>
              <a:prstGeom prst="flowChartConnector">
                <a:avLst/>
              </a:prstGeom>
              <a:solidFill>
                <a:srgbClr val="4F81BD">
                  <a:alpha val="37000"/>
                </a:srgbClr>
              </a:solidFill>
              <a:ln w="28575"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70000"/>
                  </a:lnSpc>
                </a:pPr>
                <a:endParaRPr lang="en-US" sz="2000" dirty="0">
                  <a:solidFill>
                    <a:schemeClr val="tx1"/>
                  </a:solidFill>
                  <a:latin typeface="Candara"/>
                  <a:cs typeface="Candara"/>
                </a:endParaRPr>
              </a:p>
            </p:txBody>
          </p:sp>
          <p:sp>
            <p:nvSpPr>
              <p:cNvPr id="149" name="TextBox 148"/>
              <p:cNvSpPr txBox="1"/>
              <p:nvPr/>
            </p:nvSpPr>
            <p:spPr>
              <a:xfrm>
                <a:off x="5746208" y="3534130"/>
                <a:ext cx="261610" cy="257122"/>
              </a:xfrm>
              <a:prstGeom prst="rect">
                <a:avLst/>
              </a:prstGeom>
              <a:noFill/>
            </p:spPr>
            <p:txBody>
              <a:bodyPr wrap="none" rtlCol="0">
                <a:spAutoFit/>
              </a:bodyPr>
              <a:lstStyle/>
              <a:p>
                <a:pPr>
                  <a:lnSpc>
                    <a:spcPct val="50000"/>
                  </a:lnSpc>
                </a:pPr>
                <a:r>
                  <a:rPr lang="en-US" b="1" dirty="0">
                    <a:latin typeface="Candara"/>
                    <a:cs typeface="Candara"/>
                  </a:rPr>
                  <a:t>1</a:t>
                </a:r>
              </a:p>
            </p:txBody>
          </p:sp>
        </p:grpSp>
      </p:grpSp>
      <p:grpSp>
        <p:nvGrpSpPr>
          <p:cNvPr id="158" name="Group 157"/>
          <p:cNvGrpSpPr/>
          <p:nvPr/>
        </p:nvGrpSpPr>
        <p:grpSpPr>
          <a:xfrm>
            <a:off x="2820326" y="5195734"/>
            <a:ext cx="2631435" cy="646331"/>
            <a:chOff x="388718" y="5186373"/>
            <a:chExt cx="2631435" cy="646331"/>
          </a:xfrm>
        </p:grpSpPr>
        <p:sp>
          <p:nvSpPr>
            <p:cNvPr id="96" name="TextBox 95"/>
            <p:cNvSpPr txBox="1"/>
            <p:nvPr/>
          </p:nvSpPr>
          <p:spPr>
            <a:xfrm>
              <a:off x="592278" y="5186373"/>
              <a:ext cx="2427875" cy="646331"/>
            </a:xfrm>
            <a:prstGeom prst="rect">
              <a:avLst/>
            </a:prstGeom>
            <a:noFill/>
          </p:spPr>
          <p:txBody>
            <a:bodyPr wrap="square" rtlCol="0">
              <a:spAutoFit/>
            </a:bodyPr>
            <a:lstStyle/>
            <a:p>
              <a:r>
                <a:rPr lang="en-US" dirty="0">
                  <a:latin typeface="Candara"/>
                  <a:cs typeface="Candara"/>
                </a:rPr>
                <a:t>How to design a probing plan?</a:t>
              </a:r>
            </a:p>
          </p:txBody>
        </p:sp>
        <p:grpSp>
          <p:nvGrpSpPr>
            <p:cNvPr id="151" name="Group 150"/>
            <p:cNvGrpSpPr/>
            <p:nvPr/>
          </p:nvGrpSpPr>
          <p:grpSpPr>
            <a:xfrm>
              <a:off x="388718" y="5270672"/>
              <a:ext cx="295274" cy="268511"/>
              <a:chOff x="5746208" y="3522741"/>
              <a:chExt cx="295274" cy="268511"/>
            </a:xfrm>
          </p:grpSpPr>
          <p:sp>
            <p:nvSpPr>
              <p:cNvPr id="152" name="Flowchart: Connector 228"/>
              <p:cNvSpPr/>
              <p:nvPr/>
            </p:nvSpPr>
            <p:spPr>
              <a:xfrm>
                <a:off x="5763293" y="3522741"/>
                <a:ext cx="228600" cy="228600"/>
              </a:xfrm>
              <a:prstGeom prst="flowChartConnector">
                <a:avLst/>
              </a:prstGeom>
              <a:solidFill>
                <a:srgbClr val="4F81BD">
                  <a:alpha val="37000"/>
                </a:srgbClr>
              </a:solidFill>
              <a:ln w="28575"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70000"/>
                  </a:lnSpc>
                </a:pPr>
                <a:endParaRPr lang="en-US" sz="2000" dirty="0">
                  <a:solidFill>
                    <a:schemeClr val="tx1"/>
                  </a:solidFill>
                  <a:latin typeface="Candara"/>
                  <a:cs typeface="Candara"/>
                </a:endParaRPr>
              </a:p>
            </p:txBody>
          </p:sp>
          <p:sp>
            <p:nvSpPr>
              <p:cNvPr id="153" name="TextBox 152"/>
              <p:cNvSpPr txBox="1"/>
              <p:nvPr/>
            </p:nvSpPr>
            <p:spPr>
              <a:xfrm>
                <a:off x="5746208" y="3534130"/>
                <a:ext cx="295274" cy="257122"/>
              </a:xfrm>
              <a:prstGeom prst="rect">
                <a:avLst/>
              </a:prstGeom>
              <a:noFill/>
            </p:spPr>
            <p:txBody>
              <a:bodyPr wrap="none" rtlCol="0">
                <a:spAutoFit/>
              </a:bodyPr>
              <a:lstStyle/>
              <a:p>
                <a:pPr>
                  <a:lnSpc>
                    <a:spcPct val="50000"/>
                  </a:lnSpc>
                </a:pPr>
                <a:r>
                  <a:rPr lang="en-US" b="1" dirty="0">
                    <a:latin typeface="Candara"/>
                    <a:cs typeface="Candara"/>
                  </a:rPr>
                  <a:t>2</a:t>
                </a:r>
              </a:p>
            </p:txBody>
          </p:sp>
        </p:grpSp>
      </p:grpSp>
      <p:grpSp>
        <p:nvGrpSpPr>
          <p:cNvPr id="159" name="Group 158"/>
          <p:cNvGrpSpPr/>
          <p:nvPr/>
        </p:nvGrpSpPr>
        <p:grpSpPr>
          <a:xfrm>
            <a:off x="5824697" y="5186380"/>
            <a:ext cx="3646438" cy="646331"/>
            <a:chOff x="3596653" y="5186373"/>
            <a:chExt cx="3646438" cy="646331"/>
          </a:xfrm>
        </p:grpSpPr>
        <p:sp>
          <p:nvSpPr>
            <p:cNvPr id="98" name="TextBox 97"/>
            <p:cNvSpPr txBox="1"/>
            <p:nvPr/>
          </p:nvSpPr>
          <p:spPr>
            <a:xfrm>
              <a:off x="3806168" y="5186373"/>
              <a:ext cx="3436923" cy="646331"/>
            </a:xfrm>
            <a:prstGeom prst="rect">
              <a:avLst/>
            </a:prstGeom>
            <a:noFill/>
          </p:spPr>
          <p:txBody>
            <a:bodyPr wrap="square" rtlCol="0">
              <a:spAutoFit/>
            </a:bodyPr>
            <a:lstStyle/>
            <a:p>
              <a:r>
                <a:rPr lang="en-US" dirty="0">
                  <a:latin typeface="Candara"/>
                  <a:cs typeface="Candara"/>
                </a:rPr>
                <a:t>How to infer the device and link failures from path probing data?</a:t>
              </a:r>
            </a:p>
          </p:txBody>
        </p:sp>
        <p:grpSp>
          <p:nvGrpSpPr>
            <p:cNvPr id="154" name="Group 153"/>
            <p:cNvGrpSpPr/>
            <p:nvPr/>
          </p:nvGrpSpPr>
          <p:grpSpPr>
            <a:xfrm>
              <a:off x="3596653" y="5264976"/>
              <a:ext cx="293670" cy="257122"/>
              <a:chOff x="5746208" y="3517045"/>
              <a:chExt cx="293670" cy="257122"/>
            </a:xfrm>
          </p:grpSpPr>
          <p:sp>
            <p:nvSpPr>
              <p:cNvPr id="155" name="Flowchart: Connector 228"/>
              <p:cNvSpPr/>
              <p:nvPr/>
            </p:nvSpPr>
            <p:spPr>
              <a:xfrm>
                <a:off x="5763293" y="3522741"/>
                <a:ext cx="228600" cy="228600"/>
              </a:xfrm>
              <a:prstGeom prst="flowChartConnector">
                <a:avLst/>
              </a:prstGeom>
              <a:solidFill>
                <a:srgbClr val="4F81BD">
                  <a:alpha val="37000"/>
                </a:srgbClr>
              </a:solidFill>
              <a:ln w="28575"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70000"/>
                  </a:lnSpc>
                </a:pPr>
                <a:endParaRPr lang="en-US" sz="2000" dirty="0">
                  <a:solidFill>
                    <a:schemeClr val="tx1"/>
                  </a:solidFill>
                  <a:latin typeface="Candara"/>
                  <a:cs typeface="Candara"/>
                </a:endParaRPr>
              </a:p>
            </p:txBody>
          </p:sp>
          <p:sp>
            <p:nvSpPr>
              <p:cNvPr id="156" name="TextBox 155"/>
              <p:cNvSpPr txBox="1"/>
              <p:nvPr/>
            </p:nvSpPr>
            <p:spPr>
              <a:xfrm>
                <a:off x="5746208" y="3517045"/>
                <a:ext cx="293670" cy="257122"/>
              </a:xfrm>
              <a:prstGeom prst="rect">
                <a:avLst/>
              </a:prstGeom>
              <a:noFill/>
            </p:spPr>
            <p:txBody>
              <a:bodyPr wrap="none" rtlCol="0">
                <a:spAutoFit/>
              </a:bodyPr>
              <a:lstStyle/>
              <a:p>
                <a:pPr>
                  <a:lnSpc>
                    <a:spcPct val="50000"/>
                  </a:lnSpc>
                </a:pPr>
                <a:r>
                  <a:rPr lang="en-US" b="1" dirty="0">
                    <a:latin typeface="Candara"/>
                    <a:cs typeface="Candara"/>
                  </a:rPr>
                  <a:t>3</a:t>
                </a:r>
              </a:p>
            </p:txBody>
          </p:sp>
        </p:grpSp>
      </p:grpSp>
    </p:spTree>
    <p:extLst>
      <p:ext uri="{BB962C8B-B14F-4D97-AF65-F5344CB8AC3E}">
        <p14:creationId xmlns:p14="http://schemas.microsoft.com/office/powerpoint/2010/main" val="55022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9" grpId="0" animBg="1"/>
      <p:bldP spid="10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ndara"/>
                <a:cs typeface="Candara"/>
              </a:rPr>
              <a:t>IP-in-IP </a:t>
            </a:r>
            <a:r>
              <a:rPr lang="zh-CN" altLang="en-US" sz="3600" dirty="0">
                <a:latin typeface="Candara"/>
                <a:cs typeface="Candara"/>
              </a:rPr>
              <a:t>基础</a:t>
            </a:r>
            <a:endParaRPr lang="en-US" sz="3600" dirty="0">
              <a:latin typeface="Candara"/>
              <a:cs typeface="Candara"/>
            </a:endParaRPr>
          </a:p>
        </p:txBody>
      </p:sp>
      <p:sp>
        <p:nvSpPr>
          <p:cNvPr id="3" name="Content Placeholder 2"/>
          <p:cNvSpPr>
            <a:spLocks noGrp="1"/>
          </p:cNvSpPr>
          <p:nvPr>
            <p:ph idx="1"/>
          </p:nvPr>
        </p:nvSpPr>
        <p:spPr>
          <a:xfrm>
            <a:off x="1981200" y="1600206"/>
            <a:ext cx="8686800" cy="1460495"/>
          </a:xfrm>
        </p:spPr>
        <p:txBody>
          <a:bodyPr>
            <a:normAutofit/>
          </a:bodyPr>
          <a:lstStyle/>
          <a:p>
            <a:r>
              <a:rPr lang="en-US" sz="2400" dirty="0">
                <a:latin typeface="Candara"/>
                <a:cs typeface="Candara"/>
              </a:rPr>
              <a:t>Traditional probing: ping (unknown path) and tracert (costly)</a:t>
            </a:r>
          </a:p>
          <a:p>
            <a:r>
              <a:rPr lang="en-US" sz="2400" dirty="0" err="1">
                <a:latin typeface="Candara"/>
                <a:cs typeface="Candara"/>
              </a:rPr>
              <a:t>NetBouncer</a:t>
            </a:r>
            <a:r>
              <a:rPr lang="en-US" sz="2400" dirty="0">
                <a:latin typeface="Candara"/>
                <a:cs typeface="Candara"/>
              </a:rPr>
              <a:t> uses IP-in-IP to explicitly probe a path.</a:t>
            </a:r>
          </a:p>
          <a:p>
            <a:pPr lvl="1"/>
            <a:r>
              <a:rPr lang="en-US" sz="2000" dirty="0">
                <a:latin typeface="Candara"/>
                <a:cs typeface="Candara"/>
              </a:rPr>
              <a:t>IP-in-IP forwarding is implemented in hardware.</a:t>
            </a:r>
          </a:p>
        </p:txBody>
      </p:sp>
      <p:cxnSp>
        <p:nvCxnSpPr>
          <p:cNvPr id="4" name="Straight Connector 3"/>
          <p:cNvCxnSpPr>
            <a:stCxn id="6" idx="6"/>
            <a:endCxn id="8" idx="1"/>
          </p:cNvCxnSpPr>
          <p:nvPr/>
        </p:nvCxnSpPr>
        <p:spPr>
          <a:xfrm>
            <a:off x="3370260" y="4861257"/>
            <a:ext cx="2174756" cy="0"/>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a:stCxn id="8" idx="3"/>
            <a:endCxn id="7" idx="1"/>
          </p:cNvCxnSpPr>
          <p:nvPr/>
        </p:nvCxnSpPr>
        <p:spPr>
          <a:xfrm>
            <a:off x="5837627" y="4861257"/>
            <a:ext cx="2550437" cy="0"/>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 name="Flowchart: Connector 228"/>
          <p:cNvSpPr/>
          <p:nvPr/>
        </p:nvSpPr>
        <p:spPr>
          <a:xfrm>
            <a:off x="3077652" y="4719525"/>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7" name="Rounded Rectangle 6"/>
          <p:cNvSpPr/>
          <p:nvPr/>
        </p:nvSpPr>
        <p:spPr>
          <a:xfrm>
            <a:off x="8388061" y="4719525"/>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a:off x="5545016" y="4719525"/>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2831541" y="5149524"/>
            <a:ext cx="814158" cy="369332"/>
          </a:xfrm>
          <a:prstGeom prst="rect">
            <a:avLst/>
          </a:prstGeom>
          <a:noFill/>
        </p:spPr>
        <p:txBody>
          <a:bodyPr wrap="none" rtlCol="0">
            <a:spAutoFit/>
          </a:bodyPr>
          <a:lstStyle/>
          <a:p>
            <a:r>
              <a:rPr lang="en-US" dirty="0">
                <a:latin typeface="Candara"/>
                <a:cs typeface="Candara"/>
              </a:rPr>
              <a:t>Server</a:t>
            </a:r>
          </a:p>
        </p:txBody>
      </p:sp>
      <p:sp>
        <p:nvSpPr>
          <p:cNvPr id="20" name="TextBox 19"/>
          <p:cNvSpPr txBox="1"/>
          <p:nvPr/>
        </p:nvSpPr>
        <p:spPr>
          <a:xfrm>
            <a:off x="5285455" y="5149524"/>
            <a:ext cx="895685" cy="369332"/>
          </a:xfrm>
          <a:prstGeom prst="rect">
            <a:avLst/>
          </a:prstGeom>
          <a:noFill/>
        </p:spPr>
        <p:txBody>
          <a:bodyPr wrap="none" rtlCol="0">
            <a:spAutoFit/>
          </a:bodyPr>
          <a:lstStyle/>
          <a:p>
            <a:r>
              <a:rPr lang="en-US" dirty="0">
                <a:latin typeface="Candara"/>
                <a:cs typeface="Candara"/>
              </a:rPr>
              <a:t>Switch</a:t>
            </a:r>
            <a:r>
              <a:rPr lang="en-US" baseline="-25000" dirty="0">
                <a:latin typeface="Candara"/>
                <a:cs typeface="Candara"/>
              </a:rPr>
              <a:t>1</a:t>
            </a:r>
          </a:p>
        </p:txBody>
      </p:sp>
      <p:sp>
        <p:nvSpPr>
          <p:cNvPr id="21" name="TextBox 20"/>
          <p:cNvSpPr txBox="1"/>
          <p:nvPr/>
        </p:nvSpPr>
        <p:spPr>
          <a:xfrm>
            <a:off x="8219376" y="5149524"/>
            <a:ext cx="912968" cy="369332"/>
          </a:xfrm>
          <a:prstGeom prst="rect">
            <a:avLst/>
          </a:prstGeom>
          <a:noFill/>
        </p:spPr>
        <p:txBody>
          <a:bodyPr wrap="none" rtlCol="0">
            <a:spAutoFit/>
          </a:bodyPr>
          <a:lstStyle/>
          <a:p>
            <a:r>
              <a:rPr lang="en-US" dirty="0">
                <a:latin typeface="Candara"/>
                <a:cs typeface="Candara"/>
              </a:rPr>
              <a:t>Switch</a:t>
            </a:r>
            <a:r>
              <a:rPr lang="en-US" baseline="-25000" dirty="0">
                <a:latin typeface="Candara"/>
                <a:cs typeface="Candara"/>
              </a:rPr>
              <a:t>2</a:t>
            </a:r>
          </a:p>
        </p:txBody>
      </p:sp>
      <p:grpSp>
        <p:nvGrpSpPr>
          <p:cNvPr id="27" name="Group 26"/>
          <p:cNvGrpSpPr/>
          <p:nvPr/>
        </p:nvGrpSpPr>
        <p:grpSpPr>
          <a:xfrm>
            <a:off x="2796750" y="3309316"/>
            <a:ext cx="1869576" cy="1286056"/>
            <a:chOff x="1398959" y="2810893"/>
            <a:chExt cx="1869576" cy="1286056"/>
          </a:xfrm>
        </p:grpSpPr>
        <p:sp>
          <p:nvSpPr>
            <p:cNvPr id="18" name="Rectangle 17"/>
            <p:cNvSpPr/>
            <p:nvPr/>
          </p:nvSpPr>
          <p:spPr>
            <a:xfrm>
              <a:off x="1398959" y="2810893"/>
              <a:ext cx="1869576" cy="1286056"/>
            </a:xfrm>
            <a:prstGeom prst="rect">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1714620" y="2849576"/>
              <a:ext cx="1287532" cy="257122"/>
            </a:xfrm>
            <a:prstGeom prst="rect">
              <a:avLst/>
            </a:prstGeom>
            <a:noFill/>
          </p:spPr>
          <p:txBody>
            <a:bodyPr wrap="none" rtlCol="0">
              <a:spAutoFit/>
            </a:bodyPr>
            <a:lstStyle/>
            <a:p>
              <a:pPr>
                <a:lnSpc>
                  <a:spcPct val="50000"/>
                </a:lnSpc>
              </a:pPr>
              <a:r>
                <a:rPr lang="en-US" dirty="0" err="1">
                  <a:latin typeface="Candara"/>
                  <a:cs typeface="Candara"/>
                </a:rPr>
                <a:t>dst</a:t>
              </a:r>
              <a:r>
                <a:rPr lang="en-US" dirty="0">
                  <a:latin typeface="Candara"/>
                  <a:cs typeface="Candara"/>
                </a:rPr>
                <a:t>: swtich</a:t>
              </a:r>
              <a:r>
                <a:rPr lang="en-US" baseline="-25000" dirty="0">
                  <a:latin typeface="Candara"/>
                  <a:cs typeface="Candara"/>
                </a:rPr>
                <a:t>1</a:t>
              </a:r>
            </a:p>
          </p:txBody>
        </p:sp>
        <p:cxnSp>
          <p:nvCxnSpPr>
            <p:cNvPr id="25" name="Straight Connector 24"/>
            <p:cNvCxnSpPr/>
            <p:nvPr/>
          </p:nvCxnSpPr>
          <p:spPr>
            <a:xfrm>
              <a:off x="1398959" y="3103492"/>
              <a:ext cx="1869576" cy="0"/>
            </a:xfrm>
            <a:prstGeom prst="line">
              <a:avLst/>
            </a:prstGeom>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3051175" y="3713119"/>
            <a:ext cx="1350399" cy="800315"/>
            <a:chOff x="1986324" y="5043964"/>
            <a:chExt cx="1350399" cy="800315"/>
          </a:xfrm>
          <a:solidFill>
            <a:schemeClr val="bg1">
              <a:lumMod val="75000"/>
              <a:alpha val="52000"/>
            </a:schemeClr>
          </a:solidFill>
        </p:grpSpPr>
        <p:sp>
          <p:nvSpPr>
            <p:cNvPr id="22" name="Rectangle 21"/>
            <p:cNvSpPr/>
            <p:nvPr/>
          </p:nvSpPr>
          <p:spPr>
            <a:xfrm>
              <a:off x="1986324" y="5043964"/>
              <a:ext cx="1350399" cy="800315"/>
            </a:xfrm>
            <a:prstGeom prst="rect">
              <a:avLst/>
            </a:prstGeom>
            <a:grp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2030281" y="5092531"/>
              <a:ext cx="1303562" cy="257122"/>
            </a:xfrm>
            <a:prstGeom prst="rect">
              <a:avLst/>
            </a:prstGeom>
            <a:noFill/>
          </p:spPr>
          <p:txBody>
            <a:bodyPr wrap="none" rtlCol="0">
              <a:spAutoFit/>
            </a:bodyPr>
            <a:lstStyle/>
            <a:p>
              <a:pPr>
                <a:lnSpc>
                  <a:spcPct val="50000"/>
                </a:lnSpc>
              </a:pPr>
              <a:r>
                <a:rPr lang="en-US" dirty="0" err="1">
                  <a:latin typeface="Candara"/>
                  <a:cs typeface="Candara"/>
                </a:rPr>
                <a:t>dst</a:t>
              </a:r>
              <a:r>
                <a:rPr lang="en-US" dirty="0">
                  <a:latin typeface="Candara"/>
                  <a:cs typeface="Candara"/>
                </a:rPr>
                <a:t>: swtich</a:t>
              </a:r>
              <a:r>
                <a:rPr lang="en-US" baseline="-25000" dirty="0">
                  <a:latin typeface="Candara"/>
                  <a:cs typeface="Candara"/>
                </a:rPr>
                <a:t>2</a:t>
              </a:r>
            </a:p>
          </p:txBody>
        </p:sp>
        <p:cxnSp>
          <p:nvCxnSpPr>
            <p:cNvPr id="29" name="Straight Connector 28"/>
            <p:cNvCxnSpPr/>
            <p:nvPr/>
          </p:nvCxnSpPr>
          <p:spPr>
            <a:xfrm>
              <a:off x="1986324" y="5346447"/>
              <a:ext cx="1350399" cy="0"/>
            </a:xfrm>
            <a:prstGeom prst="line">
              <a:avLst/>
            </a:prstGeom>
            <a:grpFill/>
            <a:ln w="19050" cmpd="sng">
              <a:solidFill>
                <a:srgbClr val="000000"/>
              </a:solidFill>
            </a:ln>
            <a:effectLst/>
          </p:spPr>
          <p:style>
            <a:lnRef idx="2">
              <a:schemeClr val="accent1"/>
            </a:lnRef>
            <a:fillRef idx="0">
              <a:schemeClr val="accent1"/>
            </a:fillRef>
            <a:effectRef idx="1">
              <a:schemeClr val="accent1"/>
            </a:effectRef>
            <a:fontRef idx="minor">
              <a:schemeClr val="tx1"/>
            </a:fontRef>
          </p:style>
        </p:cxnSp>
      </p:grpSp>
      <p:grpSp>
        <p:nvGrpSpPr>
          <p:cNvPr id="36" name="Group 35"/>
          <p:cNvGrpSpPr/>
          <p:nvPr/>
        </p:nvGrpSpPr>
        <p:grpSpPr>
          <a:xfrm>
            <a:off x="3193251" y="4077042"/>
            <a:ext cx="1065178" cy="369127"/>
            <a:chOff x="4254861" y="5331485"/>
            <a:chExt cx="1065178" cy="369127"/>
          </a:xfrm>
          <a:solidFill>
            <a:schemeClr val="bg1">
              <a:lumMod val="50000"/>
              <a:alpha val="56000"/>
            </a:schemeClr>
          </a:solidFill>
        </p:grpSpPr>
        <p:sp>
          <p:nvSpPr>
            <p:cNvPr id="34" name="Rectangle 33"/>
            <p:cNvSpPr/>
            <p:nvPr/>
          </p:nvSpPr>
          <p:spPr>
            <a:xfrm>
              <a:off x="4254861" y="5331485"/>
              <a:ext cx="1065178" cy="369127"/>
            </a:xfrm>
            <a:prstGeom prst="rect">
              <a:avLst/>
            </a:prstGeom>
            <a:grp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4313624" y="5402834"/>
              <a:ext cx="955711" cy="257122"/>
            </a:xfrm>
            <a:prstGeom prst="rect">
              <a:avLst/>
            </a:prstGeom>
            <a:noFill/>
          </p:spPr>
          <p:txBody>
            <a:bodyPr wrap="none" rtlCol="0">
              <a:spAutoFit/>
            </a:bodyPr>
            <a:lstStyle/>
            <a:p>
              <a:pPr>
                <a:lnSpc>
                  <a:spcPct val="50000"/>
                </a:lnSpc>
              </a:pPr>
              <a:r>
                <a:rPr lang="en-US" dirty="0">
                  <a:latin typeface="Candara"/>
                  <a:cs typeface="Candara"/>
                </a:rPr>
                <a:t>payload</a:t>
              </a:r>
              <a:endParaRPr lang="en-US" baseline="-25000" dirty="0">
                <a:latin typeface="Candara"/>
                <a:cs typeface="Candara"/>
              </a:endParaRPr>
            </a:p>
          </p:txBody>
        </p:sp>
      </p:grpSp>
    </p:spTree>
    <p:extLst>
      <p:ext uri="{BB962C8B-B14F-4D97-AF65-F5344CB8AC3E}">
        <p14:creationId xmlns:p14="http://schemas.microsoft.com/office/powerpoint/2010/main" val="19574225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 0 L 0.22782 0.00093 " pathEditMode="relative" ptsTypes="AA">
                                      <p:cBhvr>
                                        <p:cTn id="22" dur="2000" fill="hold"/>
                                        <p:tgtEl>
                                          <p:spTgt spid="27"/>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22782 0.00093 " pathEditMode="relative" ptsTypes="AA">
                                      <p:cBhvr>
                                        <p:cTn id="24" dur="2000" fill="hold"/>
                                        <p:tgtEl>
                                          <p:spTgt spid="33"/>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22782 0.00093 " pathEditMode="relative" ptsTypes="AA">
                                      <p:cBhvr>
                                        <p:cTn id="26" dur="2000" fill="hold"/>
                                        <p:tgtEl>
                                          <p:spTgt spid="36"/>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0" presetClass="path" presetSubtype="0" accel="50000" decel="50000" fill="hold" nodeType="clickEffect">
                                  <p:stCondLst>
                                    <p:cond delay="0"/>
                                  </p:stCondLst>
                                  <p:childTnLst>
                                    <p:animMotion origin="layout" path="M 0.22782 0.00092 L 0.51641 0.00208 " pathEditMode="relative" rAng="0" ptsTypes="AA">
                                      <p:cBhvr>
                                        <p:cTn id="34" dur="2000" fill="hold"/>
                                        <p:tgtEl>
                                          <p:spTgt spid="33"/>
                                        </p:tgtEl>
                                        <p:attrNameLst>
                                          <p:attrName>ppt_x</p:attrName>
                                          <p:attrName>ppt_y</p:attrName>
                                        </p:attrNameLst>
                                      </p:cBhvr>
                                      <p:rCtr x="14430" y="46"/>
                                    </p:animMotion>
                                  </p:childTnLst>
                                </p:cTn>
                              </p:par>
                              <p:par>
                                <p:cTn id="35" presetID="0" presetClass="path" presetSubtype="0" accel="50000" decel="50000" fill="hold" nodeType="withEffect">
                                  <p:stCondLst>
                                    <p:cond delay="0"/>
                                  </p:stCondLst>
                                  <p:childTnLst>
                                    <p:animMotion origin="layout" path="M 0.22782 0.00093 L 0.51641 0.00208 " pathEditMode="relative" rAng="0" ptsTypes="AA">
                                      <p:cBhvr>
                                        <p:cTn id="36" dur="2000" fill="hold"/>
                                        <p:tgtEl>
                                          <p:spTgt spid="36"/>
                                        </p:tgtEl>
                                        <p:attrNameLst>
                                          <p:attrName>ppt_x</p:attrName>
                                          <p:attrName>ppt_y</p:attrName>
                                        </p:attrNameLst>
                                      </p:cBhvr>
                                      <p:rCtr x="14430" y="46"/>
                                    </p:animMotion>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33"/>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Candara"/>
                <a:cs typeface="Candara"/>
              </a:rPr>
              <a:t>Probing strategy: packet bouncing</a:t>
            </a:r>
          </a:p>
        </p:txBody>
      </p:sp>
      <p:sp>
        <p:nvSpPr>
          <p:cNvPr id="3" name="Content Placeholder 2"/>
          <p:cNvSpPr>
            <a:spLocks noGrp="1"/>
          </p:cNvSpPr>
          <p:nvPr>
            <p:ph idx="1"/>
          </p:nvPr>
        </p:nvSpPr>
        <p:spPr>
          <a:xfrm>
            <a:off x="1981200" y="3809849"/>
            <a:ext cx="8229600" cy="632417"/>
          </a:xfrm>
        </p:spPr>
        <p:txBody>
          <a:bodyPr>
            <a:normAutofit/>
          </a:bodyPr>
          <a:lstStyle/>
          <a:p>
            <a:r>
              <a:rPr lang="en-US" sz="2400" dirty="0">
                <a:latin typeface="Candara"/>
                <a:cs typeface="Candara"/>
              </a:rPr>
              <a:t>The server asks a switch to “bounce back” the packet.</a:t>
            </a:r>
          </a:p>
          <a:p>
            <a:pPr marL="0" indent="0">
              <a:buNone/>
            </a:pPr>
            <a:endParaRPr lang="en-US" sz="2400" dirty="0">
              <a:latin typeface="Candara"/>
              <a:cs typeface="Candara"/>
            </a:endParaRPr>
          </a:p>
        </p:txBody>
      </p:sp>
      <p:grpSp>
        <p:nvGrpSpPr>
          <p:cNvPr id="5" name="Group 4"/>
          <p:cNvGrpSpPr/>
          <p:nvPr/>
        </p:nvGrpSpPr>
        <p:grpSpPr>
          <a:xfrm>
            <a:off x="4430694" y="1549113"/>
            <a:ext cx="3409684" cy="1819789"/>
            <a:chOff x="2470721" y="1889206"/>
            <a:chExt cx="4765697" cy="2474212"/>
          </a:xfrm>
        </p:grpSpPr>
        <p:grpSp>
          <p:nvGrpSpPr>
            <p:cNvPr id="29" name="Group 28"/>
            <p:cNvGrpSpPr/>
            <p:nvPr/>
          </p:nvGrpSpPr>
          <p:grpSpPr>
            <a:xfrm>
              <a:off x="2595622" y="2172670"/>
              <a:ext cx="4514300" cy="2049016"/>
              <a:chOff x="869781" y="2356802"/>
              <a:chExt cx="4514300" cy="2049016"/>
            </a:xfrm>
          </p:grpSpPr>
          <p:cxnSp>
            <p:nvCxnSpPr>
              <p:cNvPr id="55" name="Straight Connector 54"/>
              <p:cNvCxnSpPr>
                <a:endCxn id="35" idx="2"/>
              </p:cNvCxnSpPr>
              <p:nvPr/>
            </p:nvCxnSpPr>
            <p:spPr>
              <a:xfrm flipV="1">
                <a:off x="869781" y="3817300"/>
                <a:ext cx="283956"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a:endCxn id="35" idx="2"/>
              </p:cNvCxnSpPr>
              <p:nvPr/>
            </p:nvCxnSpPr>
            <p:spPr>
              <a:xfrm flipH="1" flipV="1">
                <a:off x="1153737" y="3817300"/>
                <a:ext cx="303146"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a:endCxn id="36" idx="2"/>
              </p:cNvCxnSpPr>
              <p:nvPr/>
            </p:nvCxnSpPr>
            <p:spPr>
              <a:xfrm flipV="1">
                <a:off x="2006361" y="3817300"/>
                <a:ext cx="257698"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a:endCxn id="36" idx="2"/>
              </p:cNvCxnSpPr>
              <p:nvPr/>
            </p:nvCxnSpPr>
            <p:spPr>
              <a:xfrm flipH="1" flipV="1">
                <a:off x="2264059" y="3817300"/>
                <a:ext cx="309650"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a:stCxn id="35" idx="0"/>
                <a:endCxn id="39" idx="2"/>
              </p:cNvCxnSpPr>
              <p:nvPr/>
            </p:nvCxnSpPr>
            <p:spPr>
              <a:xfrm flipV="1">
                <a:off x="1153737"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35" idx="0"/>
                <a:endCxn id="40" idx="2"/>
              </p:cNvCxnSpPr>
              <p:nvPr/>
            </p:nvCxnSpPr>
            <p:spPr>
              <a:xfrm flipV="1">
                <a:off x="1153737"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a:stCxn id="36" idx="0"/>
                <a:endCxn id="39" idx="2"/>
              </p:cNvCxnSpPr>
              <p:nvPr/>
            </p:nvCxnSpPr>
            <p:spPr>
              <a:xfrm flipH="1" flipV="1">
                <a:off x="1153737"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a:stCxn id="36" idx="0"/>
                <a:endCxn id="40" idx="2"/>
              </p:cNvCxnSpPr>
              <p:nvPr/>
            </p:nvCxnSpPr>
            <p:spPr>
              <a:xfrm flipV="1">
                <a:off x="2264059"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41" idx="2"/>
                <a:endCxn id="37" idx="0"/>
              </p:cNvCxnSpPr>
              <p:nvPr/>
            </p:nvCxnSpPr>
            <p:spPr>
              <a:xfrm>
                <a:off x="3991396"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41" idx="2"/>
                <a:endCxn id="38" idx="0"/>
              </p:cNvCxnSpPr>
              <p:nvPr/>
            </p:nvCxnSpPr>
            <p:spPr>
              <a:xfrm>
                <a:off x="3991396"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a:stCxn id="37" idx="0"/>
                <a:endCxn id="42" idx="2"/>
              </p:cNvCxnSpPr>
              <p:nvPr/>
            </p:nvCxnSpPr>
            <p:spPr>
              <a:xfrm flipV="1">
                <a:off x="3991396" y="3087051"/>
                <a:ext cx="111032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a:stCxn id="42" idx="2"/>
                <a:endCxn id="38" idx="0"/>
              </p:cNvCxnSpPr>
              <p:nvPr/>
            </p:nvCxnSpPr>
            <p:spPr>
              <a:xfrm>
                <a:off x="5101718" y="3087051"/>
                <a:ext cx="0"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a:stCxn id="37" idx="2"/>
              </p:cNvCxnSpPr>
              <p:nvPr/>
            </p:nvCxnSpPr>
            <p:spPr>
              <a:xfrm flipH="1">
                <a:off x="3703224" y="3817300"/>
                <a:ext cx="288172"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a:stCxn id="37" idx="2"/>
              </p:cNvCxnSpPr>
              <p:nvPr/>
            </p:nvCxnSpPr>
            <p:spPr>
              <a:xfrm>
                <a:off x="3991396" y="3817300"/>
                <a:ext cx="284986"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38" idx="2"/>
              </p:cNvCxnSpPr>
              <p:nvPr/>
            </p:nvCxnSpPr>
            <p:spPr>
              <a:xfrm flipH="1">
                <a:off x="4807788" y="3817300"/>
                <a:ext cx="293930"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a:stCxn id="38" idx="2"/>
              </p:cNvCxnSpPr>
              <p:nvPr/>
            </p:nvCxnSpPr>
            <p:spPr>
              <a:xfrm>
                <a:off x="5101718" y="3817300"/>
                <a:ext cx="282363" cy="588518"/>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a:stCxn id="39" idx="0"/>
                <a:endCxn id="51" idx="2"/>
              </p:cNvCxnSpPr>
              <p:nvPr/>
            </p:nvCxnSpPr>
            <p:spPr>
              <a:xfrm flipV="1">
                <a:off x="1153737" y="2356802"/>
                <a:ext cx="796288"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39" idx="0"/>
                <a:endCxn id="52" idx="2"/>
              </p:cNvCxnSpPr>
              <p:nvPr/>
            </p:nvCxnSpPr>
            <p:spPr>
              <a:xfrm flipV="1">
                <a:off x="1153737" y="2356802"/>
                <a:ext cx="1620508"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a:stCxn id="40" idx="0"/>
                <a:endCxn id="53" idx="2"/>
              </p:cNvCxnSpPr>
              <p:nvPr/>
            </p:nvCxnSpPr>
            <p:spPr>
              <a:xfrm flipV="1">
                <a:off x="2264059" y="2356802"/>
                <a:ext cx="1334406"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a:stCxn id="40" idx="0"/>
                <a:endCxn id="54" idx="2"/>
              </p:cNvCxnSpPr>
              <p:nvPr/>
            </p:nvCxnSpPr>
            <p:spPr>
              <a:xfrm flipV="1">
                <a:off x="2264059" y="2356802"/>
                <a:ext cx="2158627"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41" idx="0"/>
                <a:endCxn id="51" idx="2"/>
              </p:cNvCxnSpPr>
              <p:nvPr/>
            </p:nvCxnSpPr>
            <p:spPr>
              <a:xfrm flipH="1" flipV="1">
                <a:off x="1950025" y="2356802"/>
                <a:ext cx="2041371"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a:stCxn id="41" idx="0"/>
                <a:endCxn id="52" idx="2"/>
              </p:cNvCxnSpPr>
              <p:nvPr/>
            </p:nvCxnSpPr>
            <p:spPr>
              <a:xfrm flipH="1" flipV="1">
                <a:off x="2774245" y="2356802"/>
                <a:ext cx="1217151"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a:stCxn id="42" idx="0"/>
                <a:endCxn id="53" idx="2"/>
              </p:cNvCxnSpPr>
              <p:nvPr/>
            </p:nvCxnSpPr>
            <p:spPr>
              <a:xfrm flipH="1" flipV="1">
                <a:off x="3598465" y="2356802"/>
                <a:ext cx="1503253"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a:stCxn id="42" idx="0"/>
                <a:endCxn id="54" idx="2"/>
              </p:cNvCxnSpPr>
              <p:nvPr/>
            </p:nvCxnSpPr>
            <p:spPr>
              <a:xfrm flipH="1" flipV="1">
                <a:off x="4422686" y="2356802"/>
                <a:ext cx="679032" cy="446785"/>
              </a:xfrm>
              <a:prstGeom prst="line">
                <a:avLst/>
              </a:prstGeom>
              <a:ln w="254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grpSp>
          <p:nvGrpSpPr>
            <p:cNvPr id="30" name="Group 29"/>
            <p:cNvGrpSpPr/>
            <p:nvPr/>
          </p:nvGrpSpPr>
          <p:grpSpPr>
            <a:xfrm>
              <a:off x="3529562" y="1889206"/>
              <a:ext cx="2765269" cy="283464"/>
              <a:chOff x="1803721" y="5835167"/>
              <a:chExt cx="2765269" cy="283464"/>
            </a:xfrm>
          </p:grpSpPr>
          <p:sp>
            <p:nvSpPr>
              <p:cNvPr id="51" name="Rounded Rectangle 50"/>
              <p:cNvSpPr/>
              <p:nvPr/>
            </p:nvSpPr>
            <p:spPr>
              <a:xfrm>
                <a:off x="180372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ounded Rectangle 51"/>
              <p:cNvSpPr/>
              <p:nvPr/>
            </p:nvSpPr>
            <p:spPr>
              <a:xfrm>
                <a:off x="262794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ounded Rectangle 52"/>
              <p:cNvSpPr/>
              <p:nvPr/>
            </p:nvSpPr>
            <p:spPr>
              <a:xfrm>
                <a:off x="3452161"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ounded Rectangle 53"/>
              <p:cNvSpPr/>
              <p:nvPr/>
            </p:nvSpPr>
            <p:spPr>
              <a:xfrm>
                <a:off x="4276382" y="5835167"/>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2470721" y="4079954"/>
              <a:ext cx="4765697" cy="283464"/>
              <a:chOff x="2470721" y="4968532"/>
              <a:chExt cx="4765697" cy="283464"/>
            </a:xfrm>
          </p:grpSpPr>
          <p:sp>
            <p:nvSpPr>
              <p:cNvPr id="43" name="Flowchart: Connector 228"/>
              <p:cNvSpPr/>
              <p:nvPr/>
            </p:nvSpPr>
            <p:spPr>
              <a:xfrm>
                <a:off x="2470721"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4" name="Flowchart: Connector 229"/>
              <p:cNvSpPr/>
              <p:nvPr/>
            </p:nvSpPr>
            <p:spPr>
              <a:xfrm>
                <a:off x="3025882"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5" name="Flowchart: Connector 230"/>
              <p:cNvSpPr/>
              <p:nvPr/>
            </p:nvSpPr>
            <p:spPr>
              <a:xfrm>
                <a:off x="3581043"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6" name="Flowchart: Connector 160"/>
              <p:cNvSpPr/>
              <p:nvPr/>
            </p:nvSpPr>
            <p:spPr>
              <a:xfrm>
                <a:off x="4136204"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7" name="Flowchart: Connector 234"/>
              <p:cNvSpPr/>
              <p:nvPr/>
            </p:nvSpPr>
            <p:spPr>
              <a:xfrm>
                <a:off x="5833486"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8" name="Flowchart: Connector 235"/>
              <p:cNvSpPr/>
              <p:nvPr/>
            </p:nvSpPr>
            <p:spPr>
              <a:xfrm>
                <a:off x="6388647"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49" name="Flowchart: Connector 236"/>
              <p:cNvSpPr/>
              <p:nvPr/>
            </p:nvSpPr>
            <p:spPr>
              <a:xfrm>
                <a:off x="6943810"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sp>
            <p:nvSpPr>
              <p:cNvPr id="50" name="Flowchart: Connector 154"/>
              <p:cNvSpPr/>
              <p:nvPr/>
            </p:nvSpPr>
            <p:spPr>
              <a:xfrm>
                <a:off x="5278325" y="4968532"/>
                <a:ext cx="292608" cy="283464"/>
              </a:xfrm>
              <a:prstGeom prst="flowChartConnector">
                <a:avLst/>
              </a:prstGeom>
              <a:solidFill>
                <a:srgbClr val="ED7D31"/>
              </a:solidFill>
              <a:ln w="38100" cmpd="sng">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50000"/>
                    </a:schemeClr>
                  </a:solidFill>
                </a:endParaRPr>
              </a:p>
            </p:txBody>
          </p:sp>
        </p:grpSp>
        <p:grpSp>
          <p:nvGrpSpPr>
            <p:cNvPr id="32" name="Group 31"/>
            <p:cNvGrpSpPr/>
            <p:nvPr/>
          </p:nvGrpSpPr>
          <p:grpSpPr>
            <a:xfrm>
              <a:off x="2733274" y="2619455"/>
              <a:ext cx="4240589" cy="283464"/>
              <a:chOff x="2733274" y="2915648"/>
              <a:chExt cx="4240589" cy="283464"/>
            </a:xfrm>
          </p:grpSpPr>
          <p:sp>
            <p:nvSpPr>
              <p:cNvPr id="39" name="Rounded Rectangle 38"/>
              <p:cNvSpPr/>
              <p:nvPr/>
            </p:nvSpPr>
            <p:spPr>
              <a:xfrm>
                <a:off x="2733274"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ounded Rectangle 39"/>
              <p:cNvSpPr/>
              <p:nvPr/>
            </p:nvSpPr>
            <p:spPr>
              <a:xfrm>
                <a:off x="3843596"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ounded Rectangle 40"/>
              <p:cNvSpPr/>
              <p:nvPr/>
            </p:nvSpPr>
            <p:spPr>
              <a:xfrm>
                <a:off x="5570933"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ounded Rectangle 41"/>
              <p:cNvSpPr/>
              <p:nvPr/>
            </p:nvSpPr>
            <p:spPr>
              <a:xfrm>
                <a:off x="6681255" y="2915648"/>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2733274" y="3349704"/>
              <a:ext cx="4240589" cy="283464"/>
              <a:chOff x="2733274" y="3942090"/>
              <a:chExt cx="4240589" cy="283464"/>
            </a:xfrm>
          </p:grpSpPr>
          <p:sp>
            <p:nvSpPr>
              <p:cNvPr id="35" name="Rounded Rectangle 34"/>
              <p:cNvSpPr/>
              <p:nvPr/>
            </p:nvSpPr>
            <p:spPr>
              <a:xfrm>
                <a:off x="2733274"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ounded Rectangle 35"/>
              <p:cNvSpPr/>
              <p:nvPr/>
            </p:nvSpPr>
            <p:spPr>
              <a:xfrm>
                <a:off x="3843596"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ounded Rectangle 36"/>
              <p:cNvSpPr/>
              <p:nvPr/>
            </p:nvSpPr>
            <p:spPr>
              <a:xfrm>
                <a:off x="5570933"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ounded Rectangle 37"/>
              <p:cNvSpPr/>
              <p:nvPr/>
            </p:nvSpPr>
            <p:spPr>
              <a:xfrm>
                <a:off x="6681255" y="3942090"/>
                <a:ext cx="292608" cy="283464"/>
              </a:xfrm>
              <a:prstGeom prst="roundRect">
                <a:avLst/>
              </a:prstGeom>
              <a:solidFill>
                <a:schemeClr val="bg1">
                  <a:lumMod val="50000"/>
                </a:schemeClr>
              </a:solidFill>
              <a:ln w="38100" cmpd="sng">
                <a:solidFill>
                  <a:schemeClr val="tx1">
                    <a:lumMod val="85000"/>
                    <a:lumOff val="1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4" name="TextBox 33"/>
            <p:cNvSpPr txBox="1"/>
            <p:nvPr/>
          </p:nvSpPr>
          <p:spPr>
            <a:xfrm>
              <a:off x="4585371" y="3038134"/>
              <a:ext cx="688285" cy="424299"/>
            </a:xfrm>
            <a:prstGeom prst="rect">
              <a:avLst/>
            </a:prstGeom>
            <a:noFill/>
          </p:spPr>
          <p:txBody>
            <a:bodyPr wrap="none" rtlCol="0">
              <a:spAutoFit/>
            </a:bodyPr>
            <a:lstStyle/>
            <a:p>
              <a:pPr algn="ctr">
                <a:lnSpc>
                  <a:spcPct val="50000"/>
                </a:lnSpc>
              </a:pPr>
              <a:r>
                <a:rPr lang="is-IS" sz="2400" dirty="0">
                  <a:latin typeface="Candara"/>
                  <a:cs typeface="Candara"/>
                </a:rPr>
                <a:t>…</a:t>
              </a:r>
              <a:endParaRPr lang="en-US" sz="2400" dirty="0">
                <a:latin typeface="Candara"/>
                <a:cs typeface="Candara"/>
              </a:endParaRPr>
            </a:p>
          </p:txBody>
        </p:sp>
      </p:grpSp>
      <p:sp>
        <p:nvSpPr>
          <p:cNvPr id="6" name="Freeform 5"/>
          <p:cNvSpPr/>
          <p:nvPr/>
        </p:nvSpPr>
        <p:spPr>
          <a:xfrm>
            <a:off x="5289059" y="1745110"/>
            <a:ext cx="1256041" cy="1452099"/>
          </a:xfrm>
          <a:custGeom>
            <a:avLst/>
            <a:gdLst>
              <a:gd name="connsiteX0" fmla="*/ 0 w 1755562"/>
              <a:gd name="connsiteY0" fmla="*/ 1942277 h 1974293"/>
              <a:gd name="connsiteX1" fmla="*/ 261467 w 1755562"/>
              <a:gd name="connsiteY1" fmla="*/ 1472716 h 1974293"/>
              <a:gd name="connsiteX2" fmla="*/ 272139 w 1755562"/>
              <a:gd name="connsiteY2" fmla="*/ 1189911 h 1974293"/>
              <a:gd name="connsiteX3" fmla="*/ 272139 w 1755562"/>
              <a:gd name="connsiteY3" fmla="*/ 736358 h 1974293"/>
              <a:gd name="connsiteX4" fmla="*/ 277475 w 1755562"/>
              <a:gd name="connsiteY4" fmla="*/ 453554 h 1974293"/>
              <a:gd name="connsiteX5" fmla="*/ 1558128 w 1755562"/>
              <a:gd name="connsiteY5" fmla="*/ 0 h 1974293"/>
              <a:gd name="connsiteX6" fmla="*/ 1755562 w 1755562"/>
              <a:gd name="connsiteY6" fmla="*/ 10672 h 1974293"/>
              <a:gd name="connsiteX7" fmla="*/ 421548 w 1755562"/>
              <a:gd name="connsiteY7" fmla="*/ 464225 h 1974293"/>
              <a:gd name="connsiteX8" fmla="*/ 421548 w 1755562"/>
              <a:gd name="connsiteY8" fmla="*/ 757701 h 1974293"/>
              <a:gd name="connsiteX9" fmla="*/ 426884 w 1755562"/>
              <a:gd name="connsiteY9" fmla="*/ 1189911 h 1974293"/>
              <a:gd name="connsiteX10" fmla="*/ 426884 w 1755562"/>
              <a:gd name="connsiteY10" fmla="*/ 1478052 h 1974293"/>
              <a:gd name="connsiteX11" fmla="*/ 170754 w 1755562"/>
              <a:gd name="connsiteY11" fmla="*/ 1974293 h 197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55562" h="1974293">
                <a:moveTo>
                  <a:pt x="0" y="1942277"/>
                </a:moveTo>
                <a:lnTo>
                  <a:pt x="261467" y="1472716"/>
                </a:lnTo>
                <a:lnTo>
                  <a:pt x="272139" y="1189911"/>
                </a:lnTo>
                <a:lnTo>
                  <a:pt x="272139" y="736358"/>
                </a:lnTo>
                <a:lnTo>
                  <a:pt x="277475" y="453554"/>
                </a:lnTo>
                <a:lnTo>
                  <a:pt x="1558128" y="0"/>
                </a:lnTo>
                <a:lnTo>
                  <a:pt x="1755562" y="10672"/>
                </a:lnTo>
                <a:lnTo>
                  <a:pt x="421548" y="464225"/>
                </a:lnTo>
                <a:lnTo>
                  <a:pt x="421548" y="757701"/>
                </a:lnTo>
                <a:cubicBezTo>
                  <a:pt x="423327" y="901771"/>
                  <a:pt x="425105" y="1045841"/>
                  <a:pt x="426884" y="1189911"/>
                </a:cubicBezTo>
                <a:lnTo>
                  <a:pt x="426884" y="1478052"/>
                </a:lnTo>
                <a:lnTo>
                  <a:pt x="170754" y="1974293"/>
                </a:lnTo>
              </a:path>
            </a:pathLst>
          </a:custGeom>
          <a:ln>
            <a:solidFill>
              <a:srgbClr val="008000"/>
            </a:solidFill>
            <a:prstDash val="dash"/>
            <a:headEnd type="none"/>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9" name="Content Placeholder 2"/>
          <p:cNvSpPr txBox="1">
            <a:spLocks/>
          </p:cNvSpPr>
          <p:nvPr/>
        </p:nvSpPr>
        <p:spPr>
          <a:xfrm>
            <a:off x="1981203" y="4949400"/>
            <a:ext cx="2846691" cy="4840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ndara"/>
                <a:cs typeface="Candara"/>
              </a:rPr>
              <a:t>Simpler model, </a:t>
            </a:r>
          </a:p>
        </p:txBody>
      </p:sp>
      <p:sp>
        <p:nvSpPr>
          <p:cNvPr id="80" name="Content Placeholder 2"/>
          <p:cNvSpPr txBox="1">
            <a:spLocks/>
          </p:cNvSpPr>
          <p:nvPr/>
        </p:nvSpPr>
        <p:spPr>
          <a:xfrm>
            <a:off x="4412464" y="4949400"/>
            <a:ext cx="3602101" cy="4840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latin typeface="Candara"/>
                <a:cs typeface="Candara"/>
              </a:rPr>
              <a:t>simpler implementation, </a:t>
            </a:r>
          </a:p>
        </p:txBody>
      </p:sp>
      <p:sp>
        <p:nvSpPr>
          <p:cNvPr id="81" name="Content Placeholder 2"/>
          <p:cNvSpPr txBox="1">
            <a:spLocks/>
          </p:cNvSpPr>
          <p:nvPr/>
        </p:nvSpPr>
        <p:spPr>
          <a:xfrm>
            <a:off x="2341549" y="5485799"/>
            <a:ext cx="5498830" cy="48406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sz="2400" dirty="0">
                <a:latin typeface="Candara"/>
                <a:cs typeface="Candara"/>
              </a:rPr>
              <a:t>and simpler design for fault tolerance.</a:t>
            </a:r>
          </a:p>
        </p:txBody>
      </p:sp>
    </p:spTree>
    <p:extLst>
      <p:ext uri="{BB962C8B-B14F-4D97-AF65-F5344CB8AC3E}">
        <p14:creationId xmlns:p14="http://schemas.microsoft.com/office/powerpoint/2010/main" val="329985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9" grpId="0"/>
      <p:bldP spid="80" grpId="0"/>
      <p:bldP spid="8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5" name="Group 274"/>
          <p:cNvGrpSpPr/>
          <p:nvPr/>
        </p:nvGrpSpPr>
        <p:grpSpPr>
          <a:xfrm>
            <a:off x="4098868" y="2466597"/>
            <a:ext cx="5314398" cy="2836391"/>
            <a:chOff x="4141398" y="2349639"/>
            <a:chExt cx="5314398" cy="2836391"/>
          </a:xfrm>
        </p:grpSpPr>
        <p:grpSp>
          <p:nvGrpSpPr>
            <p:cNvPr id="149" name="Group 148"/>
            <p:cNvGrpSpPr/>
            <p:nvPr/>
          </p:nvGrpSpPr>
          <p:grpSpPr>
            <a:xfrm>
              <a:off x="4141398" y="2349639"/>
              <a:ext cx="5314398" cy="2836391"/>
              <a:chOff x="6461688" y="2109609"/>
              <a:chExt cx="5314398" cy="2836391"/>
            </a:xfrm>
          </p:grpSpPr>
          <p:sp>
            <p:nvSpPr>
              <p:cNvPr id="7" name="Flowchart: Connector 6"/>
              <p:cNvSpPr/>
              <p:nvPr/>
            </p:nvSpPr>
            <p:spPr>
              <a:xfrm>
                <a:off x="6730019" y="367312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7027385" y="287464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8710044" y="287464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9284188" y="287464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p:cNvSpPr/>
              <p:nvPr/>
            </p:nvSpPr>
            <p:spPr>
              <a:xfrm>
                <a:off x="7665621" y="287464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7546278" y="210960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p:cNvSpPr/>
              <p:nvPr/>
            </p:nvSpPr>
            <p:spPr>
              <a:xfrm>
                <a:off x="8592932" y="210960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22"/>
              <p:cNvSpPr/>
              <p:nvPr/>
            </p:nvSpPr>
            <p:spPr>
              <a:xfrm>
                <a:off x="8057276" y="210960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a:stCxn id="21" idx="4"/>
                <a:endCxn id="8" idx="0"/>
              </p:cNvCxnSpPr>
              <p:nvPr/>
            </p:nvCxnSpPr>
            <p:spPr>
              <a:xfrm flipH="1">
                <a:off x="7173689" y="2393073"/>
                <a:ext cx="518893"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3" idx="4"/>
                <a:endCxn id="8" idx="0"/>
              </p:cNvCxnSpPr>
              <p:nvPr/>
            </p:nvCxnSpPr>
            <p:spPr>
              <a:xfrm flipH="1">
                <a:off x="7173689" y="2393073"/>
                <a:ext cx="1029891"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2" idx="4"/>
                <a:endCxn id="19" idx="0"/>
              </p:cNvCxnSpPr>
              <p:nvPr/>
            </p:nvCxnSpPr>
            <p:spPr>
              <a:xfrm flipH="1">
                <a:off x="7811925" y="2393073"/>
                <a:ext cx="927311" cy="4815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5" name="Flowchart: Connector 34"/>
              <p:cNvSpPr/>
              <p:nvPr/>
            </p:nvSpPr>
            <p:spPr>
              <a:xfrm>
                <a:off x="9100645" y="211436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p:cNvCxnSpPr>
                <a:stCxn id="35" idx="4"/>
                <a:endCxn id="19" idx="0"/>
              </p:cNvCxnSpPr>
              <p:nvPr/>
            </p:nvCxnSpPr>
            <p:spPr>
              <a:xfrm flipH="1">
                <a:off x="7811925" y="2397827"/>
                <a:ext cx="1435024" cy="4768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1" name="Straight Connector 60"/>
              <p:cNvCxnSpPr>
                <a:stCxn id="21" idx="4"/>
                <a:endCxn id="11" idx="0"/>
              </p:cNvCxnSpPr>
              <p:nvPr/>
            </p:nvCxnSpPr>
            <p:spPr>
              <a:xfrm>
                <a:off x="7692582" y="2393073"/>
                <a:ext cx="1163766"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3" idx="4"/>
                <a:endCxn id="11" idx="0"/>
              </p:cNvCxnSpPr>
              <p:nvPr/>
            </p:nvCxnSpPr>
            <p:spPr>
              <a:xfrm>
                <a:off x="8203580" y="2393073"/>
                <a:ext cx="652768"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2" idx="4"/>
                <a:endCxn id="14" idx="0"/>
              </p:cNvCxnSpPr>
              <p:nvPr/>
            </p:nvCxnSpPr>
            <p:spPr>
              <a:xfrm>
                <a:off x="8739236" y="2393073"/>
                <a:ext cx="691256"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5" idx="4"/>
                <a:endCxn id="14" idx="0"/>
              </p:cNvCxnSpPr>
              <p:nvPr/>
            </p:nvCxnSpPr>
            <p:spPr>
              <a:xfrm>
                <a:off x="9246949" y="2397827"/>
                <a:ext cx="183543" cy="4768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8" name="Flowchart: Connector 77"/>
              <p:cNvSpPr/>
              <p:nvPr/>
            </p:nvSpPr>
            <p:spPr>
              <a:xfrm>
                <a:off x="7329439" y="367312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lowchart: Connector 78"/>
              <p:cNvSpPr/>
              <p:nvPr/>
            </p:nvSpPr>
            <p:spPr>
              <a:xfrm>
                <a:off x="7932958" y="367035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p:cNvSpPr/>
              <p:nvPr/>
            </p:nvSpPr>
            <p:spPr>
              <a:xfrm>
                <a:off x="6461688" y="461960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p:cNvSpPr/>
              <p:nvPr/>
            </p:nvSpPr>
            <p:spPr>
              <a:xfrm>
                <a:off x="6876323" y="461980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p:cNvSpPr/>
              <p:nvPr/>
            </p:nvSpPr>
            <p:spPr>
              <a:xfrm>
                <a:off x="7286831" y="461960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8615923" y="367312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p:cNvSpPr/>
              <p:nvPr/>
            </p:nvSpPr>
            <p:spPr>
              <a:xfrm>
                <a:off x="9215343" y="367312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p:cNvSpPr/>
              <p:nvPr/>
            </p:nvSpPr>
            <p:spPr>
              <a:xfrm>
                <a:off x="9818862" y="367035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9585751" y="460707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9937309" y="461980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10347817" y="461960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9" name="Straight Connector 88"/>
              <p:cNvCxnSpPr>
                <a:stCxn id="7" idx="0"/>
                <a:endCxn id="8" idx="4"/>
              </p:cNvCxnSpPr>
              <p:nvPr/>
            </p:nvCxnSpPr>
            <p:spPr>
              <a:xfrm flipV="1">
                <a:off x="6876323" y="3158109"/>
                <a:ext cx="297366"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7" idx="0"/>
                <a:endCxn id="19" idx="4"/>
              </p:cNvCxnSpPr>
              <p:nvPr/>
            </p:nvCxnSpPr>
            <p:spPr>
              <a:xfrm flipV="1">
                <a:off x="6876323" y="3158109"/>
                <a:ext cx="935602"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78" idx="0"/>
                <a:endCxn id="8" idx="4"/>
              </p:cNvCxnSpPr>
              <p:nvPr/>
            </p:nvCxnSpPr>
            <p:spPr>
              <a:xfrm flipH="1" flipV="1">
                <a:off x="7173689" y="3158109"/>
                <a:ext cx="302054"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8" idx="0"/>
                <a:endCxn id="19" idx="4"/>
              </p:cNvCxnSpPr>
              <p:nvPr/>
            </p:nvCxnSpPr>
            <p:spPr>
              <a:xfrm flipV="1">
                <a:off x="7475743" y="3158109"/>
                <a:ext cx="336182"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79" idx="0"/>
                <a:endCxn id="8" idx="4"/>
              </p:cNvCxnSpPr>
              <p:nvPr/>
            </p:nvCxnSpPr>
            <p:spPr>
              <a:xfrm flipH="1" flipV="1">
                <a:off x="7173689" y="3158109"/>
                <a:ext cx="905573"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79" idx="0"/>
                <a:endCxn id="19" idx="4"/>
              </p:cNvCxnSpPr>
              <p:nvPr/>
            </p:nvCxnSpPr>
            <p:spPr>
              <a:xfrm flipH="1" flipV="1">
                <a:off x="7811925" y="3158109"/>
                <a:ext cx="267337"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3" idx="0"/>
                <a:endCxn id="11" idx="4"/>
              </p:cNvCxnSpPr>
              <p:nvPr/>
            </p:nvCxnSpPr>
            <p:spPr>
              <a:xfrm flipV="1">
                <a:off x="8762227" y="3158109"/>
                <a:ext cx="94121"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83" idx="0"/>
                <a:endCxn id="14" idx="4"/>
              </p:cNvCxnSpPr>
              <p:nvPr/>
            </p:nvCxnSpPr>
            <p:spPr>
              <a:xfrm flipV="1">
                <a:off x="8762227" y="3158109"/>
                <a:ext cx="668265"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84" idx="0"/>
                <a:endCxn id="11" idx="4"/>
              </p:cNvCxnSpPr>
              <p:nvPr/>
            </p:nvCxnSpPr>
            <p:spPr>
              <a:xfrm flipH="1" flipV="1">
                <a:off x="8856348" y="3158109"/>
                <a:ext cx="505299"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84" idx="0"/>
                <a:endCxn id="14" idx="4"/>
              </p:cNvCxnSpPr>
              <p:nvPr/>
            </p:nvCxnSpPr>
            <p:spPr>
              <a:xfrm flipV="1">
                <a:off x="9361647" y="3158109"/>
                <a:ext cx="68845"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85" idx="0"/>
                <a:endCxn id="11" idx="4"/>
              </p:cNvCxnSpPr>
              <p:nvPr/>
            </p:nvCxnSpPr>
            <p:spPr>
              <a:xfrm flipH="1" flipV="1">
                <a:off x="8856348" y="3158109"/>
                <a:ext cx="1108818"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5" idx="0"/>
                <a:endCxn id="14" idx="4"/>
              </p:cNvCxnSpPr>
              <p:nvPr/>
            </p:nvCxnSpPr>
            <p:spPr>
              <a:xfrm flipH="1" flipV="1">
                <a:off x="9430492" y="3158109"/>
                <a:ext cx="534674"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7" idx="4"/>
                <a:endCxn id="80" idx="0"/>
              </p:cNvCxnSpPr>
              <p:nvPr/>
            </p:nvCxnSpPr>
            <p:spPr>
              <a:xfrm flipH="1">
                <a:off x="6607992" y="3956584"/>
                <a:ext cx="268331" cy="6630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7" idx="4"/>
                <a:endCxn id="81" idx="0"/>
              </p:cNvCxnSpPr>
              <p:nvPr/>
            </p:nvCxnSpPr>
            <p:spPr>
              <a:xfrm>
                <a:off x="6876323" y="3956584"/>
                <a:ext cx="146304" cy="6632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78" idx="4"/>
                <a:endCxn id="82" idx="0"/>
              </p:cNvCxnSpPr>
              <p:nvPr/>
            </p:nvCxnSpPr>
            <p:spPr>
              <a:xfrm flipH="1">
                <a:off x="7433135" y="3956584"/>
                <a:ext cx="42608" cy="6630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84" idx="4"/>
                <a:endCxn id="86" idx="0"/>
              </p:cNvCxnSpPr>
              <p:nvPr/>
            </p:nvCxnSpPr>
            <p:spPr>
              <a:xfrm>
                <a:off x="9361647" y="3956584"/>
                <a:ext cx="370408" cy="6504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85" idx="4"/>
                <a:endCxn id="87" idx="0"/>
              </p:cNvCxnSpPr>
              <p:nvPr/>
            </p:nvCxnSpPr>
            <p:spPr>
              <a:xfrm>
                <a:off x="9965166" y="3953816"/>
                <a:ext cx="118447" cy="665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85" idx="4"/>
                <a:endCxn id="88" idx="0"/>
              </p:cNvCxnSpPr>
              <p:nvPr/>
            </p:nvCxnSpPr>
            <p:spPr>
              <a:xfrm>
                <a:off x="9965166" y="3953816"/>
                <a:ext cx="528955" cy="66578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10904629" y="2109609"/>
                <a:ext cx="830924" cy="369332"/>
              </a:xfrm>
              <a:prstGeom prst="rect">
                <a:avLst/>
              </a:prstGeom>
              <a:noFill/>
            </p:spPr>
            <p:txBody>
              <a:bodyPr wrap="square" rtlCol="0">
                <a:spAutoFit/>
              </a:bodyPr>
              <a:lstStyle/>
              <a:p>
                <a:r>
                  <a:rPr lang="en-US" dirty="0"/>
                  <a:t>Spine</a:t>
                </a:r>
              </a:p>
            </p:txBody>
          </p:sp>
          <p:sp>
            <p:nvSpPr>
              <p:cNvPr id="146" name="TextBox 145"/>
              <p:cNvSpPr txBox="1"/>
              <p:nvPr/>
            </p:nvSpPr>
            <p:spPr>
              <a:xfrm>
                <a:off x="10904629" y="2803928"/>
                <a:ext cx="577659" cy="369332"/>
              </a:xfrm>
              <a:prstGeom prst="rect">
                <a:avLst/>
              </a:prstGeom>
              <a:noFill/>
            </p:spPr>
            <p:txBody>
              <a:bodyPr wrap="none" rtlCol="0">
                <a:spAutoFit/>
              </a:bodyPr>
              <a:lstStyle/>
              <a:p>
                <a:r>
                  <a:rPr lang="en-US" dirty="0"/>
                  <a:t>Leaf</a:t>
                </a:r>
              </a:p>
            </p:txBody>
          </p:sp>
          <p:sp>
            <p:nvSpPr>
              <p:cNvPr id="147" name="TextBox 146"/>
              <p:cNvSpPr txBox="1"/>
              <p:nvPr/>
            </p:nvSpPr>
            <p:spPr>
              <a:xfrm>
                <a:off x="10908916" y="3603749"/>
                <a:ext cx="523220" cy="369332"/>
              </a:xfrm>
              <a:prstGeom prst="rect">
                <a:avLst/>
              </a:prstGeom>
              <a:noFill/>
            </p:spPr>
            <p:txBody>
              <a:bodyPr wrap="none" rtlCol="0">
                <a:spAutoFit/>
              </a:bodyPr>
              <a:lstStyle/>
              <a:p>
                <a:r>
                  <a:rPr lang="en-US" dirty="0" err="1"/>
                  <a:t>ToR</a:t>
                </a:r>
                <a:endParaRPr lang="en-US" dirty="0"/>
              </a:p>
            </p:txBody>
          </p:sp>
          <p:sp>
            <p:nvSpPr>
              <p:cNvPr id="148" name="TextBox 147"/>
              <p:cNvSpPr txBox="1"/>
              <p:nvPr/>
            </p:nvSpPr>
            <p:spPr>
              <a:xfrm>
                <a:off x="10904629" y="4576668"/>
                <a:ext cx="871457" cy="369332"/>
              </a:xfrm>
              <a:prstGeom prst="rect">
                <a:avLst/>
              </a:prstGeom>
              <a:noFill/>
            </p:spPr>
            <p:txBody>
              <a:bodyPr wrap="none" rtlCol="0">
                <a:spAutoFit/>
              </a:bodyPr>
              <a:lstStyle/>
              <a:p>
                <a:r>
                  <a:rPr lang="en-US" dirty="0"/>
                  <a:t>Servers</a:t>
                </a:r>
              </a:p>
            </p:txBody>
          </p:sp>
        </p:grpSp>
        <p:sp>
          <p:nvSpPr>
            <p:cNvPr id="115" name="Flowchart: Connector 114"/>
            <p:cNvSpPr/>
            <p:nvPr/>
          </p:nvSpPr>
          <p:spPr>
            <a:xfrm>
              <a:off x="5599198" y="4871147"/>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p:cNvSpPr/>
            <p:nvPr/>
          </p:nvSpPr>
          <p:spPr>
            <a:xfrm>
              <a:off x="6250563" y="487701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p:cNvSpPr/>
            <p:nvPr/>
          </p:nvSpPr>
          <p:spPr>
            <a:xfrm>
              <a:off x="6890713" y="487701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9" name="Straight Connector 118"/>
            <p:cNvCxnSpPr>
              <a:stCxn id="79" idx="4"/>
              <a:endCxn id="115" idx="0"/>
            </p:cNvCxnSpPr>
            <p:nvPr/>
          </p:nvCxnSpPr>
          <p:spPr>
            <a:xfrm flipH="1">
              <a:off x="5745502" y="4193846"/>
              <a:ext cx="13470" cy="6773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83" idx="4"/>
              <a:endCxn id="116" idx="0"/>
            </p:cNvCxnSpPr>
            <p:nvPr/>
          </p:nvCxnSpPr>
          <p:spPr>
            <a:xfrm flipH="1">
              <a:off x="6396867" y="4196614"/>
              <a:ext cx="45070" cy="6803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84" idx="4"/>
              <a:endCxn id="118" idx="0"/>
            </p:cNvCxnSpPr>
            <p:nvPr/>
          </p:nvCxnSpPr>
          <p:spPr>
            <a:xfrm flipH="1">
              <a:off x="7037017" y="4196614"/>
              <a:ext cx="4340" cy="68039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5919999" y="486720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Connector 134"/>
            <p:cNvCxnSpPr>
              <a:stCxn id="79" idx="4"/>
              <a:endCxn id="134" idx="0"/>
            </p:cNvCxnSpPr>
            <p:nvPr/>
          </p:nvCxnSpPr>
          <p:spPr>
            <a:xfrm>
              <a:off x="5758972" y="4193846"/>
              <a:ext cx="307331" cy="6733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7" name="Flowchart: Connector 136"/>
            <p:cNvSpPr/>
            <p:nvPr/>
          </p:nvSpPr>
          <p:spPr>
            <a:xfrm>
              <a:off x="5285541" y="487185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1" name="Straight Connector 140"/>
            <p:cNvCxnSpPr>
              <a:stCxn id="78" idx="4"/>
              <a:endCxn id="137" idx="0"/>
            </p:cNvCxnSpPr>
            <p:nvPr/>
          </p:nvCxnSpPr>
          <p:spPr>
            <a:xfrm>
              <a:off x="5155453" y="4196614"/>
              <a:ext cx="276392" cy="67524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44" name="Flowchart: Connector 143"/>
            <p:cNvSpPr/>
            <p:nvPr/>
          </p:nvSpPr>
          <p:spPr>
            <a:xfrm>
              <a:off x="6568031" y="487216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p:cNvCxnSpPr>
              <a:stCxn id="83" idx="4"/>
              <a:endCxn id="144" idx="0"/>
            </p:cNvCxnSpPr>
            <p:nvPr/>
          </p:nvCxnSpPr>
          <p:spPr>
            <a:xfrm>
              <a:off x="6441937" y="4196614"/>
              <a:ext cx="272398" cy="67554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Model the problem</a:t>
            </a:r>
          </a:p>
        </p:txBody>
      </p:sp>
      <p:grpSp>
        <p:nvGrpSpPr>
          <p:cNvPr id="279" name="Group 278"/>
          <p:cNvGrpSpPr/>
          <p:nvPr/>
        </p:nvGrpSpPr>
        <p:grpSpPr>
          <a:xfrm>
            <a:off x="3280457" y="2137652"/>
            <a:ext cx="6237899" cy="3646170"/>
            <a:chOff x="3280457" y="2137652"/>
            <a:chExt cx="6237899" cy="3646170"/>
          </a:xfrm>
        </p:grpSpPr>
        <p:grpSp>
          <p:nvGrpSpPr>
            <p:cNvPr id="207" name="Group 206"/>
            <p:cNvGrpSpPr/>
            <p:nvPr/>
          </p:nvGrpSpPr>
          <p:grpSpPr>
            <a:xfrm>
              <a:off x="3280457" y="2137652"/>
              <a:ext cx="6237899" cy="3646170"/>
              <a:chOff x="3249001" y="2343150"/>
              <a:chExt cx="6237899" cy="3646170"/>
            </a:xfrm>
          </p:grpSpPr>
          <p:sp>
            <p:nvSpPr>
              <p:cNvPr id="208" name="Rectangle 207"/>
              <p:cNvSpPr/>
              <p:nvPr/>
            </p:nvSpPr>
            <p:spPr>
              <a:xfrm>
                <a:off x="3623310" y="2343150"/>
                <a:ext cx="5863590" cy="36461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9" name="Group 208"/>
              <p:cNvGrpSpPr/>
              <p:nvPr/>
            </p:nvGrpSpPr>
            <p:grpSpPr>
              <a:xfrm>
                <a:off x="3249001" y="2479114"/>
                <a:ext cx="6046775" cy="3266986"/>
                <a:chOff x="3374731" y="1404694"/>
                <a:chExt cx="6046775" cy="3266986"/>
              </a:xfrm>
            </p:grpSpPr>
            <p:sp>
              <p:nvSpPr>
                <p:cNvPr id="210" name="Flowchart: Connector 209"/>
                <p:cNvSpPr/>
                <p:nvPr/>
              </p:nvSpPr>
              <p:spPr>
                <a:xfrm>
                  <a:off x="4375439"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Flowchart: Connector 210"/>
                <p:cNvSpPr/>
                <p:nvPr/>
              </p:nvSpPr>
              <p:spPr>
                <a:xfrm>
                  <a:off x="4672805"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Flowchart: Connector 211"/>
                <p:cNvSpPr/>
                <p:nvPr/>
              </p:nvSpPr>
              <p:spPr>
                <a:xfrm>
                  <a:off x="6355464"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Flowchart: Connector 212"/>
                <p:cNvSpPr/>
                <p:nvPr/>
              </p:nvSpPr>
              <p:spPr>
                <a:xfrm>
                  <a:off x="6929608"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Flowchart: Connector 213"/>
                <p:cNvSpPr/>
                <p:nvPr/>
              </p:nvSpPr>
              <p:spPr>
                <a:xfrm>
                  <a:off x="5311041"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Flowchart: Connector 214"/>
                <p:cNvSpPr/>
                <p:nvPr/>
              </p:nvSpPr>
              <p:spPr>
                <a:xfrm>
                  <a:off x="5191698" y="183528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Flowchart: Connector 215"/>
                <p:cNvSpPr/>
                <p:nvPr/>
              </p:nvSpPr>
              <p:spPr>
                <a:xfrm>
                  <a:off x="6238352" y="183528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Flowchart: Connector 216"/>
                <p:cNvSpPr/>
                <p:nvPr/>
              </p:nvSpPr>
              <p:spPr>
                <a:xfrm>
                  <a:off x="5702696" y="183528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8" name="Straight Connector 217"/>
                <p:cNvCxnSpPr>
                  <a:stCxn id="215" idx="4"/>
                  <a:endCxn id="211" idx="0"/>
                </p:cNvCxnSpPr>
                <p:nvPr/>
              </p:nvCxnSpPr>
              <p:spPr>
                <a:xfrm flipH="1">
                  <a:off x="4819109" y="2118753"/>
                  <a:ext cx="518893" cy="48157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a:stCxn id="217" idx="4"/>
                  <a:endCxn id="211" idx="0"/>
                </p:cNvCxnSpPr>
                <p:nvPr/>
              </p:nvCxnSpPr>
              <p:spPr>
                <a:xfrm flipH="1">
                  <a:off x="4819109" y="2118753"/>
                  <a:ext cx="1029891"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0" name="Straight Connector 219"/>
                <p:cNvCxnSpPr>
                  <a:stCxn id="216" idx="4"/>
                  <a:endCxn id="214" idx="0"/>
                </p:cNvCxnSpPr>
                <p:nvPr/>
              </p:nvCxnSpPr>
              <p:spPr>
                <a:xfrm flipH="1">
                  <a:off x="5457345" y="2118753"/>
                  <a:ext cx="927311" cy="4815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21" name="Flowchart: Connector 220"/>
                <p:cNvSpPr/>
                <p:nvPr/>
              </p:nvSpPr>
              <p:spPr>
                <a:xfrm>
                  <a:off x="6746065" y="184004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2" name="Straight Connector 221"/>
                <p:cNvCxnSpPr>
                  <a:stCxn id="221" idx="4"/>
                  <a:endCxn id="214" idx="0"/>
                </p:cNvCxnSpPr>
                <p:nvPr/>
              </p:nvCxnSpPr>
              <p:spPr>
                <a:xfrm flipH="1">
                  <a:off x="5457345" y="2123507"/>
                  <a:ext cx="1435024" cy="4768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15" idx="4"/>
                  <a:endCxn id="212" idx="0"/>
                </p:cNvCxnSpPr>
                <p:nvPr/>
              </p:nvCxnSpPr>
              <p:spPr>
                <a:xfrm>
                  <a:off x="5338002" y="2118753"/>
                  <a:ext cx="1163766"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17" idx="4"/>
                  <a:endCxn id="212" idx="0"/>
                </p:cNvCxnSpPr>
                <p:nvPr/>
              </p:nvCxnSpPr>
              <p:spPr>
                <a:xfrm>
                  <a:off x="5849000" y="2118753"/>
                  <a:ext cx="652768"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5" name="Straight Connector 224"/>
                <p:cNvCxnSpPr>
                  <a:stCxn id="216" idx="4"/>
                  <a:endCxn id="213" idx="0"/>
                </p:cNvCxnSpPr>
                <p:nvPr/>
              </p:nvCxnSpPr>
              <p:spPr>
                <a:xfrm>
                  <a:off x="6384656" y="2118753"/>
                  <a:ext cx="691256"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6" name="Straight Connector 225"/>
                <p:cNvCxnSpPr>
                  <a:stCxn id="221" idx="4"/>
                  <a:endCxn id="213" idx="0"/>
                </p:cNvCxnSpPr>
                <p:nvPr/>
              </p:nvCxnSpPr>
              <p:spPr>
                <a:xfrm>
                  <a:off x="6892369" y="2123507"/>
                  <a:ext cx="183543" cy="4768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27" name="Flowchart: Connector 226"/>
                <p:cNvSpPr/>
                <p:nvPr/>
              </p:nvSpPr>
              <p:spPr>
                <a:xfrm>
                  <a:off x="4974859"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Flowchart: Connector 227"/>
                <p:cNvSpPr/>
                <p:nvPr/>
              </p:nvSpPr>
              <p:spPr>
                <a:xfrm>
                  <a:off x="5578378" y="339603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9" name="Flowchart: Connector 228"/>
                <p:cNvSpPr/>
                <p:nvPr/>
              </p:nvSpPr>
              <p:spPr>
                <a:xfrm>
                  <a:off x="4107108"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Flowchart: Connector 229"/>
                <p:cNvSpPr/>
                <p:nvPr/>
              </p:nvSpPr>
              <p:spPr>
                <a:xfrm>
                  <a:off x="4521743" y="434548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Flowchart: Connector 230"/>
                <p:cNvSpPr/>
                <p:nvPr/>
              </p:nvSpPr>
              <p:spPr>
                <a:xfrm>
                  <a:off x="4932251"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Flowchart: Connector 231"/>
                <p:cNvSpPr/>
                <p:nvPr/>
              </p:nvSpPr>
              <p:spPr>
                <a:xfrm>
                  <a:off x="6261343"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Flowchart: Connector 232"/>
                <p:cNvSpPr/>
                <p:nvPr/>
              </p:nvSpPr>
              <p:spPr>
                <a:xfrm>
                  <a:off x="6860763"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Flowchart: Connector 233"/>
                <p:cNvSpPr/>
                <p:nvPr/>
              </p:nvSpPr>
              <p:spPr>
                <a:xfrm>
                  <a:off x="7464282" y="339603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Flowchart: Connector 234"/>
                <p:cNvSpPr/>
                <p:nvPr/>
              </p:nvSpPr>
              <p:spPr>
                <a:xfrm>
                  <a:off x="7168094"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Flowchart: Connector 235"/>
                <p:cNvSpPr/>
                <p:nvPr/>
              </p:nvSpPr>
              <p:spPr>
                <a:xfrm>
                  <a:off x="7582729" y="434548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Flowchart: Connector 236"/>
                <p:cNvSpPr/>
                <p:nvPr/>
              </p:nvSpPr>
              <p:spPr>
                <a:xfrm>
                  <a:off x="7993237"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8" name="Straight Connector 237"/>
                <p:cNvCxnSpPr>
                  <a:stCxn id="210" idx="0"/>
                  <a:endCxn id="211" idx="4"/>
                </p:cNvCxnSpPr>
                <p:nvPr/>
              </p:nvCxnSpPr>
              <p:spPr>
                <a:xfrm flipV="1">
                  <a:off x="4521743" y="2883789"/>
                  <a:ext cx="297366" cy="5150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10" idx="0"/>
                  <a:endCxn id="214" idx="4"/>
                </p:cNvCxnSpPr>
                <p:nvPr/>
              </p:nvCxnSpPr>
              <p:spPr>
                <a:xfrm flipV="1">
                  <a:off x="4521743" y="2883789"/>
                  <a:ext cx="935602"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0" name="Straight Connector 239"/>
                <p:cNvCxnSpPr>
                  <a:stCxn id="227" idx="0"/>
                  <a:endCxn id="211" idx="4"/>
                </p:cNvCxnSpPr>
                <p:nvPr/>
              </p:nvCxnSpPr>
              <p:spPr>
                <a:xfrm flipH="1" flipV="1">
                  <a:off x="4819109" y="2883789"/>
                  <a:ext cx="302054"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1" name="Straight Connector 240"/>
                <p:cNvCxnSpPr>
                  <a:stCxn id="227" idx="0"/>
                  <a:endCxn id="214" idx="4"/>
                </p:cNvCxnSpPr>
                <p:nvPr/>
              </p:nvCxnSpPr>
              <p:spPr>
                <a:xfrm flipV="1">
                  <a:off x="5121163" y="2883789"/>
                  <a:ext cx="336182"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2" name="Straight Connector 241"/>
                <p:cNvCxnSpPr>
                  <a:stCxn id="228" idx="0"/>
                  <a:endCxn id="211" idx="4"/>
                </p:cNvCxnSpPr>
                <p:nvPr/>
              </p:nvCxnSpPr>
              <p:spPr>
                <a:xfrm flipH="1" flipV="1">
                  <a:off x="4819109" y="2883789"/>
                  <a:ext cx="905573"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3" name="Straight Connector 242"/>
                <p:cNvCxnSpPr>
                  <a:stCxn id="228" idx="0"/>
                  <a:endCxn id="214" idx="4"/>
                </p:cNvCxnSpPr>
                <p:nvPr/>
              </p:nvCxnSpPr>
              <p:spPr>
                <a:xfrm flipH="1" flipV="1">
                  <a:off x="5457345" y="2883789"/>
                  <a:ext cx="267337"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4" name="Straight Connector 243"/>
                <p:cNvCxnSpPr>
                  <a:stCxn id="232" idx="0"/>
                  <a:endCxn id="212" idx="4"/>
                </p:cNvCxnSpPr>
                <p:nvPr/>
              </p:nvCxnSpPr>
              <p:spPr>
                <a:xfrm flipV="1">
                  <a:off x="6407647" y="2883789"/>
                  <a:ext cx="94121"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5" name="Straight Connector 244"/>
                <p:cNvCxnSpPr>
                  <a:stCxn id="232" idx="0"/>
                  <a:endCxn id="213" idx="4"/>
                </p:cNvCxnSpPr>
                <p:nvPr/>
              </p:nvCxnSpPr>
              <p:spPr>
                <a:xfrm flipV="1">
                  <a:off x="6407647" y="2883789"/>
                  <a:ext cx="668265"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6" name="Straight Connector 245"/>
                <p:cNvCxnSpPr>
                  <a:stCxn id="233" idx="0"/>
                  <a:endCxn id="212" idx="4"/>
                </p:cNvCxnSpPr>
                <p:nvPr/>
              </p:nvCxnSpPr>
              <p:spPr>
                <a:xfrm flipH="1" flipV="1">
                  <a:off x="6501768" y="2883789"/>
                  <a:ext cx="505299"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7" name="Straight Connector 246"/>
                <p:cNvCxnSpPr>
                  <a:stCxn id="233" idx="0"/>
                  <a:endCxn id="213" idx="4"/>
                </p:cNvCxnSpPr>
                <p:nvPr/>
              </p:nvCxnSpPr>
              <p:spPr>
                <a:xfrm flipV="1">
                  <a:off x="7007067" y="2883789"/>
                  <a:ext cx="68845"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8" name="Straight Connector 247"/>
                <p:cNvCxnSpPr>
                  <a:stCxn id="234" idx="0"/>
                  <a:endCxn id="212" idx="4"/>
                </p:cNvCxnSpPr>
                <p:nvPr/>
              </p:nvCxnSpPr>
              <p:spPr>
                <a:xfrm flipH="1" flipV="1">
                  <a:off x="6501768" y="2883789"/>
                  <a:ext cx="1108818"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9" name="Straight Connector 248"/>
                <p:cNvCxnSpPr>
                  <a:stCxn id="234" idx="0"/>
                  <a:endCxn id="213" idx="4"/>
                </p:cNvCxnSpPr>
                <p:nvPr/>
              </p:nvCxnSpPr>
              <p:spPr>
                <a:xfrm flipH="1" flipV="1">
                  <a:off x="7075912" y="2883789"/>
                  <a:ext cx="534674" cy="5122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a:stCxn id="210" idx="4"/>
                  <a:endCxn id="229" idx="0"/>
                </p:cNvCxnSpPr>
                <p:nvPr/>
              </p:nvCxnSpPr>
              <p:spPr>
                <a:xfrm flipH="1">
                  <a:off x="4253412" y="3682264"/>
                  <a:ext cx="268331" cy="6630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a:stCxn id="210" idx="4"/>
                  <a:endCxn id="230" idx="0"/>
                </p:cNvCxnSpPr>
                <p:nvPr/>
              </p:nvCxnSpPr>
              <p:spPr>
                <a:xfrm>
                  <a:off x="4521743" y="3682264"/>
                  <a:ext cx="146304" cy="66322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27" idx="4"/>
                  <a:endCxn id="231" idx="0"/>
                </p:cNvCxnSpPr>
                <p:nvPr/>
              </p:nvCxnSpPr>
              <p:spPr>
                <a:xfrm flipH="1">
                  <a:off x="5078555" y="3682264"/>
                  <a:ext cx="42608" cy="6630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33" idx="4"/>
                  <a:endCxn id="235" idx="0"/>
                </p:cNvCxnSpPr>
                <p:nvPr/>
              </p:nvCxnSpPr>
              <p:spPr>
                <a:xfrm>
                  <a:off x="7007067" y="3682264"/>
                  <a:ext cx="307331" cy="6630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34" idx="4"/>
                  <a:endCxn id="236" idx="0"/>
                </p:cNvCxnSpPr>
                <p:nvPr/>
              </p:nvCxnSpPr>
              <p:spPr>
                <a:xfrm>
                  <a:off x="7610586" y="3679496"/>
                  <a:ext cx="118447" cy="665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5" name="Straight Connector 254"/>
                <p:cNvCxnSpPr>
                  <a:stCxn id="234" idx="4"/>
                  <a:endCxn id="237" idx="0"/>
                </p:cNvCxnSpPr>
                <p:nvPr/>
              </p:nvCxnSpPr>
              <p:spPr>
                <a:xfrm>
                  <a:off x="7610586" y="3679496"/>
                  <a:ext cx="528955" cy="665786"/>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56" name="TextBox 255"/>
                <p:cNvSpPr txBox="1"/>
                <p:nvPr/>
              </p:nvSpPr>
              <p:spPr>
                <a:xfrm>
                  <a:off x="8550049" y="1835289"/>
                  <a:ext cx="830924" cy="369332"/>
                </a:xfrm>
                <a:prstGeom prst="rect">
                  <a:avLst/>
                </a:prstGeom>
                <a:noFill/>
              </p:spPr>
              <p:txBody>
                <a:bodyPr wrap="square" rtlCol="0">
                  <a:spAutoFit/>
                </a:bodyPr>
                <a:lstStyle/>
                <a:p>
                  <a:r>
                    <a:rPr lang="en-US" dirty="0"/>
                    <a:t>Spine</a:t>
                  </a:r>
                </a:p>
              </p:txBody>
            </p:sp>
            <p:sp>
              <p:nvSpPr>
                <p:cNvPr id="257" name="TextBox 256"/>
                <p:cNvSpPr txBox="1"/>
                <p:nvPr/>
              </p:nvSpPr>
              <p:spPr>
                <a:xfrm>
                  <a:off x="8550049" y="2529608"/>
                  <a:ext cx="577659" cy="369332"/>
                </a:xfrm>
                <a:prstGeom prst="rect">
                  <a:avLst/>
                </a:prstGeom>
                <a:noFill/>
              </p:spPr>
              <p:txBody>
                <a:bodyPr wrap="none" rtlCol="0">
                  <a:spAutoFit/>
                </a:bodyPr>
                <a:lstStyle/>
                <a:p>
                  <a:r>
                    <a:rPr lang="en-US" dirty="0"/>
                    <a:t>Leaf</a:t>
                  </a:r>
                </a:p>
              </p:txBody>
            </p:sp>
            <p:sp>
              <p:nvSpPr>
                <p:cNvPr id="258" name="TextBox 257"/>
                <p:cNvSpPr txBox="1"/>
                <p:nvPr/>
              </p:nvSpPr>
              <p:spPr>
                <a:xfrm>
                  <a:off x="8554336" y="3329429"/>
                  <a:ext cx="523220" cy="369332"/>
                </a:xfrm>
                <a:prstGeom prst="rect">
                  <a:avLst/>
                </a:prstGeom>
                <a:noFill/>
              </p:spPr>
              <p:txBody>
                <a:bodyPr wrap="none" rtlCol="0">
                  <a:spAutoFit/>
                </a:bodyPr>
                <a:lstStyle/>
                <a:p>
                  <a:r>
                    <a:rPr lang="en-US" dirty="0" err="1"/>
                    <a:t>ToR</a:t>
                  </a:r>
                  <a:endParaRPr lang="en-US" dirty="0"/>
                </a:p>
              </p:txBody>
            </p:sp>
            <p:sp>
              <p:nvSpPr>
                <p:cNvPr id="259" name="TextBox 258"/>
                <p:cNvSpPr txBox="1"/>
                <p:nvPr/>
              </p:nvSpPr>
              <p:spPr>
                <a:xfrm>
                  <a:off x="8550049" y="4302348"/>
                  <a:ext cx="871457" cy="369332"/>
                </a:xfrm>
                <a:prstGeom prst="rect">
                  <a:avLst/>
                </a:prstGeom>
                <a:noFill/>
              </p:spPr>
              <p:txBody>
                <a:bodyPr wrap="none" rtlCol="0">
                  <a:spAutoFit/>
                </a:bodyPr>
                <a:lstStyle/>
                <a:p>
                  <a:r>
                    <a:rPr lang="en-US" dirty="0"/>
                    <a:t>Servers</a:t>
                  </a:r>
                </a:p>
              </p:txBody>
            </p:sp>
            <p:sp>
              <p:nvSpPr>
                <p:cNvPr id="260" name="Rectangle 259"/>
                <p:cNvSpPr/>
                <p:nvPr/>
              </p:nvSpPr>
              <p:spPr>
                <a:xfrm>
                  <a:off x="4617962" y="1410794"/>
                  <a:ext cx="1213794" cy="400110"/>
                </a:xfrm>
                <a:prstGeom prst="rect">
                  <a:avLst/>
                </a:prstGeom>
              </p:spPr>
              <p:txBody>
                <a:bodyPr wrap="none">
                  <a:spAutoFit/>
                </a:bodyPr>
                <a:lstStyle/>
                <a:p>
                  <a:r>
                    <a:rPr lang="en-US" sz="2000" b="1" dirty="0">
                      <a:solidFill>
                        <a:srgbClr val="00B050"/>
                      </a:solidFill>
                    </a:rPr>
                    <a:t>y</a:t>
                  </a:r>
                  <a:r>
                    <a:rPr lang="en-US" sz="2000" b="1" baseline="-25000" dirty="0">
                      <a:solidFill>
                        <a:srgbClr val="00B050"/>
                      </a:solidFill>
                    </a:rPr>
                    <a:t>1</a:t>
                  </a:r>
                  <a:r>
                    <a:rPr lang="en-US" sz="2000" b="1" dirty="0">
                      <a:solidFill>
                        <a:srgbClr val="00B050"/>
                      </a:solidFill>
                    </a:rPr>
                    <a:t> = 100%</a:t>
                  </a:r>
                </a:p>
              </p:txBody>
            </p:sp>
            <p:sp>
              <p:nvSpPr>
                <p:cNvPr id="261" name="TextBox 260"/>
                <p:cNvSpPr txBox="1"/>
                <p:nvPr/>
              </p:nvSpPr>
              <p:spPr>
                <a:xfrm>
                  <a:off x="3374731" y="3853847"/>
                  <a:ext cx="1151918" cy="369332"/>
                </a:xfrm>
                <a:prstGeom prst="rect">
                  <a:avLst/>
                </a:prstGeom>
                <a:noFill/>
              </p:spPr>
              <p:txBody>
                <a:bodyPr wrap="square" rtlCol="0">
                  <a:spAutoFit/>
                </a:bodyPr>
                <a:lstStyle/>
                <a:p>
                  <a:r>
                    <a:rPr lang="en-US" dirty="0"/>
                    <a:t>X</a:t>
                  </a:r>
                  <a:r>
                    <a:rPr lang="en-US" baseline="-25000" dirty="0"/>
                    <a:t>1</a:t>
                  </a:r>
                  <a:r>
                    <a:rPr lang="en-US" dirty="0"/>
                    <a:t>=100%</a:t>
                  </a:r>
                  <a:endParaRPr lang="en-US" sz="1100" dirty="0"/>
                </a:p>
              </p:txBody>
            </p:sp>
            <p:sp>
              <p:nvSpPr>
                <p:cNvPr id="262" name="TextBox 261"/>
                <p:cNvSpPr txBox="1"/>
                <p:nvPr/>
              </p:nvSpPr>
              <p:spPr>
                <a:xfrm>
                  <a:off x="4293805" y="2900902"/>
                  <a:ext cx="404404" cy="369332"/>
                </a:xfrm>
                <a:prstGeom prst="rect">
                  <a:avLst/>
                </a:prstGeom>
                <a:noFill/>
              </p:spPr>
              <p:txBody>
                <a:bodyPr wrap="square" rtlCol="0">
                  <a:spAutoFit/>
                </a:bodyPr>
                <a:lstStyle/>
                <a:p>
                  <a:r>
                    <a:rPr lang="en-US" dirty="0"/>
                    <a:t>X</a:t>
                  </a:r>
                  <a:r>
                    <a:rPr lang="en-US" baseline="-25000" dirty="0"/>
                    <a:t>2</a:t>
                  </a:r>
                  <a:endParaRPr lang="en-US" sz="1100" dirty="0"/>
                </a:p>
              </p:txBody>
            </p:sp>
            <p:sp>
              <p:nvSpPr>
                <p:cNvPr id="263" name="TextBox 262"/>
                <p:cNvSpPr txBox="1"/>
                <p:nvPr/>
              </p:nvSpPr>
              <p:spPr>
                <a:xfrm>
                  <a:off x="4671078" y="2053218"/>
                  <a:ext cx="404404" cy="369332"/>
                </a:xfrm>
                <a:prstGeom prst="rect">
                  <a:avLst/>
                </a:prstGeom>
                <a:noFill/>
              </p:spPr>
              <p:txBody>
                <a:bodyPr wrap="square" rtlCol="0">
                  <a:spAutoFit/>
                </a:bodyPr>
                <a:lstStyle/>
                <a:p>
                  <a:r>
                    <a:rPr lang="en-US" dirty="0"/>
                    <a:t>X</a:t>
                  </a:r>
                  <a:r>
                    <a:rPr lang="en-US" baseline="-25000" dirty="0"/>
                    <a:t>3</a:t>
                  </a:r>
                  <a:endParaRPr lang="en-US" sz="1100" dirty="0"/>
                </a:p>
              </p:txBody>
            </p:sp>
            <p:sp>
              <p:nvSpPr>
                <p:cNvPr id="264" name="TextBox 263"/>
                <p:cNvSpPr txBox="1"/>
                <p:nvPr/>
              </p:nvSpPr>
              <p:spPr>
                <a:xfrm>
                  <a:off x="7906774" y="3814704"/>
                  <a:ext cx="404404" cy="369332"/>
                </a:xfrm>
                <a:prstGeom prst="rect">
                  <a:avLst/>
                </a:prstGeom>
                <a:noFill/>
              </p:spPr>
              <p:txBody>
                <a:bodyPr wrap="square" rtlCol="0">
                  <a:spAutoFit/>
                </a:bodyPr>
                <a:lstStyle/>
                <a:p>
                  <a:r>
                    <a:rPr lang="en-US" dirty="0"/>
                    <a:t>X</a:t>
                  </a:r>
                  <a:r>
                    <a:rPr lang="en-US" baseline="-25000" dirty="0"/>
                    <a:t>4</a:t>
                  </a:r>
                  <a:endParaRPr lang="en-US" sz="1100" dirty="0"/>
                </a:p>
              </p:txBody>
            </p:sp>
            <p:sp>
              <p:nvSpPr>
                <p:cNvPr id="265" name="TextBox 264"/>
                <p:cNvSpPr txBox="1"/>
                <p:nvPr/>
              </p:nvSpPr>
              <p:spPr>
                <a:xfrm>
                  <a:off x="7354958" y="2849083"/>
                  <a:ext cx="963650" cy="369332"/>
                </a:xfrm>
                <a:prstGeom prst="rect">
                  <a:avLst/>
                </a:prstGeom>
                <a:noFill/>
              </p:spPr>
              <p:txBody>
                <a:bodyPr wrap="square" rtlCol="0">
                  <a:spAutoFit/>
                </a:bodyPr>
                <a:lstStyle/>
                <a:p>
                  <a:r>
                    <a:rPr lang="en-US" dirty="0"/>
                    <a:t>X</a:t>
                  </a:r>
                  <a:r>
                    <a:rPr lang="en-US" baseline="-25000" dirty="0"/>
                    <a:t>5</a:t>
                  </a:r>
                  <a:r>
                    <a:rPr lang="en-US" dirty="0"/>
                    <a:t>=50%</a:t>
                  </a:r>
                  <a:endParaRPr lang="en-US" sz="1100" dirty="0"/>
                </a:p>
              </p:txBody>
            </p:sp>
            <p:sp>
              <p:nvSpPr>
                <p:cNvPr id="266" name="TextBox 265"/>
                <p:cNvSpPr txBox="1"/>
                <p:nvPr/>
              </p:nvSpPr>
              <p:spPr>
                <a:xfrm>
                  <a:off x="7022831" y="2136375"/>
                  <a:ext cx="404404" cy="369332"/>
                </a:xfrm>
                <a:prstGeom prst="rect">
                  <a:avLst/>
                </a:prstGeom>
                <a:noFill/>
              </p:spPr>
              <p:txBody>
                <a:bodyPr wrap="square" rtlCol="0">
                  <a:spAutoFit/>
                </a:bodyPr>
                <a:lstStyle/>
                <a:p>
                  <a:r>
                    <a:rPr lang="en-US" dirty="0"/>
                    <a:t>X</a:t>
                  </a:r>
                  <a:r>
                    <a:rPr lang="en-US" baseline="-25000" dirty="0"/>
                    <a:t>6</a:t>
                  </a:r>
                  <a:endParaRPr lang="en-US" sz="1100" dirty="0"/>
                </a:p>
              </p:txBody>
            </p:sp>
            <p:sp>
              <p:nvSpPr>
                <p:cNvPr id="267" name="Rectangle 266"/>
                <p:cNvSpPr/>
                <p:nvPr/>
              </p:nvSpPr>
              <p:spPr>
                <a:xfrm>
                  <a:off x="6501768" y="1404694"/>
                  <a:ext cx="1083951" cy="400110"/>
                </a:xfrm>
                <a:prstGeom prst="rect">
                  <a:avLst/>
                </a:prstGeom>
              </p:spPr>
              <p:txBody>
                <a:bodyPr wrap="none">
                  <a:spAutoFit/>
                </a:bodyPr>
                <a:lstStyle/>
                <a:p>
                  <a:r>
                    <a:rPr lang="en-US" sz="2000" b="1" dirty="0">
                      <a:solidFill>
                        <a:srgbClr val="C00000"/>
                      </a:solidFill>
                    </a:rPr>
                    <a:t>y</a:t>
                  </a:r>
                  <a:r>
                    <a:rPr lang="en-US" sz="2000" b="1" baseline="-25000" dirty="0">
                      <a:solidFill>
                        <a:srgbClr val="C00000"/>
                      </a:solidFill>
                    </a:rPr>
                    <a:t>2</a:t>
                  </a:r>
                  <a:r>
                    <a:rPr lang="en-US" sz="2000" b="1" dirty="0">
                      <a:solidFill>
                        <a:srgbClr val="C00000"/>
                      </a:solidFill>
                    </a:rPr>
                    <a:t> = 50%</a:t>
                  </a:r>
                </a:p>
              </p:txBody>
            </p:sp>
          </p:grpSp>
        </p:grpSp>
        <p:sp>
          <p:nvSpPr>
            <p:cNvPr id="153" name="Flowchart: Connector 152"/>
            <p:cNvSpPr/>
            <p:nvPr/>
          </p:nvSpPr>
          <p:spPr>
            <a:xfrm>
              <a:off x="5483973" y="521593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Flowchart: Connector 153"/>
            <p:cNvSpPr/>
            <p:nvPr/>
          </p:nvSpPr>
          <p:spPr>
            <a:xfrm>
              <a:off x="6135338" y="522180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Flowchart: Connector 154"/>
            <p:cNvSpPr/>
            <p:nvPr/>
          </p:nvSpPr>
          <p:spPr>
            <a:xfrm>
              <a:off x="6775488" y="522180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p:cNvCxnSpPr>
              <a:endCxn id="153" idx="0"/>
            </p:cNvCxnSpPr>
            <p:nvPr/>
          </p:nvCxnSpPr>
          <p:spPr>
            <a:xfrm flipH="1">
              <a:off x="5630277" y="4538635"/>
              <a:ext cx="13470" cy="6773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7" name="Straight Connector 156"/>
            <p:cNvCxnSpPr>
              <a:endCxn id="154" idx="0"/>
            </p:cNvCxnSpPr>
            <p:nvPr/>
          </p:nvCxnSpPr>
          <p:spPr>
            <a:xfrm flipH="1">
              <a:off x="6281642" y="4541403"/>
              <a:ext cx="45070" cy="6803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8" name="Straight Connector 157"/>
            <p:cNvCxnSpPr>
              <a:endCxn id="155" idx="0"/>
            </p:cNvCxnSpPr>
            <p:nvPr/>
          </p:nvCxnSpPr>
          <p:spPr>
            <a:xfrm flipH="1">
              <a:off x="6921792" y="4541403"/>
              <a:ext cx="4340" cy="68039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9" name="Flowchart: Connector 158"/>
            <p:cNvSpPr/>
            <p:nvPr/>
          </p:nvSpPr>
          <p:spPr>
            <a:xfrm>
              <a:off x="5804774" y="521199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p:cNvCxnSpPr>
              <a:endCxn id="159" idx="0"/>
            </p:cNvCxnSpPr>
            <p:nvPr/>
          </p:nvCxnSpPr>
          <p:spPr>
            <a:xfrm>
              <a:off x="5643747" y="4538635"/>
              <a:ext cx="307331" cy="6733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1" name="Flowchart: Connector 160"/>
            <p:cNvSpPr/>
            <p:nvPr/>
          </p:nvSpPr>
          <p:spPr>
            <a:xfrm>
              <a:off x="5170316" y="521664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2" name="Straight Connector 161"/>
            <p:cNvCxnSpPr>
              <a:endCxn id="161" idx="0"/>
            </p:cNvCxnSpPr>
            <p:nvPr/>
          </p:nvCxnSpPr>
          <p:spPr>
            <a:xfrm>
              <a:off x="5040228" y="4541403"/>
              <a:ext cx="276392" cy="67524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3" name="Flowchart: Connector 162"/>
            <p:cNvSpPr/>
            <p:nvPr/>
          </p:nvSpPr>
          <p:spPr>
            <a:xfrm>
              <a:off x="6452806" y="5216951"/>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4" name="Straight Connector 163"/>
            <p:cNvCxnSpPr>
              <a:endCxn id="163" idx="0"/>
            </p:cNvCxnSpPr>
            <p:nvPr/>
          </p:nvCxnSpPr>
          <p:spPr>
            <a:xfrm>
              <a:off x="6326712" y="4541403"/>
              <a:ext cx="272398" cy="675548"/>
            </a:xfrm>
            <a:prstGeom prst="line">
              <a:avLst/>
            </a:prstGeom>
            <a:ln w="38100"/>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96886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Assumptions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5"/>
                <a:ext cx="7193096" cy="4351338"/>
              </a:xfrm>
            </p:spPr>
            <p:txBody>
              <a:bodyPr>
                <a:normAutofit/>
              </a:bodyPr>
              <a:lstStyle/>
              <a:p>
                <a:r>
                  <a:rPr lang="en-US" dirty="0"/>
                  <a:t>The failures on links are independent</a:t>
                </a:r>
              </a:p>
              <a:p>
                <a:pPr marL="0" indent="0">
                  <a:buNone/>
                </a:pPr>
                <a:r>
                  <a:rPr lang="en-US" dirty="0">
                    <a:latin typeface="+mj-lt"/>
                  </a:rPr>
                  <a:t>    y</a:t>
                </a:r>
                <a:r>
                  <a:rPr lang="en-US" baseline="-25000" dirty="0">
                    <a:latin typeface="+mj-lt"/>
                  </a:rPr>
                  <a:t>1</a:t>
                </a:r>
                <a:r>
                  <a:rPr lang="en-US" dirty="0">
                    <a:latin typeface="+mj-lt"/>
                  </a:rPr>
                  <a:t> = x</a:t>
                </a:r>
                <a:r>
                  <a:rPr lang="en-US" baseline="-25000" dirty="0">
                    <a:latin typeface="+mj-lt"/>
                  </a:rPr>
                  <a:t>1</a:t>
                </a:r>
                <a:r>
                  <a:rPr lang="en-US" dirty="0">
                    <a:latin typeface="+mj-lt"/>
                  </a:rPr>
                  <a:t> * x</a:t>
                </a:r>
                <a:r>
                  <a:rPr lang="en-US" baseline="-25000" dirty="0">
                    <a:latin typeface="+mj-lt"/>
                  </a:rPr>
                  <a:t>2</a:t>
                </a:r>
                <a:r>
                  <a:rPr lang="en-US" dirty="0">
                    <a:latin typeface="+mj-lt"/>
                  </a:rPr>
                  <a:t> * x</a:t>
                </a:r>
                <a:r>
                  <a:rPr lang="en-US" baseline="-25000" dirty="0">
                    <a:latin typeface="+mj-lt"/>
                  </a:rPr>
                  <a:t>3</a:t>
                </a:r>
                <a:r>
                  <a:rPr lang="en-US" dirty="0">
                    <a:latin typeface="+mj-lt"/>
                  </a:rPr>
                  <a:t> = 100% x 95% x 90% = 85.5%</a:t>
                </a:r>
                <a:endParaRPr lang="en-US" sz="2400" dirty="0">
                  <a:latin typeface="+mj-lt"/>
                </a:endParaRPr>
              </a:p>
              <a:p>
                <a:pPr marL="0" indent="0">
                  <a:buNone/>
                </a:pPr>
                <a:r>
                  <a:rPr lang="en-US" dirty="0">
                    <a:latin typeface="+mj-lt"/>
                  </a:rPr>
                  <a:t>    </a:t>
                </a:r>
                <a14:m>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r>
                          <a:rPr lang="en-US" b="0" i="1" smtClean="0">
                            <a:latin typeface="Cambria Math" panose="02040503050406030204" pitchFamily="18" charset="0"/>
                          </a:rPr>
                          <m:t>𝑦</m:t>
                        </m:r>
                        <m:r>
                          <a:rPr lang="en-US" b="0" i="1" baseline="-25000" smtClean="0">
                            <a:latin typeface="Cambria Math" panose="02040503050406030204" pitchFamily="18" charset="0"/>
                          </a:rPr>
                          <m:t>1</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𝑥</m:t>
                        </m:r>
                        <m:r>
                          <a:rPr lang="en-US" b="0" i="1" baseline="-25000" smtClean="0">
                            <a:latin typeface="Cambria Math" panose="02040503050406030204" pitchFamily="18" charset="0"/>
                          </a:rPr>
                          <m:t>1</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𝑥</m:t>
                        </m:r>
                        <m:r>
                          <a:rPr lang="en-US" b="0" i="1" baseline="-25000" smtClean="0">
                            <a:latin typeface="Cambria Math" panose="02040503050406030204" pitchFamily="18" charset="0"/>
                          </a:rPr>
                          <m:t>2</m:t>
                        </m:r>
                      </m:e>
                    </m:func>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r>
                          <a:rPr lang="en-US" b="0" i="1" smtClean="0">
                            <a:latin typeface="Cambria Math" panose="02040503050406030204" pitchFamily="18" charset="0"/>
                          </a:rPr>
                          <m:t>𝑥</m:t>
                        </m:r>
                        <m:r>
                          <a:rPr lang="en-US" b="0" i="1" baseline="-25000" smtClean="0">
                            <a:latin typeface="Cambria Math" panose="02040503050406030204" pitchFamily="18" charset="0"/>
                          </a:rPr>
                          <m:t>3</m:t>
                        </m:r>
                      </m:e>
                    </m:func>
                  </m:oMath>
                </a14:m>
                <a:r>
                  <a:rPr lang="en-US" dirty="0">
                    <a:latin typeface="+mj-lt"/>
                  </a:rPr>
                  <a:t> </a:t>
                </a:r>
              </a:p>
              <a:p>
                <a:pPr lvl="1"/>
                <a:endParaRPr lang="en-US" dirty="0"/>
              </a:p>
              <a:p>
                <a:r>
                  <a:rPr lang="en-US" dirty="0"/>
                  <a:t>The link failure probability is stable (</a:t>
                </a:r>
                <a:r>
                  <a:rPr lang="en-US" altLang="zh-CN" dirty="0"/>
                  <a:t>within</a:t>
                </a:r>
                <a:r>
                  <a:rPr lang="en-US" dirty="0"/>
                  <a:t> the period of time we’re analyzing)</a:t>
                </a:r>
              </a:p>
              <a:p>
                <a:pPr lvl="1"/>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5"/>
                <a:ext cx="7193096" cy="4351338"/>
              </a:xfrm>
              <a:blipFill>
                <a:blip r:embed="rId3"/>
                <a:stretch>
                  <a:fillRect l="-1527" t="-2241" r="-1442"/>
                </a:stretch>
              </a:blipFill>
            </p:spPr>
            <p:txBody>
              <a:bodyPr/>
              <a:lstStyle/>
              <a:p>
                <a:r>
                  <a:rPr lang="en-US">
                    <a:noFill/>
                  </a:rPr>
                  <a:t> </a:t>
                </a:r>
              </a:p>
            </p:txBody>
          </p:sp>
        </mc:Fallback>
      </mc:AlternateContent>
      <p:grpSp>
        <p:nvGrpSpPr>
          <p:cNvPr id="27" name="Group 26"/>
          <p:cNvGrpSpPr/>
          <p:nvPr/>
        </p:nvGrpSpPr>
        <p:grpSpPr>
          <a:xfrm>
            <a:off x="8281053" y="1398474"/>
            <a:ext cx="2625646" cy="4185800"/>
            <a:chOff x="7300552" y="1321356"/>
            <a:chExt cx="2625646" cy="4185800"/>
          </a:xfrm>
        </p:grpSpPr>
        <p:sp>
          <p:nvSpPr>
            <p:cNvPr id="5" name="Flowchart: Connector 4"/>
            <p:cNvSpPr/>
            <p:nvPr/>
          </p:nvSpPr>
          <p:spPr>
            <a:xfrm>
              <a:off x="7781544" y="520293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lowchart: Connector 5"/>
            <p:cNvSpPr/>
            <p:nvPr/>
          </p:nvSpPr>
          <p:spPr>
            <a:xfrm>
              <a:off x="8418576" y="423062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8711184" y="2828068"/>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9241536" y="172726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5" idx="7"/>
              <a:endCxn id="6" idx="3"/>
            </p:cNvCxnSpPr>
            <p:nvPr/>
          </p:nvCxnSpPr>
          <p:spPr>
            <a:xfrm flipV="1">
              <a:off x="8031301" y="4472576"/>
              <a:ext cx="430126" cy="7718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4"/>
              <a:endCxn id="6" idx="0"/>
            </p:cNvCxnSpPr>
            <p:nvPr/>
          </p:nvCxnSpPr>
          <p:spPr>
            <a:xfrm flipH="1">
              <a:off x="8564880" y="3111532"/>
              <a:ext cx="292608" cy="111909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8" idx="4"/>
              <a:endCxn id="7" idx="0"/>
            </p:cNvCxnSpPr>
            <p:nvPr/>
          </p:nvCxnSpPr>
          <p:spPr>
            <a:xfrm flipH="1">
              <a:off x="8857488" y="2010728"/>
              <a:ext cx="530352" cy="8173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Flowchart: Connector 19"/>
            <p:cNvSpPr/>
            <p:nvPr/>
          </p:nvSpPr>
          <p:spPr>
            <a:xfrm>
              <a:off x="8323909" y="522369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lowchart: Connector 20"/>
            <p:cNvSpPr/>
            <p:nvPr/>
          </p:nvSpPr>
          <p:spPr>
            <a:xfrm>
              <a:off x="8868328" y="520293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7300552" y="4595804"/>
              <a:ext cx="1113649" cy="369332"/>
            </a:xfrm>
            <a:prstGeom prst="rect">
              <a:avLst/>
            </a:prstGeom>
            <a:noFill/>
          </p:spPr>
          <p:txBody>
            <a:bodyPr wrap="square" rtlCol="0">
              <a:spAutoFit/>
            </a:bodyPr>
            <a:lstStyle/>
            <a:p>
              <a:r>
                <a:rPr lang="en-US" dirty="0"/>
                <a:t>x</a:t>
              </a:r>
              <a:r>
                <a:rPr lang="en-US" baseline="-25000" dirty="0"/>
                <a:t>1</a:t>
              </a:r>
              <a:r>
                <a:rPr lang="en-US" dirty="0"/>
                <a:t>=90%</a:t>
              </a:r>
            </a:p>
          </p:txBody>
        </p:sp>
        <p:sp>
          <p:nvSpPr>
            <p:cNvPr id="25" name="TextBox 24"/>
            <p:cNvSpPr txBox="1"/>
            <p:nvPr/>
          </p:nvSpPr>
          <p:spPr>
            <a:xfrm>
              <a:off x="8803188" y="1321356"/>
              <a:ext cx="1123010" cy="369332"/>
            </a:xfrm>
            <a:prstGeom prst="rect">
              <a:avLst/>
            </a:prstGeom>
            <a:noFill/>
          </p:spPr>
          <p:txBody>
            <a:bodyPr wrap="square" rtlCol="0">
              <a:spAutoFit/>
            </a:bodyPr>
            <a:lstStyle/>
            <a:p>
              <a:r>
                <a:rPr lang="en-US" dirty="0"/>
                <a:t>y</a:t>
              </a:r>
              <a:r>
                <a:rPr lang="en-US" baseline="-25000" dirty="0"/>
                <a:t>1</a:t>
              </a:r>
              <a:r>
                <a:rPr lang="en-US" dirty="0"/>
                <a:t>=85.5%</a:t>
              </a:r>
            </a:p>
          </p:txBody>
        </p:sp>
      </p:grpSp>
      <p:sp>
        <p:nvSpPr>
          <p:cNvPr id="26" name="TextBox 25"/>
          <p:cNvSpPr txBox="1"/>
          <p:nvPr/>
        </p:nvSpPr>
        <p:spPr>
          <a:xfrm>
            <a:off x="838200" y="6406329"/>
            <a:ext cx="10310870" cy="369332"/>
          </a:xfrm>
          <a:prstGeom prst="rect">
            <a:avLst/>
          </a:prstGeom>
          <a:noFill/>
        </p:spPr>
        <p:txBody>
          <a:bodyPr wrap="square" rtlCol="0">
            <a:spAutoFit/>
          </a:bodyPr>
          <a:lstStyle/>
          <a:p>
            <a:r>
              <a:rPr lang="en-US" dirty="0"/>
              <a:t>Note: both the assumptions can be relaxed. Eventually, we may need to extend these assumptions.  </a:t>
            </a:r>
          </a:p>
        </p:txBody>
      </p:sp>
      <p:sp>
        <p:nvSpPr>
          <p:cNvPr id="19" name="TextBox 18"/>
          <p:cNvSpPr txBox="1"/>
          <p:nvPr/>
        </p:nvSpPr>
        <p:spPr>
          <a:xfrm>
            <a:off x="8670040" y="3594113"/>
            <a:ext cx="1113649" cy="369332"/>
          </a:xfrm>
          <a:prstGeom prst="rect">
            <a:avLst/>
          </a:prstGeom>
          <a:noFill/>
        </p:spPr>
        <p:txBody>
          <a:bodyPr wrap="square" rtlCol="0">
            <a:spAutoFit/>
          </a:bodyPr>
          <a:lstStyle/>
          <a:p>
            <a:r>
              <a:rPr lang="en-US" dirty="0"/>
              <a:t>x</a:t>
            </a:r>
            <a:r>
              <a:rPr lang="en-US" baseline="-25000" dirty="0"/>
              <a:t>2</a:t>
            </a:r>
            <a:r>
              <a:rPr lang="en-US" dirty="0"/>
              <a:t>=100%</a:t>
            </a:r>
          </a:p>
        </p:txBody>
      </p:sp>
      <p:sp>
        <p:nvSpPr>
          <p:cNvPr id="28" name="TextBox 27"/>
          <p:cNvSpPr txBox="1"/>
          <p:nvPr/>
        </p:nvSpPr>
        <p:spPr>
          <a:xfrm>
            <a:off x="9108388" y="2276937"/>
            <a:ext cx="1113649" cy="369332"/>
          </a:xfrm>
          <a:prstGeom prst="rect">
            <a:avLst/>
          </a:prstGeom>
          <a:noFill/>
        </p:spPr>
        <p:txBody>
          <a:bodyPr wrap="square" rtlCol="0">
            <a:spAutoFit/>
          </a:bodyPr>
          <a:lstStyle/>
          <a:p>
            <a:r>
              <a:rPr lang="en-US" dirty="0"/>
              <a:t>x</a:t>
            </a:r>
            <a:r>
              <a:rPr lang="en-US" baseline="-25000" dirty="0"/>
              <a:t>3</a:t>
            </a:r>
            <a:r>
              <a:rPr lang="en-US" dirty="0"/>
              <a:t>=95%</a:t>
            </a:r>
          </a:p>
        </p:txBody>
      </p:sp>
    </p:spTree>
    <p:extLst>
      <p:ext uri="{BB962C8B-B14F-4D97-AF65-F5344CB8AC3E}">
        <p14:creationId xmlns:p14="http://schemas.microsoft.com/office/powerpoint/2010/main" val="320331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D779D057-F8F1-4486-831C-29F02AC1A1B8}"/>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2152" b="12848"/>
          <a:stretch/>
        </p:blipFill>
        <p:spPr>
          <a:xfrm>
            <a:off x="20" y="10"/>
            <a:ext cx="12191980" cy="6857990"/>
          </a:xfrm>
          <a:prstGeom prst="rect">
            <a:avLst/>
          </a:prstGeom>
        </p:spPr>
      </p:pic>
      <p:sp>
        <p:nvSpPr>
          <p:cNvPr id="12" name="Down Arrow 7">
            <a:extLst>
              <a:ext uri="{FF2B5EF4-FFF2-40B4-BE49-F238E27FC236}">
                <a16:creationId xmlns:a16="http://schemas.microsoft.com/office/drawing/2014/main" xmlns="" id="{B547373F-AF2E-4907-B442-9F902B387FD0}"/>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800100" y="-4763"/>
            <a:ext cx="3333749" cy="3338514"/>
          </a:xfrm>
          <a:prstGeom prst="downArrow">
            <a:avLst>
              <a:gd name="adj1" fmla="val 100000"/>
              <a:gd name="adj2" fmla="val 26890"/>
            </a:avLst>
          </a:prstGeom>
          <a:solidFill>
            <a:schemeClr val="tx1">
              <a:lumMod val="85000"/>
              <a:lumOff val="15000"/>
            </a:schemeClr>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F36C43E0-5C4B-4E9C-AB1B-E17C94BEDF29}"/>
              </a:ext>
            </a:extLst>
          </p:cNvPr>
          <p:cNvSpPr>
            <a:spLocks noGrp="1"/>
          </p:cNvSpPr>
          <p:nvPr>
            <p:ph type="title"/>
          </p:nvPr>
        </p:nvSpPr>
        <p:spPr>
          <a:xfrm>
            <a:off x="1028700" y="190501"/>
            <a:ext cx="2886075" cy="2486024"/>
          </a:xfrm>
          <a:noFill/>
        </p:spPr>
        <p:txBody>
          <a:bodyPr vert="horz" lIns="91440" tIns="45720" rIns="91440" bIns="45720" rtlCol="0" anchor="ctr">
            <a:normAutofit/>
          </a:bodyPr>
          <a:lstStyle/>
          <a:p>
            <a:pPr algn="ctr"/>
            <a:r>
              <a:rPr lang="zh-CN" altLang="en-US" sz="4000" b="1" dirty="0">
                <a:solidFill>
                  <a:schemeClr val="bg1"/>
                </a:solidFill>
              </a:rPr>
              <a:t>大网络系统时代</a:t>
            </a:r>
            <a:endParaRPr lang="en-US" sz="4000" b="1" dirty="0">
              <a:solidFill>
                <a:schemeClr val="bg1"/>
              </a:solidFill>
            </a:endParaRPr>
          </a:p>
        </p:txBody>
      </p:sp>
    </p:spTree>
    <p:extLst>
      <p:ext uri="{BB962C8B-B14F-4D97-AF65-F5344CB8AC3E}">
        <p14:creationId xmlns:p14="http://schemas.microsoft.com/office/powerpoint/2010/main" val="33914063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6425897" y="3161613"/>
            <a:ext cx="3218848" cy="1486714"/>
            <a:chOff x="7877104" y="3162502"/>
            <a:chExt cx="3218848" cy="1486714"/>
          </a:xfrm>
        </p:grpSpPr>
        <p:sp>
          <p:nvSpPr>
            <p:cNvPr id="32" name="TextBox 31"/>
            <p:cNvSpPr txBox="1"/>
            <p:nvPr/>
          </p:nvSpPr>
          <p:spPr>
            <a:xfrm>
              <a:off x="7877104" y="4279884"/>
              <a:ext cx="471329" cy="369332"/>
            </a:xfrm>
            <a:prstGeom prst="rect">
              <a:avLst/>
            </a:prstGeom>
            <a:solidFill>
              <a:schemeClr val="bg1"/>
            </a:solidFill>
          </p:spPr>
          <p:txBody>
            <a:bodyPr wrap="square" rtlCol="0">
              <a:spAutoFit/>
            </a:bodyPr>
            <a:lstStyle/>
            <a:p>
              <a:r>
                <a:rPr lang="en-US" dirty="0"/>
                <a:t>X</a:t>
              </a:r>
              <a:r>
                <a:rPr lang="en-US" baseline="-25000" dirty="0"/>
                <a:t>1</a:t>
              </a:r>
              <a:endParaRPr lang="en-US" dirty="0"/>
            </a:p>
          </p:txBody>
        </p:sp>
        <p:sp>
          <p:nvSpPr>
            <p:cNvPr id="33" name="TextBox 32"/>
            <p:cNvSpPr txBox="1"/>
            <p:nvPr/>
          </p:nvSpPr>
          <p:spPr>
            <a:xfrm>
              <a:off x="9964130" y="4279884"/>
              <a:ext cx="921541" cy="369332"/>
            </a:xfrm>
            <a:prstGeom prst="rect">
              <a:avLst/>
            </a:prstGeom>
            <a:solidFill>
              <a:schemeClr val="bg1"/>
            </a:solidFill>
          </p:spPr>
          <p:txBody>
            <a:bodyPr wrap="square" rtlCol="0">
              <a:spAutoFit/>
            </a:bodyPr>
            <a:lstStyle/>
            <a:p>
              <a:r>
                <a:rPr lang="en-US" dirty="0"/>
                <a:t>X</a:t>
              </a:r>
              <a:r>
                <a:rPr lang="en-US" baseline="-25000" dirty="0"/>
                <a:t>2</a:t>
              </a:r>
              <a:r>
                <a:rPr lang="en-US" sz="1100" dirty="0"/>
                <a:t> </a:t>
              </a:r>
            </a:p>
          </p:txBody>
        </p:sp>
        <p:sp>
          <p:nvSpPr>
            <p:cNvPr id="34" name="TextBox 33"/>
            <p:cNvSpPr txBox="1"/>
            <p:nvPr/>
          </p:nvSpPr>
          <p:spPr>
            <a:xfrm>
              <a:off x="7917492" y="3177413"/>
              <a:ext cx="520221" cy="369332"/>
            </a:xfrm>
            <a:prstGeom prst="rect">
              <a:avLst/>
            </a:prstGeom>
            <a:solidFill>
              <a:schemeClr val="bg1"/>
            </a:solidFill>
          </p:spPr>
          <p:txBody>
            <a:bodyPr wrap="square" rtlCol="0">
              <a:spAutoFit/>
            </a:bodyPr>
            <a:lstStyle/>
            <a:p>
              <a:r>
                <a:rPr lang="en-US" dirty="0"/>
                <a:t>X</a:t>
              </a:r>
              <a:r>
                <a:rPr lang="en-US" baseline="-25000" dirty="0"/>
                <a:t>3</a:t>
              </a:r>
              <a:endParaRPr lang="en-US" sz="1100" dirty="0"/>
            </a:p>
          </p:txBody>
        </p:sp>
        <p:sp>
          <p:nvSpPr>
            <p:cNvPr id="35" name="TextBox 34"/>
            <p:cNvSpPr txBox="1"/>
            <p:nvPr/>
          </p:nvSpPr>
          <p:spPr>
            <a:xfrm>
              <a:off x="9964130" y="3162502"/>
              <a:ext cx="1131822" cy="369332"/>
            </a:xfrm>
            <a:prstGeom prst="rect">
              <a:avLst/>
            </a:prstGeom>
            <a:solidFill>
              <a:schemeClr val="bg1"/>
            </a:solidFill>
          </p:spPr>
          <p:txBody>
            <a:bodyPr wrap="square" rtlCol="0">
              <a:spAutoFit/>
            </a:bodyPr>
            <a:lstStyle/>
            <a:p>
              <a:r>
                <a:rPr lang="en-US" dirty="0"/>
                <a:t>X</a:t>
              </a:r>
              <a:r>
                <a:rPr lang="en-US" baseline="-25000" dirty="0"/>
                <a:t>4</a:t>
              </a:r>
              <a:endParaRPr lang="en-US" dirty="0"/>
            </a:p>
          </p:txBody>
        </p:sp>
      </p:grpSp>
      <p:sp>
        <p:nvSpPr>
          <p:cNvPr id="2" name="Title 1"/>
          <p:cNvSpPr>
            <a:spLocks noGrp="1"/>
          </p:cNvSpPr>
          <p:nvPr>
            <p:ph type="title"/>
          </p:nvPr>
        </p:nvSpPr>
        <p:spPr>
          <a:xfrm>
            <a:off x="720632" y="365125"/>
            <a:ext cx="10905309" cy="1325563"/>
          </a:xfrm>
        </p:spPr>
        <p:txBody>
          <a:bodyPr>
            <a:normAutofit/>
          </a:bodyPr>
          <a:lstStyle/>
          <a:p>
            <a:pPr lvl="1"/>
            <a:r>
              <a:rPr lang="en-US" sz="3200" dirty="0">
                <a:latin typeface="Verdana" panose="020B0604030504040204" pitchFamily="34" charset="0"/>
                <a:ea typeface="Verdana" panose="020B0604030504040204" pitchFamily="34" charset="0"/>
                <a:cs typeface="Verdana" panose="020B0604030504040204" pitchFamily="34" charset="0"/>
              </a:rPr>
              <a:t>Is it possible to infer link failures from path failures?</a:t>
            </a:r>
          </a:p>
        </p:txBody>
      </p:sp>
      <p:sp>
        <p:nvSpPr>
          <p:cNvPr id="3" name="Content Placeholder 2"/>
          <p:cNvSpPr>
            <a:spLocks noGrp="1"/>
          </p:cNvSpPr>
          <p:nvPr>
            <p:ph idx="1"/>
          </p:nvPr>
        </p:nvSpPr>
        <p:spPr>
          <a:xfrm>
            <a:off x="838200" y="1825625"/>
            <a:ext cx="5549552" cy="4351338"/>
          </a:xfrm>
        </p:spPr>
        <p:txBody>
          <a:bodyPr>
            <a:normAutofit/>
          </a:bodyPr>
          <a:lstStyle/>
          <a:p>
            <a:r>
              <a:rPr lang="en-US" dirty="0"/>
              <a:t>The equations we have </a:t>
            </a:r>
          </a:p>
          <a:p>
            <a:pPr marL="0" indent="0">
              <a:spcBef>
                <a:spcPts val="0"/>
              </a:spcBef>
              <a:buNone/>
            </a:pPr>
            <a:r>
              <a:rPr lang="en-US" dirty="0"/>
              <a:t>      </a:t>
            </a:r>
          </a:p>
          <a:p>
            <a:pPr marL="0" indent="0">
              <a:spcBef>
                <a:spcPts val="0"/>
              </a:spcBef>
              <a:buNone/>
            </a:pPr>
            <a:r>
              <a:rPr lang="en-US" dirty="0"/>
              <a:t>      </a:t>
            </a:r>
            <a:r>
              <a:rPr lang="en-US" dirty="0">
                <a:latin typeface="+mj-lt"/>
              </a:rPr>
              <a:t>y</a:t>
            </a:r>
            <a:r>
              <a:rPr lang="en-US" baseline="-25000" dirty="0">
                <a:latin typeface="+mj-lt"/>
              </a:rPr>
              <a:t>1</a:t>
            </a:r>
            <a:r>
              <a:rPr lang="en-US" dirty="0">
                <a:latin typeface="+mj-lt"/>
              </a:rPr>
              <a:t>= x</a:t>
            </a:r>
            <a:r>
              <a:rPr lang="en-US" baseline="-25000" dirty="0">
                <a:latin typeface="+mj-lt"/>
              </a:rPr>
              <a:t>1</a:t>
            </a:r>
            <a:r>
              <a:rPr lang="en-US" dirty="0">
                <a:latin typeface="+mj-lt"/>
              </a:rPr>
              <a:t>*x</a:t>
            </a:r>
            <a:r>
              <a:rPr lang="en-US" baseline="-25000" dirty="0">
                <a:latin typeface="+mj-lt"/>
              </a:rPr>
              <a:t>3 </a:t>
            </a:r>
            <a:r>
              <a:rPr lang="en-US" dirty="0">
                <a:latin typeface="+mj-lt"/>
              </a:rPr>
              <a:t>= 0.8</a:t>
            </a:r>
          </a:p>
          <a:p>
            <a:pPr marL="0" indent="0">
              <a:spcBef>
                <a:spcPts val="0"/>
              </a:spcBef>
              <a:buNone/>
            </a:pPr>
            <a:r>
              <a:rPr lang="en-US" dirty="0">
                <a:latin typeface="+mj-lt"/>
              </a:rPr>
              <a:t>      y</a:t>
            </a:r>
            <a:r>
              <a:rPr lang="en-US" baseline="-25000" dirty="0">
                <a:latin typeface="+mj-lt"/>
              </a:rPr>
              <a:t>2</a:t>
            </a:r>
            <a:r>
              <a:rPr lang="en-US" dirty="0">
                <a:latin typeface="+mj-lt"/>
              </a:rPr>
              <a:t>= x</a:t>
            </a:r>
            <a:r>
              <a:rPr lang="en-US" baseline="-25000" dirty="0">
                <a:latin typeface="+mj-lt"/>
              </a:rPr>
              <a:t>1</a:t>
            </a:r>
            <a:r>
              <a:rPr lang="en-US" dirty="0">
                <a:latin typeface="+mj-lt"/>
              </a:rPr>
              <a:t>*x</a:t>
            </a:r>
            <a:r>
              <a:rPr lang="en-US" baseline="-25000" dirty="0">
                <a:latin typeface="+mj-lt"/>
              </a:rPr>
              <a:t>4 </a:t>
            </a:r>
            <a:r>
              <a:rPr lang="en-US" dirty="0">
                <a:latin typeface="+mj-lt"/>
              </a:rPr>
              <a:t>= 0.9</a:t>
            </a:r>
          </a:p>
          <a:p>
            <a:pPr marL="0" indent="0">
              <a:spcBef>
                <a:spcPts val="0"/>
              </a:spcBef>
              <a:buNone/>
            </a:pPr>
            <a:r>
              <a:rPr lang="en-US" dirty="0">
                <a:latin typeface="+mj-lt"/>
              </a:rPr>
              <a:t>      y</a:t>
            </a:r>
            <a:r>
              <a:rPr lang="en-US" baseline="-25000" dirty="0">
                <a:latin typeface="+mj-lt"/>
              </a:rPr>
              <a:t>3</a:t>
            </a:r>
            <a:r>
              <a:rPr lang="en-US" dirty="0">
                <a:latin typeface="+mj-lt"/>
              </a:rPr>
              <a:t>= x</a:t>
            </a:r>
            <a:r>
              <a:rPr lang="en-US" baseline="-25000" dirty="0">
                <a:latin typeface="+mj-lt"/>
              </a:rPr>
              <a:t>2</a:t>
            </a:r>
            <a:r>
              <a:rPr lang="en-US" dirty="0">
                <a:latin typeface="+mj-lt"/>
              </a:rPr>
              <a:t>*x</a:t>
            </a:r>
            <a:r>
              <a:rPr lang="en-US" baseline="-25000" dirty="0">
                <a:latin typeface="+mj-lt"/>
              </a:rPr>
              <a:t>3 </a:t>
            </a:r>
            <a:r>
              <a:rPr lang="en-US" dirty="0">
                <a:latin typeface="+mj-lt"/>
              </a:rPr>
              <a:t>= 0.8</a:t>
            </a:r>
          </a:p>
          <a:p>
            <a:pPr marL="0" indent="0">
              <a:spcBef>
                <a:spcPts val="0"/>
              </a:spcBef>
              <a:buNone/>
            </a:pPr>
            <a:r>
              <a:rPr lang="en-US" dirty="0">
                <a:latin typeface="+mj-lt"/>
              </a:rPr>
              <a:t>      y</a:t>
            </a:r>
            <a:r>
              <a:rPr lang="en-US" baseline="-25000" dirty="0">
                <a:latin typeface="+mj-lt"/>
              </a:rPr>
              <a:t>4</a:t>
            </a:r>
            <a:r>
              <a:rPr lang="en-US" dirty="0">
                <a:latin typeface="+mj-lt"/>
              </a:rPr>
              <a:t>= x</a:t>
            </a:r>
            <a:r>
              <a:rPr lang="en-US" baseline="-25000" dirty="0">
                <a:latin typeface="+mj-lt"/>
              </a:rPr>
              <a:t>2</a:t>
            </a:r>
            <a:r>
              <a:rPr lang="en-US" dirty="0">
                <a:latin typeface="+mj-lt"/>
              </a:rPr>
              <a:t>*x</a:t>
            </a:r>
            <a:r>
              <a:rPr lang="en-US" baseline="-25000" dirty="0">
                <a:latin typeface="+mj-lt"/>
              </a:rPr>
              <a:t>4 </a:t>
            </a:r>
            <a:r>
              <a:rPr lang="en-US" dirty="0">
                <a:latin typeface="+mj-lt"/>
              </a:rPr>
              <a:t>= 0.9</a:t>
            </a:r>
            <a:endParaRPr lang="en-US" dirty="0"/>
          </a:p>
          <a:p>
            <a:pPr marL="0" indent="0">
              <a:spcBef>
                <a:spcPts val="0"/>
              </a:spcBef>
              <a:buNone/>
            </a:pPr>
            <a:endParaRPr lang="en-US" dirty="0">
              <a:latin typeface="+mj-lt"/>
            </a:endParaRPr>
          </a:p>
          <a:p>
            <a:pPr marL="0" indent="0">
              <a:spcBef>
                <a:spcPts val="0"/>
              </a:spcBef>
              <a:buNone/>
            </a:pPr>
            <a:r>
              <a:rPr lang="en-US" dirty="0">
                <a:latin typeface="+mj-lt"/>
              </a:rPr>
              <a:t>      y</a:t>
            </a:r>
            <a:r>
              <a:rPr lang="en-US" baseline="-25000" dirty="0">
                <a:latin typeface="+mj-lt"/>
              </a:rPr>
              <a:t>4</a:t>
            </a:r>
            <a:r>
              <a:rPr lang="en-US" dirty="0">
                <a:latin typeface="+mj-lt"/>
              </a:rPr>
              <a:t> = y</a:t>
            </a:r>
            <a:r>
              <a:rPr lang="en-US" baseline="-25000" dirty="0">
                <a:latin typeface="+mj-lt"/>
              </a:rPr>
              <a:t>2</a:t>
            </a:r>
            <a:r>
              <a:rPr lang="en-US" dirty="0">
                <a:latin typeface="+mj-lt"/>
              </a:rPr>
              <a:t> * y</a:t>
            </a:r>
            <a:r>
              <a:rPr lang="en-US" baseline="-25000" dirty="0">
                <a:latin typeface="+mj-lt"/>
              </a:rPr>
              <a:t>3</a:t>
            </a:r>
            <a:r>
              <a:rPr lang="en-US" dirty="0">
                <a:latin typeface="+mj-lt"/>
              </a:rPr>
              <a:t> / y</a:t>
            </a:r>
            <a:r>
              <a:rPr lang="en-US" baseline="-25000" dirty="0">
                <a:latin typeface="+mj-lt"/>
              </a:rPr>
              <a:t>1</a:t>
            </a:r>
          </a:p>
        </p:txBody>
      </p:sp>
      <p:grpSp>
        <p:nvGrpSpPr>
          <p:cNvPr id="29" name="Group 28"/>
          <p:cNvGrpSpPr/>
          <p:nvPr/>
        </p:nvGrpSpPr>
        <p:grpSpPr>
          <a:xfrm>
            <a:off x="6199753" y="3173220"/>
            <a:ext cx="3487843" cy="1486714"/>
            <a:chOff x="7608109" y="3162502"/>
            <a:chExt cx="3487843" cy="1486714"/>
          </a:xfrm>
        </p:grpSpPr>
        <p:sp>
          <p:nvSpPr>
            <p:cNvPr id="13" name="TextBox 12"/>
            <p:cNvSpPr txBox="1"/>
            <p:nvPr/>
          </p:nvSpPr>
          <p:spPr>
            <a:xfrm>
              <a:off x="7608110" y="4279884"/>
              <a:ext cx="973915" cy="369332"/>
            </a:xfrm>
            <a:prstGeom prst="rect">
              <a:avLst/>
            </a:prstGeom>
            <a:solidFill>
              <a:schemeClr val="bg1"/>
            </a:solidFill>
          </p:spPr>
          <p:txBody>
            <a:bodyPr wrap="square" rtlCol="0">
              <a:spAutoFit/>
            </a:bodyPr>
            <a:lstStyle/>
            <a:p>
              <a:r>
                <a:rPr lang="en-US" dirty="0"/>
                <a:t>X</a:t>
              </a:r>
              <a:r>
                <a:rPr lang="en-US" baseline="-25000" dirty="0"/>
                <a:t>1</a:t>
              </a:r>
              <a:r>
                <a:rPr lang="en-US" dirty="0"/>
                <a:t> = 1 </a:t>
              </a:r>
            </a:p>
          </p:txBody>
        </p:sp>
        <p:sp>
          <p:nvSpPr>
            <p:cNvPr id="20" name="TextBox 19"/>
            <p:cNvSpPr txBox="1"/>
            <p:nvPr/>
          </p:nvSpPr>
          <p:spPr>
            <a:xfrm>
              <a:off x="9964130" y="4279884"/>
              <a:ext cx="921541" cy="369332"/>
            </a:xfrm>
            <a:prstGeom prst="rect">
              <a:avLst/>
            </a:prstGeom>
            <a:solidFill>
              <a:schemeClr val="bg1"/>
            </a:solidFill>
          </p:spPr>
          <p:txBody>
            <a:bodyPr wrap="square" rtlCol="0">
              <a:spAutoFit/>
            </a:bodyPr>
            <a:lstStyle/>
            <a:p>
              <a:r>
                <a:rPr lang="en-US" dirty="0"/>
                <a:t>X</a:t>
              </a:r>
              <a:r>
                <a:rPr lang="en-US" baseline="-25000" dirty="0"/>
                <a:t>2 </a:t>
              </a:r>
              <a:r>
                <a:rPr lang="en-US" dirty="0"/>
                <a:t>= 1</a:t>
              </a:r>
              <a:r>
                <a:rPr lang="en-US" sz="1100" dirty="0"/>
                <a:t> </a:t>
              </a:r>
            </a:p>
          </p:txBody>
        </p:sp>
        <p:sp>
          <p:nvSpPr>
            <p:cNvPr id="21" name="TextBox 20"/>
            <p:cNvSpPr txBox="1"/>
            <p:nvPr/>
          </p:nvSpPr>
          <p:spPr>
            <a:xfrm>
              <a:off x="7608109" y="3162502"/>
              <a:ext cx="973915" cy="369332"/>
            </a:xfrm>
            <a:prstGeom prst="rect">
              <a:avLst/>
            </a:prstGeom>
            <a:solidFill>
              <a:schemeClr val="bg1"/>
            </a:solidFill>
          </p:spPr>
          <p:txBody>
            <a:bodyPr wrap="square" rtlCol="0">
              <a:spAutoFit/>
            </a:bodyPr>
            <a:lstStyle/>
            <a:p>
              <a:r>
                <a:rPr lang="en-US" dirty="0"/>
                <a:t>X</a:t>
              </a:r>
              <a:r>
                <a:rPr lang="en-US" baseline="-25000" dirty="0"/>
                <a:t>3 </a:t>
              </a:r>
              <a:r>
                <a:rPr lang="en-US" dirty="0"/>
                <a:t>= 0.8</a:t>
              </a:r>
              <a:endParaRPr lang="en-US" sz="1100" dirty="0"/>
            </a:p>
          </p:txBody>
        </p:sp>
        <p:sp>
          <p:nvSpPr>
            <p:cNvPr id="22" name="TextBox 21"/>
            <p:cNvSpPr txBox="1"/>
            <p:nvPr/>
          </p:nvSpPr>
          <p:spPr>
            <a:xfrm>
              <a:off x="9964130" y="3162502"/>
              <a:ext cx="1131822" cy="369332"/>
            </a:xfrm>
            <a:prstGeom prst="rect">
              <a:avLst/>
            </a:prstGeom>
            <a:solidFill>
              <a:schemeClr val="bg1"/>
            </a:solidFill>
          </p:spPr>
          <p:txBody>
            <a:bodyPr wrap="square" rtlCol="0">
              <a:spAutoFit/>
            </a:bodyPr>
            <a:lstStyle/>
            <a:p>
              <a:r>
                <a:rPr lang="en-US" dirty="0"/>
                <a:t>X</a:t>
              </a:r>
              <a:r>
                <a:rPr lang="en-US" baseline="-25000" dirty="0"/>
                <a:t>4 </a:t>
              </a:r>
              <a:r>
                <a:rPr lang="en-US" dirty="0"/>
                <a:t>= 0.9</a:t>
              </a:r>
            </a:p>
          </p:txBody>
        </p:sp>
      </p:grpSp>
      <p:sp>
        <p:nvSpPr>
          <p:cNvPr id="25" name="TextBox 24"/>
          <p:cNvSpPr txBox="1"/>
          <p:nvPr/>
        </p:nvSpPr>
        <p:spPr>
          <a:xfrm>
            <a:off x="6777778" y="1690688"/>
            <a:ext cx="2357257" cy="646331"/>
          </a:xfrm>
          <a:prstGeom prst="rect">
            <a:avLst/>
          </a:prstGeom>
          <a:noFill/>
        </p:spPr>
        <p:txBody>
          <a:bodyPr wrap="square" rtlCol="0">
            <a:spAutoFit/>
          </a:bodyPr>
          <a:lstStyle/>
          <a:p>
            <a:r>
              <a:rPr lang="en-US" dirty="0">
                <a:solidFill>
                  <a:schemeClr val="accent1"/>
                </a:solidFill>
              </a:rPr>
              <a:t>-- y1 = 0.8    </a:t>
            </a:r>
            <a:r>
              <a:rPr lang="en-US" dirty="0">
                <a:solidFill>
                  <a:srgbClr val="00B050"/>
                </a:solidFill>
              </a:rPr>
              <a:t>-- y2 = 0.9</a:t>
            </a:r>
          </a:p>
          <a:p>
            <a:r>
              <a:rPr lang="en-US" dirty="0">
                <a:solidFill>
                  <a:schemeClr val="accent2"/>
                </a:solidFill>
              </a:rPr>
              <a:t>-- y3 = 0.8    </a:t>
            </a:r>
            <a:r>
              <a:rPr lang="en-US" dirty="0">
                <a:solidFill>
                  <a:srgbClr val="C00000"/>
                </a:solidFill>
              </a:rPr>
              <a:t>-- y4 = 0.9</a:t>
            </a:r>
          </a:p>
        </p:txBody>
      </p:sp>
      <p:grpSp>
        <p:nvGrpSpPr>
          <p:cNvPr id="40" name="Group 39"/>
          <p:cNvGrpSpPr/>
          <p:nvPr/>
        </p:nvGrpSpPr>
        <p:grpSpPr>
          <a:xfrm>
            <a:off x="6156903" y="3175821"/>
            <a:ext cx="3487842" cy="1486714"/>
            <a:chOff x="7608110" y="3162502"/>
            <a:chExt cx="3487842" cy="1486714"/>
          </a:xfrm>
        </p:grpSpPr>
        <p:sp>
          <p:nvSpPr>
            <p:cNvPr id="41" name="TextBox 40"/>
            <p:cNvSpPr txBox="1"/>
            <p:nvPr/>
          </p:nvSpPr>
          <p:spPr>
            <a:xfrm>
              <a:off x="7608110" y="4279884"/>
              <a:ext cx="973915" cy="369332"/>
            </a:xfrm>
            <a:prstGeom prst="rect">
              <a:avLst/>
            </a:prstGeom>
            <a:solidFill>
              <a:schemeClr val="bg1"/>
            </a:solidFill>
          </p:spPr>
          <p:txBody>
            <a:bodyPr wrap="square" rtlCol="0">
              <a:spAutoFit/>
            </a:bodyPr>
            <a:lstStyle/>
            <a:p>
              <a:r>
                <a:rPr lang="en-US" dirty="0"/>
                <a:t>X</a:t>
              </a:r>
              <a:r>
                <a:rPr lang="en-US" baseline="-25000" dirty="0"/>
                <a:t>1</a:t>
              </a:r>
              <a:r>
                <a:rPr lang="en-US" dirty="0"/>
                <a:t> = 0.9 </a:t>
              </a:r>
            </a:p>
          </p:txBody>
        </p:sp>
        <p:sp>
          <p:nvSpPr>
            <p:cNvPr id="42" name="TextBox 41"/>
            <p:cNvSpPr txBox="1"/>
            <p:nvPr/>
          </p:nvSpPr>
          <p:spPr>
            <a:xfrm>
              <a:off x="9964130" y="4279884"/>
              <a:ext cx="921541" cy="369332"/>
            </a:xfrm>
            <a:prstGeom prst="rect">
              <a:avLst/>
            </a:prstGeom>
            <a:solidFill>
              <a:schemeClr val="bg1"/>
            </a:solidFill>
          </p:spPr>
          <p:txBody>
            <a:bodyPr wrap="square" rtlCol="0">
              <a:spAutoFit/>
            </a:bodyPr>
            <a:lstStyle/>
            <a:p>
              <a:r>
                <a:rPr lang="en-US" dirty="0"/>
                <a:t>X</a:t>
              </a:r>
              <a:r>
                <a:rPr lang="en-US" baseline="-25000" dirty="0"/>
                <a:t>2 </a:t>
              </a:r>
              <a:r>
                <a:rPr lang="en-US" dirty="0"/>
                <a:t>= 0.9</a:t>
              </a:r>
              <a:r>
                <a:rPr lang="en-US" sz="1100" dirty="0"/>
                <a:t> </a:t>
              </a:r>
            </a:p>
          </p:txBody>
        </p:sp>
        <p:sp>
          <p:nvSpPr>
            <p:cNvPr id="43" name="TextBox 42"/>
            <p:cNvSpPr txBox="1"/>
            <p:nvPr/>
          </p:nvSpPr>
          <p:spPr>
            <a:xfrm>
              <a:off x="7608110" y="3162502"/>
              <a:ext cx="1001146" cy="369332"/>
            </a:xfrm>
            <a:prstGeom prst="rect">
              <a:avLst/>
            </a:prstGeom>
            <a:solidFill>
              <a:schemeClr val="bg1"/>
            </a:solidFill>
          </p:spPr>
          <p:txBody>
            <a:bodyPr wrap="square" rtlCol="0">
              <a:spAutoFit/>
            </a:bodyPr>
            <a:lstStyle/>
            <a:p>
              <a:r>
                <a:rPr lang="en-US" dirty="0"/>
                <a:t>X</a:t>
              </a:r>
              <a:r>
                <a:rPr lang="en-US" baseline="-25000" dirty="0"/>
                <a:t>3 </a:t>
              </a:r>
              <a:r>
                <a:rPr lang="en-US" dirty="0"/>
                <a:t>= 0.89</a:t>
              </a:r>
              <a:endParaRPr lang="en-US" sz="1100" dirty="0"/>
            </a:p>
          </p:txBody>
        </p:sp>
        <p:sp>
          <p:nvSpPr>
            <p:cNvPr id="44" name="TextBox 43"/>
            <p:cNvSpPr txBox="1"/>
            <p:nvPr/>
          </p:nvSpPr>
          <p:spPr>
            <a:xfrm>
              <a:off x="9964130" y="3162502"/>
              <a:ext cx="1131822" cy="369332"/>
            </a:xfrm>
            <a:prstGeom prst="rect">
              <a:avLst/>
            </a:prstGeom>
            <a:solidFill>
              <a:schemeClr val="bg1"/>
            </a:solidFill>
          </p:spPr>
          <p:txBody>
            <a:bodyPr wrap="square" rtlCol="0">
              <a:spAutoFit/>
            </a:bodyPr>
            <a:lstStyle/>
            <a:p>
              <a:r>
                <a:rPr lang="en-US" dirty="0"/>
                <a:t>X</a:t>
              </a:r>
              <a:r>
                <a:rPr lang="en-US" baseline="-25000" dirty="0"/>
                <a:t>4 </a:t>
              </a:r>
              <a:r>
                <a:rPr lang="en-US" dirty="0"/>
                <a:t>= 1</a:t>
              </a:r>
            </a:p>
          </p:txBody>
        </p:sp>
      </p:grpSp>
      <p:grpSp>
        <p:nvGrpSpPr>
          <p:cNvPr id="53" name="Group 52"/>
          <p:cNvGrpSpPr/>
          <p:nvPr/>
        </p:nvGrpSpPr>
        <p:grpSpPr>
          <a:xfrm>
            <a:off x="6726801" y="2534066"/>
            <a:ext cx="2406978" cy="2863998"/>
            <a:chOff x="6726801" y="2534066"/>
            <a:chExt cx="2406978" cy="2863998"/>
          </a:xfrm>
        </p:grpSpPr>
        <p:sp>
          <p:nvSpPr>
            <p:cNvPr id="54" name="Flowchart: Connector 53"/>
            <p:cNvSpPr/>
            <p:nvPr/>
          </p:nvSpPr>
          <p:spPr>
            <a:xfrm>
              <a:off x="6726801" y="504224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lowchart: Connector 54"/>
            <p:cNvSpPr/>
            <p:nvPr/>
          </p:nvSpPr>
          <p:spPr>
            <a:xfrm>
              <a:off x="6777778" y="253406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p:cNvCxnSpPr>
              <a:stCxn id="55" idx="5"/>
            </p:cNvCxnSpPr>
            <p:nvPr/>
          </p:nvCxnSpPr>
          <p:spPr>
            <a:xfrm>
              <a:off x="7027535" y="2776018"/>
              <a:ext cx="1837859" cy="236272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8835053" y="51146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9" name="Straight Connector 58"/>
            <p:cNvCxnSpPr>
              <a:stCxn id="56" idx="3"/>
              <a:endCxn id="54" idx="7"/>
            </p:cNvCxnSpPr>
            <p:nvPr/>
          </p:nvCxnSpPr>
          <p:spPr>
            <a:xfrm flipH="1">
              <a:off x="6976558" y="2785787"/>
              <a:ext cx="1907464" cy="229797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60" name="Flowchart: Connector 59"/>
            <p:cNvSpPr/>
            <p:nvPr/>
          </p:nvSpPr>
          <p:spPr>
            <a:xfrm>
              <a:off x="7783986" y="379304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reeform 60"/>
            <p:cNvSpPr/>
            <p:nvPr/>
          </p:nvSpPr>
          <p:spPr>
            <a:xfrm>
              <a:off x="6896100" y="2785787"/>
              <a:ext cx="662957" cy="2273893"/>
            </a:xfrm>
            <a:custGeom>
              <a:avLst/>
              <a:gdLst>
                <a:gd name="connsiteX0" fmla="*/ 0 w 953342"/>
                <a:gd name="connsiteY0" fmla="*/ 2346960 h 2346960"/>
                <a:gd name="connsiteX1" fmla="*/ 952500 w 953342"/>
                <a:gd name="connsiteY1" fmla="*/ 1272540 h 2346960"/>
                <a:gd name="connsiteX2" fmla="*/ 167640 w 953342"/>
                <a:gd name="connsiteY2" fmla="*/ 0 h 2346960"/>
              </a:gdLst>
              <a:ahLst/>
              <a:cxnLst>
                <a:cxn ang="0">
                  <a:pos x="connsiteX0" y="connsiteY0"/>
                </a:cxn>
                <a:cxn ang="0">
                  <a:pos x="connsiteX1" y="connsiteY1"/>
                </a:cxn>
                <a:cxn ang="0">
                  <a:pos x="connsiteX2" y="connsiteY2"/>
                </a:cxn>
              </a:cxnLst>
              <a:rect l="l" t="t" r="r" b="b"/>
              <a:pathLst>
                <a:path w="953342" h="2346960">
                  <a:moveTo>
                    <a:pt x="0" y="2346960"/>
                  </a:moveTo>
                  <a:cubicBezTo>
                    <a:pt x="462280" y="2005330"/>
                    <a:pt x="924560" y="1663700"/>
                    <a:pt x="952500" y="1272540"/>
                  </a:cubicBezTo>
                  <a:cubicBezTo>
                    <a:pt x="980440" y="881380"/>
                    <a:pt x="304800" y="210820"/>
                    <a:pt x="167640" y="0"/>
                  </a:cubicBezTo>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reeform 61"/>
            <p:cNvSpPr/>
            <p:nvPr/>
          </p:nvSpPr>
          <p:spPr>
            <a:xfrm>
              <a:off x="8301522" y="2743200"/>
              <a:ext cx="705317" cy="2385060"/>
            </a:xfrm>
            <a:custGeom>
              <a:avLst/>
              <a:gdLst>
                <a:gd name="connsiteX0" fmla="*/ 967828 w 1013548"/>
                <a:gd name="connsiteY0" fmla="*/ 2385060 h 2385060"/>
                <a:gd name="connsiteX1" fmla="*/ 88 w 1013548"/>
                <a:gd name="connsiteY1" fmla="*/ 1181100 h 2385060"/>
                <a:gd name="connsiteX2" fmla="*/ 1013548 w 1013548"/>
                <a:gd name="connsiteY2" fmla="*/ 0 h 2385060"/>
              </a:gdLst>
              <a:ahLst/>
              <a:cxnLst>
                <a:cxn ang="0">
                  <a:pos x="connsiteX0" y="connsiteY0"/>
                </a:cxn>
                <a:cxn ang="0">
                  <a:pos x="connsiteX1" y="connsiteY1"/>
                </a:cxn>
                <a:cxn ang="0">
                  <a:pos x="connsiteX2" y="connsiteY2"/>
                </a:cxn>
              </a:cxnLst>
              <a:rect l="l" t="t" r="r" b="b"/>
              <a:pathLst>
                <a:path w="1013548" h="2385060">
                  <a:moveTo>
                    <a:pt x="967828" y="2385060"/>
                  </a:moveTo>
                  <a:cubicBezTo>
                    <a:pt x="480148" y="1981835"/>
                    <a:pt x="-7532" y="1578610"/>
                    <a:pt x="88" y="1181100"/>
                  </a:cubicBezTo>
                  <a:cubicBezTo>
                    <a:pt x="7708" y="783590"/>
                    <a:pt x="845908" y="177800"/>
                    <a:pt x="1013548"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8841171" y="254383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9871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However, in reality</a:t>
            </a:r>
          </a:p>
        </p:txBody>
      </p:sp>
      <p:sp>
        <p:nvSpPr>
          <p:cNvPr id="3" name="Content Placeholder 2"/>
          <p:cNvSpPr>
            <a:spLocks noGrp="1"/>
          </p:cNvSpPr>
          <p:nvPr>
            <p:ph idx="1"/>
          </p:nvPr>
        </p:nvSpPr>
        <p:spPr>
          <a:xfrm>
            <a:off x="838200" y="1825625"/>
            <a:ext cx="5549552" cy="4351338"/>
          </a:xfrm>
        </p:spPr>
        <p:txBody>
          <a:bodyPr>
            <a:normAutofit/>
          </a:bodyPr>
          <a:lstStyle/>
          <a:p>
            <a:r>
              <a:rPr lang="en-US" dirty="0">
                <a:latin typeface="+mj-lt"/>
              </a:rPr>
              <a:t>y, x </a:t>
            </a:r>
            <a:r>
              <a:rPr lang="el-GR" dirty="0">
                <a:latin typeface="+mj-lt"/>
              </a:rPr>
              <a:t>ϵ</a:t>
            </a:r>
            <a:r>
              <a:rPr lang="en-US" dirty="0">
                <a:latin typeface="+mj-lt"/>
              </a:rPr>
              <a:t> [0, 1]</a:t>
            </a:r>
          </a:p>
          <a:p>
            <a:r>
              <a:rPr lang="en-US" i="1" dirty="0"/>
              <a:t>Most</a:t>
            </a:r>
            <a:r>
              <a:rPr lang="en-US" dirty="0"/>
              <a:t> paths are good</a:t>
            </a:r>
          </a:p>
          <a:p>
            <a:endParaRPr lang="en-US" dirty="0">
              <a:latin typeface="+mj-lt"/>
            </a:endParaRPr>
          </a:p>
          <a:p>
            <a:r>
              <a:rPr lang="en-US" dirty="0"/>
              <a:t>Usually:</a:t>
            </a:r>
          </a:p>
          <a:p>
            <a:pPr marL="0" indent="0">
              <a:spcBef>
                <a:spcPts val="0"/>
              </a:spcBef>
              <a:buNone/>
            </a:pPr>
            <a:r>
              <a:rPr lang="en-US" dirty="0">
                <a:latin typeface="+mj-lt"/>
              </a:rPr>
              <a:t>      y</a:t>
            </a:r>
            <a:r>
              <a:rPr lang="en-US" baseline="-25000" dirty="0">
                <a:latin typeface="+mj-lt"/>
              </a:rPr>
              <a:t>1</a:t>
            </a:r>
            <a:r>
              <a:rPr lang="en-US" dirty="0">
                <a:latin typeface="+mj-lt"/>
              </a:rPr>
              <a:t>= x</a:t>
            </a:r>
            <a:r>
              <a:rPr lang="en-US" baseline="-25000" dirty="0">
                <a:latin typeface="+mj-lt"/>
              </a:rPr>
              <a:t>1</a:t>
            </a:r>
            <a:r>
              <a:rPr lang="en-US" dirty="0">
                <a:latin typeface="+mj-lt"/>
              </a:rPr>
              <a:t>*x</a:t>
            </a:r>
            <a:r>
              <a:rPr lang="en-US" baseline="-25000" dirty="0">
                <a:latin typeface="+mj-lt"/>
              </a:rPr>
              <a:t>3 </a:t>
            </a:r>
            <a:r>
              <a:rPr lang="en-US" dirty="0">
                <a:latin typeface="+mj-lt"/>
              </a:rPr>
              <a:t>= 0.8</a:t>
            </a:r>
          </a:p>
          <a:p>
            <a:pPr marL="0" indent="0">
              <a:spcBef>
                <a:spcPts val="0"/>
              </a:spcBef>
              <a:buNone/>
            </a:pPr>
            <a:r>
              <a:rPr lang="en-US" dirty="0">
                <a:latin typeface="+mj-lt"/>
              </a:rPr>
              <a:t>      y</a:t>
            </a:r>
            <a:r>
              <a:rPr lang="en-US" baseline="-25000" dirty="0">
                <a:latin typeface="+mj-lt"/>
              </a:rPr>
              <a:t>2</a:t>
            </a:r>
            <a:r>
              <a:rPr lang="en-US" dirty="0">
                <a:latin typeface="+mj-lt"/>
              </a:rPr>
              <a:t>= x</a:t>
            </a:r>
            <a:r>
              <a:rPr lang="en-US" baseline="-25000" dirty="0">
                <a:latin typeface="+mj-lt"/>
              </a:rPr>
              <a:t>1</a:t>
            </a:r>
            <a:r>
              <a:rPr lang="en-US" dirty="0">
                <a:latin typeface="+mj-lt"/>
              </a:rPr>
              <a:t>*x</a:t>
            </a:r>
            <a:r>
              <a:rPr lang="en-US" baseline="-25000" dirty="0">
                <a:latin typeface="+mj-lt"/>
              </a:rPr>
              <a:t>4 </a:t>
            </a:r>
            <a:r>
              <a:rPr lang="en-US" dirty="0">
                <a:latin typeface="+mj-lt"/>
              </a:rPr>
              <a:t>= 1</a:t>
            </a:r>
          </a:p>
          <a:p>
            <a:pPr marL="0" indent="0">
              <a:spcBef>
                <a:spcPts val="0"/>
              </a:spcBef>
              <a:buNone/>
            </a:pPr>
            <a:r>
              <a:rPr lang="en-US" dirty="0">
                <a:latin typeface="+mj-lt"/>
              </a:rPr>
              <a:t>      y</a:t>
            </a:r>
            <a:r>
              <a:rPr lang="en-US" baseline="-25000" dirty="0">
                <a:latin typeface="+mj-lt"/>
              </a:rPr>
              <a:t>3</a:t>
            </a:r>
            <a:r>
              <a:rPr lang="en-US" dirty="0">
                <a:latin typeface="+mj-lt"/>
              </a:rPr>
              <a:t>= x</a:t>
            </a:r>
            <a:r>
              <a:rPr lang="en-US" baseline="-25000" dirty="0">
                <a:latin typeface="+mj-lt"/>
              </a:rPr>
              <a:t>2</a:t>
            </a:r>
            <a:r>
              <a:rPr lang="en-US" dirty="0">
                <a:latin typeface="+mj-lt"/>
              </a:rPr>
              <a:t>*x</a:t>
            </a:r>
            <a:r>
              <a:rPr lang="en-US" baseline="-25000" dirty="0">
                <a:latin typeface="+mj-lt"/>
              </a:rPr>
              <a:t>3 </a:t>
            </a:r>
            <a:r>
              <a:rPr lang="en-US" dirty="0">
                <a:latin typeface="+mj-lt"/>
              </a:rPr>
              <a:t>= 0.8</a:t>
            </a:r>
          </a:p>
          <a:p>
            <a:pPr marL="0" indent="0">
              <a:spcBef>
                <a:spcPts val="0"/>
              </a:spcBef>
              <a:buNone/>
            </a:pPr>
            <a:r>
              <a:rPr lang="en-US" dirty="0">
                <a:latin typeface="+mj-lt"/>
              </a:rPr>
              <a:t>      y</a:t>
            </a:r>
            <a:r>
              <a:rPr lang="en-US" baseline="-25000" dirty="0">
                <a:latin typeface="+mj-lt"/>
              </a:rPr>
              <a:t>4</a:t>
            </a:r>
            <a:r>
              <a:rPr lang="en-US" dirty="0">
                <a:latin typeface="+mj-lt"/>
              </a:rPr>
              <a:t>= x</a:t>
            </a:r>
            <a:r>
              <a:rPr lang="en-US" baseline="-25000" dirty="0">
                <a:latin typeface="+mj-lt"/>
              </a:rPr>
              <a:t>2</a:t>
            </a:r>
            <a:r>
              <a:rPr lang="en-US" dirty="0">
                <a:latin typeface="+mj-lt"/>
              </a:rPr>
              <a:t>*x</a:t>
            </a:r>
            <a:r>
              <a:rPr lang="en-US" baseline="-25000" dirty="0">
                <a:latin typeface="+mj-lt"/>
              </a:rPr>
              <a:t>4 </a:t>
            </a:r>
            <a:r>
              <a:rPr lang="en-US" dirty="0">
                <a:latin typeface="+mj-lt"/>
              </a:rPr>
              <a:t>= 1</a:t>
            </a:r>
          </a:p>
          <a:p>
            <a:pPr marL="0" indent="0">
              <a:buNone/>
            </a:pPr>
            <a:endParaRPr lang="en-US" dirty="0"/>
          </a:p>
        </p:txBody>
      </p:sp>
      <p:grpSp>
        <p:nvGrpSpPr>
          <p:cNvPr id="42" name="Group 41"/>
          <p:cNvGrpSpPr/>
          <p:nvPr/>
        </p:nvGrpSpPr>
        <p:grpSpPr>
          <a:xfrm>
            <a:off x="6226984" y="3162502"/>
            <a:ext cx="3487843" cy="1486714"/>
            <a:chOff x="7608109" y="3162502"/>
            <a:chExt cx="3487843" cy="1486714"/>
          </a:xfrm>
        </p:grpSpPr>
        <p:sp>
          <p:nvSpPr>
            <p:cNvPr id="43" name="TextBox 42"/>
            <p:cNvSpPr txBox="1"/>
            <p:nvPr/>
          </p:nvSpPr>
          <p:spPr>
            <a:xfrm>
              <a:off x="7608110" y="4279884"/>
              <a:ext cx="973915" cy="369332"/>
            </a:xfrm>
            <a:prstGeom prst="rect">
              <a:avLst/>
            </a:prstGeom>
            <a:solidFill>
              <a:schemeClr val="bg1"/>
            </a:solidFill>
          </p:spPr>
          <p:txBody>
            <a:bodyPr wrap="square" rtlCol="0">
              <a:spAutoFit/>
            </a:bodyPr>
            <a:lstStyle/>
            <a:p>
              <a:r>
                <a:rPr lang="en-US" dirty="0"/>
                <a:t>X</a:t>
              </a:r>
              <a:r>
                <a:rPr lang="en-US" baseline="-25000" dirty="0"/>
                <a:t>1</a:t>
              </a:r>
              <a:r>
                <a:rPr lang="en-US" dirty="0"/>
                <a:t> = 1 </a:t>
              </a:r>
            </a:p>
          </p:txBody>
        </p:sp>
        <p:sp>
          <p:nvSpPr>
            <p:cNvPr id="44" name="TextBox 43"/>
            <p:cNvSpPr txBox="1"/>
            <p:nvPr/>
          </p:nvSpPr>
          <p:spPr>
            <a:xfrm>
              <a:off x="9964130" y="4279884"/>
              <a:ext cx="921541" cy="369332"/>
            </a:xfrm>
            <a:prstGeom prst="rect">
              <a:avLst/>
            </a:prstGeom>
            <a:solidFill>
              <a:schemeClr val="bg1"/>
            </a:solidFill>
          </p:spPr>
          <p:txBody>
            <a:bodyPr wrap="square" rtlCol="0">
              <a:spAutoFit/>
            </a:bodyPr>
            <a:lstStyle/>
            <a:p>
              <a:r>
                <a:rPr lang="en-US" dirty="0"/>
                <a:t>X</a:t>
              </a:r>
              <a:r>
                <a:rPr lang="en-US" baseline="-25000" dirty="0"/>
                <a:t>2 </a:t>
              </a:r>
              <a:r>
                <a:rPr lang="en-US" dirty="0"/>
                <a:t>= 1</a:t>
              </a:r>
              <a:r>
                <a:rPr lang="en-US" sz="1100" dirty="0"/>
                <a:t> </a:t>
              </a:r>
            </a:p>
          </p:txBody>
        </p:sp>
        <p:sp>
          <p:nvSpPr>
            <p:cNvPr id="45" name="TextBox 44"/>
            <p:cNvSpPr txBox="1"/>
            <p:nvPr/>
          </p:nvSpPr>
          <p:spPr>
            <a:xfrm>
              <a:off x="7608109" y="3162502"/>
              <a:ext cx="973915" cy="369332"/>
            </a:xfrm>
            <a:prstGeom prst="rect">
              <a:avLst/>
            </a:prstGeom>
            <a:solidFill>
              <a:schemeClr val="bg1"/>
            </a:solidFill>
          </p:spPr>
          <p:txBody>
            <a:bodyPr wrap="square" rtlCol="0">
              <a:spAutoFit/>
            </a:bodyPr>
            <a:lstStyle/>
            <a:p>
              <a:r>
                <a:rPr lang="en-US" dirty="0"/>
                <a:t>X</a:t>
              </a:r>
              <a:r>
                <a:rPr lang="en-US" baseline="-25000" dirty="0"/>
                <a:t>3 </a:t>
              </a:r>
              <a:r>
                <a:rPr lang="en-US" dirty="0"/>
                <a:t>= 0.8</a:t>
              </a:r>
              <a:endParaRPr lang="en-US" sz="1100" dirty="0"/>
            </a:p>
          </p:txBody>
        </p:sp>
        <p:sp>
          <p:nvSpPr>
            <p:cNvPr id="46" name="TextBox 45"/>
            <p:cNvSpPr txBox="1"/>
            <p:nvPr/>
          </p:nvSpPr>
          <p:spPr>
            <a:xfrm>
              <a:off x="9964130" y="3162502"/>
              <a:ext cx="1131822" cy="369332"/>
            </a:xfrm>
            <a:prstGeom prst="rect">
              <a:avLst/>
            </a:prstGeom>
            <a:solidFill>
              <a:schemeClr val="bg1"/>
            </a:solidFill>
          </p:spPr>
          <p:txBody>
            <a:bodyPr wrap="square" rtlCol="0">
              <a:spAutoFit/>
            </a:bodyPr>
            <a:lstStyle/>
            <a:p>
              <a:r>
                <a:rPr lang="en-US" dirty="0"/>
                <a:t>X</a:t>
              </a:r>
              <a:r>
                <a:rPr lang="en-US" baseline="-25000" dirty="0"/>
                <a:t>4 </a:t>
              </a:r>
              <a:r>
                <a:rPr lang="en-US" dirty="0"/>
                <a:t>= 1</a:t>
              </a:r>
            </a:p>
          </p:txBody>
        </p:sp>
      </p:grpSp>
      <p:sp>
        <p:nvSpPr>
          <p:cNvPr id="52" name="TextBox 51"/>
          <p:cNvSpPr txBox="1"/>
          <p:nvPr/>
        </p:nvSpPr>
        <p:spPr>
          <a:xfrm>
            <a:off x="6777778" y="1690688"/>
            <a:ext cx="2357257" cy="646331"/>
          </a:xfrm>
          <a:prstGeom prst="rect">
            <a:avLst/>
          </a:prstGeom>
          <a:noFill/>
        </p:spPr>
        <p:txBody>
          <a:bodyPr wrap="square" rtlCol="0">
            <a:spAutoFit/>
          </a:bodyPr>
          <a:lstStyle/>
          <a:p>
            <a:r>
              <a:rPr lang="en-US" dirty="0">
                <a:solidFill>
                  <a:schemeClr val="accent1"/>
                </a:solidFill>
              </a:rPr>
              <a:t>-- y1 = 0.8    </a:t>
            </a:r>
            <a:r>
              <a:rPr lang="en-US" dirty="0">
                <a:solidFill>
                  <a:srgbClr val="00B050"/>
                </a:solidFill>
              </a:rPr>
              <a:t>-- y2 = 1</a:t>
            </a:r>
          </a:p>
          <a:p>
            <a:r>
              <a:rPr lang="en-US" dirty="0">
                <a:solidFill>
                  <a:schemeClr val="accent2"/>
                </a:solidFill>
              </a:rPr>
              <a:t>-- y3 = 0.8    </a:t>
            </a:r>
            <a:r>
              <a:rPr lang="en-US" dirty="0">
                <a:solidFill>
                  <a:srgbClr val="C00000"/>
                </a:solidFill>
              </a:rPr>
              <a:t>-- y4 = 1</a:t>
            </a:r>
          </a:p>
        </p:txBody>
      </p:sp>
      <p:grpSp>
        <p:nvGrpSpPr>
          <p:cNvPr id="53" name="Group 52"/>
          <p:cNvGrpSpPr/>
          <p:nvPr/>
        </p:nvGrpSpPr>
        <p:grpSpPr>
          <a:xfrm>
            <a:off x="6212485" y="3150310"/>
            <a:ext cx="3487842" cy="1486714"/>
            <a:chOff x="7608110" y="3162502"/>
            <a:chExt cx="3487842" cy="1486714"/>
          </a:xfrm>
        </p:grpSpPr>
        <p:sp>
          <p:nvSpPr>
            <p:cNvPr id="54" name="TextBox 53"/>
            <p:cNvSpPr txBox="1"/>
            <p:nvPr/>
          </p:nvSpPr>
          <p:spPr>
            <a:xfrm>
              <a:off x="7608110" y="4279884"/>
              <a:ext cx="973915" cy="369332"/>
            </a:xfrm>
            <a:prstGeom prst="rect">
              <a:avLst/>
            </a:prstGeom>
            <a:solidFill>
              <a:schemeClr val="bg1"/>
            </a:solidFill>
          </p:spPr>
          <p:txBody>
            <a:bodyPr wrap="square" rtlCol="0">
              <a:spAutoFit/>
            </a:bodyPr>
            <a:lstStyle/>
            <a:p>
              <a:r>
                <a:rPr lang="en-US" dirty="0"/>
                <a:t>X</a:t>
              </a:r>
              <a:r>
                <a:rPr lang="en-US" baseline="-25000" dirty="0"/>
                <a:t>1</a:t>
              </a:r>
              <a:r>
                <a:rPr lang="en-US" dirty="0"/>
                <a:t> = 0.9 </a:t>
              </a:r>
            </a:p>
          </p:txBody>
        </p:sp>
        <p:sp>
          <p:nvSpPr>
            <p:cNvPr id="55" name="TextBox 54"/>
            <p:cNvSpPr txBox="1"/>
            <p:nvPr/>
          </p:nvSpPr>
          <p:spPr>
            <a:xfrm>
              <a:off x="9964130" y="4279884"/>
              <a:ext cx="1038662" cy="369332"/>
            </a:xfrm>
            <a:prstGeom prst="rect">
              <a:avLst/>
            </a:prstGeom>
            <a:solidFill>
              <a:schemeClr val="bg1"/>
            </a:solidFill>
          </p:spPr>
          <p:txBody>
            <a:bodyPr wrap="square" rtlCol="0">
              <a:spAutoFit/>
            </a:bodyPr>
            <a:lstStyle/>
            <a:p>
              <a:r>
                <a:rPr lang="en-US" dirty="0"/>
                <a:t>X</a:t>
              </a:r>
              <a:r>
                <a:rPr lang="en-US" baseline="-25000" dirty="0"/>
                <a:t>2 </a:t>
              </a:r>
              <a:r>
                <a:rPr lang="en-US" dirty="0"/>
                <a:t>= 0.89</a:t>
              </a:r>
              <a:r>
                <a:rPr lang="en-US" sz="1100" dirty="0"/>
                <a:t> </a:t>
              </a:r>
            </a:p>
          </p:txBody>
        </p:sp>
        <p:sp>
          <p:nvSpPr>
            <p:cNvPr id="56" name="TextBox 55"/>
            <p:cNvSpPr txBox="1"/>
            <p:nvPr/>
          </p:nvSpPr>
          <p:spPr>
            <a:xfrm>
              <a:off x="7608110" y="3162502"/>
              <a:ext cx="1001146" cy="369332"/>
            </a:xfrm>
            <a:prstGeom prst="rect">
              <a:avLst/>
            </a:prstGeom>
            <a:solidFill>
              <a:schemeClr val="bg1"/>
            </a:solidFill>
          </p:spPr>
          <p:txBody>
            <a:bodyPr wrap="square" rtlCol="0">
              <a:spAutoFit/>
            </a:bodyPr>
            <a:lstStyle/>
            <a:p>
              <a:r>
                <a:rPr lang="en-US" dirty="0"/>
                <a:t>X</a:t>
              </a:r>
              <a:r>
                <a:rPr lang="en-US" baseline="-25000" dirty="0"/>
                <a:t>3 </a:t>
              </a:r>
              <a:r>
                <a:rPr lang="en-US" dirty="0"/>
                <a:t>= 0.89</a:t>
              </a:r>
              <a:endParaRPr lang="en-US" sz="1100" dirty="0"/>
            </a:p>
          </p:txBody>
        </p:sp>
        <p:sp>
          <p:nvSpPr>
            <p:cNvPr id="57" name="TextBox 56"/>
            <p:cNvSpPr txBox="1"/>
            <p:nvPr/>
          </p:nvSpPr>
          <p:spPr>
            <a:xfrm>
              <a:off x="9964130" y="3162502"/>
              <a:ext cx="1131822" cy="369332"/>
            </a:xfrm>
            <a:prstGeom prst="rect">
              <a:avLst/>
            </a:prstGeom>
            <a:solidFill>
              <a:schemeClr val="bg1"/>
            </a:solidFill>
          </p:spPr>
          <p:txBody>
            <a:bodyPr wrap="square" rtlCol="0">
              <a:spAutoFit/>
            </a:bodyPr>
            <a:lstStyle/>
            <a:p>
              <a:r>
                <a:rPr lang="en-US" b="1" dirty="0">
                  <a:solidFill>
                    <a:srgbClr val="C00000"/>
                  </a:solidFill>
                </a:rPr>
                <a:t>X</a:t>
              </a:r>
              <a:r>
                <a:rPr lang="en-US" b="1" baseline="-25000" dirty="0">
                  <a:solidFill>
                    <a:srgbClr val="C00000"/>
                  </a:solidFill>
                </a:rPr>
                <a:t>4 </a:t>
              </a:r>
              <a:r>
                <a:rPr lang="en-US" b="1" dirty="0">
                  <a:solidFill>
                    <a:srgbClr val="C00000"/>
                  </a:solidFill>
                </a:rPr>
                <a:t>= 1.11</a:t>
              </a:r>
            </a:p>
          </p:txBody>
        </p:sp>
      </p:grpSp>
      <p:grpSp>
        <p:nvGrpSpPr>
          <p:cNvPr id="30" name="Group 29"/>
          <p:cNvGrpSpPr/>
          <p:nvPr/>
        </p:nvGrpSpPr>
        <p:grpSpPr>
          <a:xfrm>
            <a:off x="6726801" y="2534066"/>
            <a:ext cx="2406978" cy="2863998"/>
            <a:chOff x="6726801" y="2534066"/>
            <a:chExt cx="2406978" cy="2863998"/>
          </a:xfrm>
        </p:grpSpPr>
        <p:sp>
          <p:nvSpPr>
            <p:cNvPr id="31" name="Flowchart: Connector 30"/>
            <p:cNvSpPr/>
            <p:nvPr/>
          </p:nvSpPr>
          <p:spPr>
            <a:xfrm>
              <a:off x="6726801" y="504224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6777778" y="253406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a:stCxn id="34" idx="5"/>
            </p:cNvCxnSpPr>
            <p:nvPr/>
          </p:nvCxnSpPr>
          <p:spPr>
            <a:xfrm>
              <a:off x="7027535" y="2776018"/>
              <a:ext cx="1837859" cy="236272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8" name="Flowchart: Connector 37"/>
            <p:cNvSpPr/>
            <p:nvPr/>
          </p:nvSpPr>
          <p:spPr>
            <a:xfrm>
              <a:off x="8835053" y="51146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p:cNvCxnSpPr>
              <a:stCxn id="35" idx="3"/>
              <a:endCxn id="31" idx="7"/>
            </p:cNvCxnSpPr>
            <p:nvPr/>
          </p:nvCxnSpPr>
          <p:spPr>
            <a:xfrm flipH="1">
              <a:off x="6976558" y="2785787"/>
              <a:ext cx="1907464" cy="229797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8" name="Flowchart: Connector 57"/>
            <p:cNvSpPr/>
            <p:nvPr/>
          </p:nvSpPr>
          <p:spPr>
            <a:xfrm>
              <a:off x="7783986" y="379304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a:off x="6896100" y="2785787"/>
              <a:ext cx="662957" cy="2273893"/>
            </a:xfrm>
            <a:custGeom>
              <a:avLst/>
              <a:gdLst>
                <a:gd name="connsiteX0" fmla="*/ 0 w 953342"/>
                <a:gd name="connsiteY0" fmla="*/ 2346960 h 2346960"/>
                <a:gd name="connsiteX1" fmla="*/ 952500 w 953342"/>
                <a:gd name="connsiteY1" fmla="*/ 1272540 h 2346960"/>
                <a:gd name="connsiteX2" fmla="*/ 167640 w 953342"/>
                <a:gd name="connsiteY2" fmla="*/ 0 h 2346960"/>
              </a:gdLst>
              <a:ahLst/>
              <a:cxnLst>
                <a:cxn ang="0">
                  <a:pos x="connsiteX0" y="connsiteY0"/>
                </a:cxn>
                <a:cxn ang="0">
                  <a:pos x="connsiteX1" y="connsiteY1"/>
                </a:cxn>
                <a:cxn ang="0">
                  <a:pos x="connsiteX2" y="connsiteY2"/>
                </a:cxn>
              </a:cxnLst>
              <a:rect l="l" t="t" r="r" b="b"/>
              <a:pathLst>
                <a:path w="953342" h="2346960">
                  <a:moveTo>
                    <a:pt x="0" y="2346960"/>
                  </a:moveTo>
                  <a:cubicBezTo>
                    <a:pt x="462280" y="2005330"/>
                    <a:pt x="924560" y="1663700"/>
                    <a:pt x="952500" y="1272540"/>
                  </a:cubicBezTo>
                  <a:cubicBezTo>
                    <a:pt x="980440" y="881380"/>
                    <a:pt x="304800" y="210820"/>
                    <a:pt x="167640" y="0"/>
                  </a:cubicBezTo>
                </a:path>
              </a:pathLst>
            </a:cu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59"/>
            <p:cNvSpPr/>
            <p:nvPr/>
          </p:nvSpPr>
          <p:spPr>
            <a:xfrm>
              <a:off x="8301522" y="2743200"/>
              <a:ext cx="705317" cy="2385060"/>
            </a:xfrm>
            <a:custGeom>
              <a:avLst/>
              <a:gdLst>
                <a:gd name="connsiteX0" fmla="*/ 967828 w 1013548"/>
                <a:gd name="connsiteY0" fmla="*/ 2385060 h 2385060"/>
                <a:gd name="connsiteX1" fmla="*/ 88 w 1013548"/>
                <a:gd name="connsiteY1" fmla="*/ 1181100 h 2385060"/>
                <a:gd name="connsiteX2" fmla="*/ 1013548 w 1013548"/>
                <a:gd name="connsiteY2" fmla="*/ 0 h 2385060"/>
              </a:gdLst>
              <a:ahLst/>
              <a:cxnLst>
                <a:cxn ang="0">
                  <a:pos x="connsiteX0" y="connsiteY0"/>
                </a:cxn>
                <a:cxn ang="0">
                  <a:pos x="connsiteX1" y="connsiteY1"/>
                </a:cxn>
                <a:cxn ang="0">
                  <a:pos x="connsiteX2" y="connsiteY2"/>
                </a:cxn>
              </a:cxnLst>
              <a:rect l="l" t="t" r="r" b="b"/>
              <a:pathLst>
                <a:path w="1013548" h="2385060">
                  <a:moveTo>
                    <a:pt x="967828" y="2385060"/>
                  </a:moveTo>
                  <a:cubicBezTo>
                    <a:pt x="480148" y="1981835"/>
                    <a:pt x="-7532" y="1578610"/>
                    <a:pt x="88" y="1181100"/>
                  </a:cubicBezTo>
                  <a:cubicBezTo>
                    <a:pt x="7708" y="783590"/>
                    <a:pt x="845908" y="177800"/>
                    <a:pt x="1013548"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lowchart: Connector 34"/>
            <p:cNvSpPr/>
            <p:nvPr/>
          </p:nvSpPr>
          <p:spPr>
            <a:xfrm>
              <a:off x="8841171" y="254383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1992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6709961" y="2374094"/>
            <a:ext cx="5401186" cy="3987535"/>
            <a:chOff x="6709961" y="2374094"/>
            <a:chExt cx="5401186" cy="3987535"/>
          </a:xfrm>
        </p:grpSpPr>
        <p:cxnSp>
          <p:nvCxnSpPr>
            <p:cNvPr id="78" name="Straight Connector 77"/>
            <p:cNvCxnSpPr>
              <a:endCxn id="75" idx="0"/>
            </p:cNvCxnSpPr>
            <p:nvPr/>
          </p:nvCxnSpPr>
          <p:spPr>
            <a:xfrm flipH="1">
              <a:off x="9782211" y="4222461"/>
              <a:ext cx="4340" cy="68039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7" name="Straight Connector 76"/>
            <p:cNvCxnSpPr>
              <a:endCxn id="74" idx="0"/>
            </p:cNvCxnSpPr>
            <p:nvPr/>
          </p:nvCxnSpPr>
          <p:spPr>
            <a:xfrm flipH="1">
              <a:off x="9142061" y="4222461"/>
              <a:ext cx="45070" cy="680399"/>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6709961" y="2374094"/>
              <a:ext cx="5401186" cy="3987535"/>
              <a:chOff x="6709961" y="2374094"/>
              <a:chExt cx="5401186" cy="3987535"/>
            </a:xfrm>
          </p:grpSpPr>
          <p:grpSp>
            <p:nvGrpSpPr>
              <p:cNvPr id="4" name="Group 3"/>
              <p:cNvGrpSpPr/>
              <p:nvPr/>
            </p:nvGrpSpPr>
            <p:grpSpPr>
              <a:xfrm>
                <a:off x="9459226" y="5696061"/>
                <a:ext cx="2083115" cy="665568"/>
                <a:chOff x="9459226" y="5696061"/>
                <a:chExt cx="2083115" cy="665568"/>
              </a:xfrm>
            </p:grpSpPr>
            <p:cxnSp>
              <p:nvCxnSpPr>
                <p:cNvPr id="29" name="Straight Connector 28"/>
                <p:cNvCxnSpPr/>
                <p:nvPr/>
              </p:nvCxnSpPr>
              <p:spPr>
                <a:xfrm flipH="1">
                  <a:off x="9459226" y="5886448"/>
                  <a:ext cx="26075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9736077" y="5696061"/>
                  <a:ext cx="1178015" cy="369332"/>
                </a:xfrm>
                <a:prstGeom prst="rect">
                  <a:avLst/>
                </a:prstGeom>
                <a:noFill/>
              </p:spPr>
              <p:txBody>
                <a:bodyPr wrap="none" rtlCol="0">
                  <a:spAutoFit/>
                </a:bodyPr>
                <a:lstStyle/>
                <a:p>
                  <a:r>
                    <a:rPr lang="en-US" dirty="0"/>
                    <a:t>Good path</a:t>
                  </a:r>
                </a:p>
              </p:txBody>
            </p:sp>
            <p:cxnSp>
              <p:nvCxnSpPr>
                <p:cNvPr id="48" name="Straight Connector 47"/>
                <p:cNvCxnSpPr/>
                <p:nvPr/>
              </p:nvCxnSpPr>
              <p:spPr>
                <a:xfrm flipH="1">
                  <a:off x="9459226" y="6182684"/>
                  <a:ext cx="26075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9736077" y="5992297"/>
                  <a:ext cx="1806264" cy="369332"/>
                </a:xfrm>
                <a:prstGeom prst="rect">
                  <a:avLst/>
                </a:prstGeom>
                <a:noFill/>
              </p:spPr>
              <p:txBody>
                <a:bodyPr wrap="none" rtlCol="0">
                  <a:spAutoFit/>
                </a:bodyPr>
                <a:lstStyle/>
                <a:p>
                  <a:r>
                    <a:rPr lang="en-US" dirty="0"/>
                    <a:t>Problematic path</a:t>
                  </a:r>
                </a:p>
              </p:txBody>
            </p:sp>
          </p:grpSp>
          <p:grpSp>
            <p:nvGrpSpPr>
              <p:cNvPr id="53" name="Group 52"/>
              <p:cNvGrpSpPr/>
              <p:nvPr/>
            </p:nvGrpSpPr>
            <p:grpSpPr>
              <a:xfrm>
                <a:off x="6709961" y="2374094"/>
                <a:ext cx="5401186" cy="2934797"/>
                <a:chOff x="6412730" y="2404227"/>
                <a:chExt cx="5401186" cy="2934797"/>
              </a:xfrm>
            </p:grpSpPr>
            <p:grpSp>
              <p:nvGrpSpPr>
                <p:cNvPr id="54" name="Group 53"/>
                <p:cNvGrpSpPr/>
                <p:nvPr/>
              </p:nvGrpSpPr>
              <p:grpSpPr>
                <a:xfrm>
                  <a:off x="6412730" y="2404227"/>
                  <a:ext cx="4484233" cy="2934797"/>
                  <a:chOff x="6412730" y="2404227"/>
                  <a:chExt cx="4484233" cy="2934797"/>
                </a:xfrm>
              </p:grpSpPr>
              <p:sp>
                <p:nvSpPr>
                  <p:cNvPr id="62" name="Flowchart: Connector 61"/>
                  <p:cNvSpPr/>
                  <p:nvPr/>
                </p:nvSpPr>
                <p:spPr>
                  <a:xfrm>
                    <a:off x="6855473" y="408942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Flowchart: Connector 64"/>
                  <p:cNvSpPr/>
                  <p:nvPr/>
                </p:nvSpPr>
                <p:spPr>
                  <a:xfrm>
                    <a:off x="7152839" y="329094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lowchart: Connector 65"/>
                  <p:cNvSpPr/>
                  <p:nvPr/>
                </p:nvSpPr>
                <p:spPr>
                  <a:xfrm>
                    <a:off x="8835498" y="329094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lowchart: Connector 66"/>
                  <p:cNvSpPr/>
                  <p:nvPr/>
                </p:nvSpPr>
                <p:spPr>
                  <a:xfrm>
                    <a:off x="9409642" y="329094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7791075" y="329094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p:cNvSpPr/>
                  <p:nvPr/>
                </p:nvSpPr>
                <p:spPr>
                  <a:xfrm>
                    <a:off x="7671732" y="252590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p:cNvSpPr/>
                  <p:nvPr/>
                </p:nvSpPr>
                <p:spPr>
                  <a:xfrm>
                    <a:off x="8718386" y="252590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p:cNvSpPr/>
                  <p:nvPr/>
                </p:nvSpPr>
                <p:spPr>
                  <a:xfrm>
                    <a:off x="8182730" y="252590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69" idx="4"/>
                    <a:endCxn id="65" idx="0"/>
                  </p:cNvCxnSpPr>
                  <p:nvPr/>
                </p:nvCxnSpPr>
                <p:spPr>
                  <a:xfrm flipH="1">
                    <a:off x="7299143" y="2809373"/>
                    <a:ext cx="518893"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71" idx="4"/>
                    <a:endCxn id="65" idx="0"/>
                  </p:cNvCxnSpPr>
                  <p:nvPr/>
                </p:nvCxnSpPr>
                <p:spPr>
                  <a:xfrm flipH="1">
                    <a:off x="7299143" y="2809373"/>
                    <a:ext cx="1029891"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70" idx="4"/>
                    <a:endCxn id="68" idx="0"/>
                  </p:cNvCxnSpPr>
                  <p:nvPr/>
                </p:nvCxnSpPr>
                <p:spPr>
                  <a:xfrm flipH="1">
                    <a:off x="7937379" y="2809373"/>
                    <a:ext cx="927311" cy="48157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3" name="Flowchart: Connector 102"/>
                  <p:cNvSpPr/>
                  <p:nvPr/>
                </p:nvSpPr>
                <p:spPr>
                  <a:xfrm>
                    <a:off x="9226099" y="253066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a:stCxn id="103" idx="4"/>
                    <a:endCxn id="68" idx="0"/>
                  </p:cNvCxnSpPr>
                  <p:nvPr/>
                </p:nvCxnSpPr>
                <p:spPr>
                  <a:xfrm flipH="1">
                    <a:off x="7937379" y="2814127"/>
                    <a:ext cx="1435024" cy="4768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69" idx="4"/>
                    <a:endCxn id="66" idx="0"/>
                  </p:cNvCxnSpPr>
                  <p:nvPr/>
                </p:nvCxnSpPr>
                <p:spPr>
                  <a:xfrm>
                    <a:off x="7818036" y="2809373"/>
                    <a:ext cx="1163766"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1" idx="4"/>
                    <a:endCxn id="66" idx="0"/>
                  </p:cNvCxnSpPr>
                  <p:nvPr/>
                </p:nvCxnSpPr>
                <p:spPr>
                  <a:xfrm>
                    <a:off x="8329034" y="2809373"/>
                    <a:ext cx="652768"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0" idx="4"/>
                    <a:endCxn id="67" idx="0"/>
                  </p:cNvCxnSpPr>
                  <p:nvPr/>
                </p:nvCxnSpPr>
                <p:spPr>
                  <a:xfrm>
                    <a:off x="8864690" y="2809373"/>
                    <a:ext cx="691256" cy="48157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03" idx="4"/>
                    <a:endCxn id="67" idx="0"/>
                  </p:cNvCxnSpPr>
                  <p:nvPr/>
                </p:nvCxnSpPr>
                <p:spPr>
                  <a:xfrm>
                    <a:off x="9372403" y="2814127"/>
                    <a:ext cx="183543" cy="47681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9" name="Flowchart: Connector 108"/>
                  <p:cNvSpPr/>
                  <p:nvPr/>
                </p:nvSpPr>
                <p:spPr>
                  <a:xfrm>
                    <a:off x="7454893" y="408942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lowchart: Connector 109"/>
                  <p:cNvSpPr/>
                  <p:nvPr/>
                </p:nvSpPr>
                <p:spPr>
                  <a:xfrm>
                    <a:off x="8058412" y="408665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Flowchart: Connector 110"/>
                  <p:cNvSpPr/>
                  <p:nvPr/>
                </p:nvSpPr>
                <p:spPr>
                  <a:xfrm>
                    <a:off x="6587142" y="493674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lowchart: Connector 111"/>
                  <p:cNvSpPr/>
                  <p:nvPr/>
                </p:nvSpPr>
                <p:spPr>
                  <a:xfrm>
                    <a:off x="7001777" y="4936951"/>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Flowchart: Connector 112"/>
                  <p:cNvSpPr/>
                  <p:nvPr/>
                </p:nvSpPr>
                <p:spPr>
                  <a:xfrm>
                    <a:off x="7412285" y="493674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Flowchart: Connector 113"/>
                  <p:cNvSpPr/>
                  <p:nvPr/>
                </p:nvSpPr>
                <p:spPr>
                  <a:xfrm>
                    <a:off x="8741377" y="408942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lowchart: Connector 114"/>
                  <p:cNvSpPr/>
                  <p:nvPr/>
                </p:nvSpPr>
                <p:spPr>
                  <a:xfrm>
                    <a:off x="9340797" y="408942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Flowchart: Connector 115"/>
                  <p:cNvSpPr/>
                  <p:nvPr/>
                </p:nvSpPr>
                <p:spPr>
                  <a:xfrm>
                    <a:off x="9944316" y="408665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Flowchart: Connector 116"/>
                  <p:cNvSpPr/>
                  <p:nvPr/>
                </p:nvSpPr>
                <p:spPr>
                  <a:xfrm>
                    <a:off x="9648128" y="493674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p:cNvSpPr/>
                  <p:nvPr/>
                </p:nvSpPr>
                <p:spPr>
                  <a:xfrm>
                    <a:off x="10062763" y="4936951"/>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p:cNvSpPr/>
                  <p:nvPr/>
                </p:nvSpPr>
                <p:spPr>
                  <a:xfrm>
                    <a:off x="10473271" y="493674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p:cNvCxnSpPr>
                    <a:stCxn id="62" idx="0"/>
                    <a:endCxn id="65" idx="4"/>
                  </p:cNvCxnSpPr>
                  <p:nvPr/>
                </p:nvCxnSpPr>
                <p:spPr>
                  <a:xfrm flipV="1">
                    <a:off x="7001777" y="3574409"/>
                    <a:ext cx="297366"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62" idx="0"/>
                    <a:endCxn id="68" idx="4"/>
                  </p:cNvCxnSpPr>
                  <p:nvPr/>
                </p:nvCxnSpPr>
                <p:spPr>
                  <a:xfrm flipV="1">
                    <a:off x="7001777" y="3574409"/>
                    <a:ext cx="935602"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109" idx="0"/>
                    <a:endCxn id="65" idx="4"/>
                  </p:cNvCxnSpPr>
                  <p:nvPr/>
                </p:nvCxnSpPr>
                <p:spPr>
                  <a:xfrm flipH="1" flipV="1">
                    <a:off x="7299143" y="3574409"/>
                    <a:ext cx="302054"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109" idx="0"/>
                    <a:endCxn id="68" idx="4"/>
                  </p:cNvCxnSpPr>
                  <p:nvPr/>
                </p:nvCxnSpPr>
                <p:spPr>
                  <a:xfrm flipV="1">
                    <a:off x="7601197" y="3574409"/>
                    <a:ext cx="336182"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10" idx="0"/>
                    <a:endCxn id="65" idx="4"/>
                  </p:cNvCxnSpPr>
                  <p:nvPr/>
                </p:nvCxnSpPr>
                <p:spPr>
                  <a:xfrm flipH="1" flipV="1">
                    <a:off x="7299143" y="3574409"/>
                    <a:ext cx="905573"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10" idx="0"/>
                    <a:endCxn id="68" idx="4"/>
                  </p:cNvCxnSpPr>
                  <p:nvPr/>
                </p:nvCxnSpPr>
                <p:spPr>
                  <a:xfrm flipH="1" flipV="1">
                    <a:off x="7937379" y="3574409"/>
                    <a:ext cx="267337"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14" idx="0"/>
                    <a:endCxn id="66" idx="4"/>
                  </p:cNvCxnSpPr>
                  <p:nvPr/>
                </p:nvCxnSpPr>
                <p:spPr>
                  <a:xfrm flipV="1">
                    <a:off x="8887681" y="3574409"/>
                    <a:ext cx="94121"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14" idx="0"/>
                    <a:endCxn id="67" idx="4"/>
                  </p:cNvCxnSpPr>
                  <p:nvPr/>
                </p:nvCxnSpPr>
                <p:spPr>
                  <a:xfrm flipV="1">
                    <a:off x="8887681" y="3574409"/>
                    <a:ext cx="668265"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15" idx="0"/>
                    <a:endCxn id="66" idx="4"/>
                  </p:cNvCxnSpPr>
                  <p:nvPr/>
                </p:nvCxnSpPr>
                <p:spPr>
                  <a:xfrm flipH="1" flipV="1">
                    <a:off x="8981802" y="3574409"/>
                    <a:ext cx="505299"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15" idx="0"/>
                    <a:endCxn id="67" idx="4"/>
                  </p:cNvCxnSpPr>
                  <p:nvPr/>
                </p:nvCxnSpPr>
                <p:spPr>
                  <a:xfrm flipV="1">
                    <a:off x="9487101" y="3574409"/>
                    <a:ext cx="68845" cy="51501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16" idx="0"/>
                    <a:endCxn id="66" idx="4"/>
                  </p:cNvCxnSpPr>
                  <p:nvPr/>
                </p:nvCxnSpPr>
                <p:spPr>
                  <a:xfrm flipH="1" flipV="1">
                    <a:off x="8981802" y="3574409"/>
                    <a:ext cx="1108818"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16" idx="0"/>
                    <a:endCxn id="67" idx="4"/>
                  </p:cNvCxnSpPr>
                  <p:nvPr/>
                </p:nvCxnSpPr>
                <p:spPr>
                  <a:xfrm flipH="1" flipV="1">
                    <a:off x="9555946" y="3574409"/>
                    <a:ext cx="534674" cy="51224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62" idx="4"/>
                    <a:endCxn id="111" idx="0"/>
                  </p:cNvCxnSpPr>
                  <p:nvPr/>
                </p:nvCxnSpPr>
                <p:spPr>
                  <a:xfrm flipH="1">
                    <a:off x="6733446" y="4372884"/>
                    <a:ext cx="268331" cy="5638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62" idx="4"/>
                    <a:endCxn id="112" idx="0"/>
                  </p:cNvCxnSpPr>
                  <p:nvPr/>
                </p:nvCxnSpPr>
                <p:spPr>
                  <a:xfrm>
                    <a:off x="7001777" y="4372884"/>
                    <a:ext cx="146304" cy="56406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9" idx="4"/>
                    <a:endCxn id="113" idx="0"/>
                  </p:cNvCxnSpPr>
                  <p:nvPr/>
                </p:nvCxnSpPr>
                <p:spPr>
                  <a:xfrm flipH="1">
                    <a:off x="7558589" y="4372884"/>
                    <a:ext cx="42608" cy="56386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15" idx="5"/>
                    <a:endCxn id="117" idx="0"/>
                  </p:cNvCxnSpPr>
                  <p:nvPr/>
                </p:nvCxnSpPr>
                <p:spPr>
                  <a:xfrm>
                    <a:off x="9590554" y="4331372"/>
                    <a:ext cx="203878" cy="60537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6" idx="4"/>
                    <a:endCxn id="118" idx="0"/>
                  </p:cNvCxnSpPr>
                  <p:nvPr/>
                </p:nvCxnSpPr>
                <p:spPr>
                  <a:xfrm>
                    <a:off x="10090620" y="4370116"/>
                    <a:ext cx="118447" cy="56683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16" idx="4"/>
                    <a:endCxn id="119" idx="0"/>
                  </p:cNvCxnSpPr>
                  <p:nvPr/>
                </p:nvCxnSpPr>
                <p:spPr>
                  <a:xfrm>
                    <a:off x="10090620" y="4370116"/>
                    <a:ext cx="528955" cy="56663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8" name="Rectangle 137"/>
                  <p:cNvSpPr/>
                  <p:nvPr/>
                </p:nvSpPr>
                <p:spPr>
                  <a:xfrm>
                    <a:off x="6413562" y="4817938"/>
                    <a:ext cx="4482655" cy="521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p:cNvSpPr/>
                  <p:nvPr/>
                </p:nvSpPr>
                <p:spPr>
                  <a:xfrm>
                    <a:off x="6413561" y="3967841"/>
                    <a:ext cx="4482655" cy="521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p:cNvSpPr/>
                  <p:nvPr/>
                </p:nvSpPr>
                <p:spPr>
                  <a:xfrm>
                    <a:off x="6412730" y="3175005"/>
                    <a:ext cx="4482655" cy="52108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p:cNvSpPr/>
                  <p:nvPr/>
                </p:nvSpPr>
                <p:spPr>
                  <a:xfrm>
                    <a:off x="6414308" y="2404227"/>
                    <a:ext cx="4482655" cy="521086"/>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5" name="TextBox 54"/>
                <p:cNvSpPr txBox="1"/>
                <p:nvPr/>
              </p:nvSpPr>
              <p:spPr>
                <a:xfrm>
                  <a:off x="10954380" y="4893815"/>
                  <a:ext cx="859536" cy="369332"/>
                </a:xfrm>
                <a:prstGeom prst="rect">
                  <a:avLst/>
                </a:prstGeom>
                <a:noFill/>
              </p:spPr>
              <p:txBody>
                <a:bodyPr wrap="square" rtlCol="0">
                  <a:spAutoFit/>
                </a:bodyPr>
                <a:lstStyle/>
                <a:p>
                  <a:r>
                    <a:rPr lang="en-US" dirty="0"/>
                    <a:t>Layer 1</a:t>
                  </a:r>
                </a:p>
              </p:txBody>
            </p:sp>
            <p:sp>
              <p:nvSpPr>
                <p:cNvPr id="57" name="TextBox 56"/>
                <p:cNvSpPr txBox="1"/>
                <p:nvPr/>
              </p:nvSpPr>
              <p:spPr>
                <a:xfrm>
                  <a:off x="10924073" y="4043718"/>
                  <a:ext cx="859536" cy="369332"/>
                </a:xfrm>
                <a:prstGeom prst="rect">
                  <a:avLst/>
                </a:prstGeom>
                <a:noFill/>
              </p:spPr>
              <p:txBody>
                <a:bodyPr wrap="square" rtlCol="0">
                  <a:spAutoFit/>
                </a:bodyPr>
                <a:lstStyle/>
                <a:p>
                  <a:r>
                    <a:rPr lang="en-US" dirty="0"/>
                    <a:t>Layer 2</a:t>
                  </a:r>
                </a:p>
              </p:txBody>
            </p:sp>
            <p:sp>
              <p:nvSpPr>
                <p:cNvPr id="58" name="TextBox 57"/>
                <p:cNvSpPr txBox="1"/>
                <p:nvPr/>
              </p:nvSpPr>
              <p:spPr>
                <a:xfrm>
                  <a:off x="10954380" y="3248011"/>
                  <a:ext cx="859536" cy="369332"/>
                </a:xfrm>
                <a:prstGeom prst="rect">
                  <a:avLst/>
                </a:prstGeom>
                <a:noFill/>
              </p:spPr>
              <p:txBody>
                <a:bodyPr wrap="square" rtlCol="0">
                  <a:spAutoFit/>
                </a:bodyPr>
                <a:lstStyle/>
                <a:p>
                  <a:r>
                    <a:rPr lang="en-US" dirty="0"/>
                    <a:t>Layer 3</a:t>
                  </a:r>
                </a:p>
              </p:txBody>
            </p:sp>
            <p:sp>
              <p:nvSpPr>
                <p:cNvPr id="59" name="TextBox 58"/>
                <p:cNvSpPr txBox="1"/>
                <p:nvPr/>
              </p:nvSpPr>
              <p:spPr>
                <a:xfrm>
                  <a:off x="10954380" y="2440041"/>
                  <a:ext cx="859536" cy="369332"/>
                </a:xfrm>
                <a:prstGeom prst="rect">
                  <a:avLst/>
                </a:prstGeom>
                <a:noFill/>
              </p:spPr>
              <p:txBody>
                <a:bodyPr wrap="square" rtlCol="0">
                  <a:spAutoFit/>
                </a:bodyPr>
                <a:lstStyle/>
                <a:p>
                  <a:r>
                    <a:rPr lang="en-US" dirty="0"/>
                    <a:t>Layer 4</a:t>
                  </a:r>
                </a:p>
              </p:txBody>
            </p:sp>
          </p:grpSp>
          <p:sp>
            <p:nvSpPr>
              <p:cNvPr id="6" name="Freeform 5"/>
              <p:cNvSpPr/>
              <p:nvPr/>
            </p:nvSpPr>
            <p:spPr>
              <a:xfrm>
                <a:off x="6940815" y="2594574"/>
                <a:ext cx="1013552" cy="2313542"/>
              </a:xfrm>
              <a:custGeom>
                <a:avLst/>
                <a:gdLst>
                  <a:gd name="connsiteX0" fmla="*/ 0 w 1013552"/>
                  <a:gd name="connsiteY0" fmla="*/ 2313542 h 2313542"/>
                  <a:gd name="connsiteX1" fmla="*/ 220337 w 1013552"/>
                  <a:gd name="connsiteY1" fmla="*/ 1542362 h 2313542"/>
                  <a:gd name="connsiteX2" fmla="*/ 528809 w 1013552"/>
                  <a:gd name="connsiteY2" fmla="*/ 749147 h 2313542"/>
                  <a:gd name="connsiteX3" fmla="*/ 1013552 w 1013552"/>
                  <a:gd name="connsiteY3" fmla="*/ 0 h 2313542"/>
                </a:gdLst>
                <a:ahLst/>
                <a:cxnLst>
                  <a:cxn ang="0">
                    <a:pos x="connsiteX0" y="connsiteY0"/>
                  </a:cxn>
                  <a:cxn ang="0">
                    <a:pos x="connsiteX1" y="connsiteY1"/>
                  </a:cxn>
                  <a:cxn ang="0">
                    <a:pos x="connsiteX2" y="connsiteY2"/>
                  </a:cxn>
                  <a:cxn ang="0">
                    <a:pos x="connsiteX3" y="connsiteY3"/>
                  </a:cxn>
                </a:cxnLst>
                <a:rect l="l" t="t" r="r" b="b"/>
                <a:pathLst>
                  <a:path w="1013552" h="2313542">
                    <a:moveTo>
                      <a:pt x="0" y="2313542"/>
                    </a:moveTo>
                    <a:cubicBezTo>
                      <a:pt x="66101" y="2058318"/>
                      <a:pt x="132202" y="1803095"/>
                      <a:pt x="220337" y="1542362"/>
                    </a:cubicBezTo>
                    <a:cubicBezTo>
                      <a:pt x="308472" y="1281629"/>
                      <a:pt x="396607" y="1006207"/>
                      <a:pt x="528809" y="749147"/>
                    </a:cubicBezTo>
                    <a:cubicBezTo>
                      <a:pt x="661011" y="492087"/>
                      <a:pt x="837281" y="246043"/>
                      <a:pt x="1013552" y="0"/>
                    </a:cubicBezTo>
                  </a:path>
                </a:pathLst>
              </a:custGeom>
              <a:noFill/>
              <a:ln w="38100">
                <a:solidFill>
                  <a:schemeClr val="accent6"/>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2" name="Flowchart: Connector 71"/>
            <p:cNvSpPr/>
            <p:nvPr/>
          </p:nvSpPr>
          <p:spPr>
            <a:xfrm>
              <a:off x="8344392" y="489699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p:cNvSpPr/>
            <p:nvPr/>
          </p:nvSpPr>
          <p:spPr>
            <a:xfrm>
              <a:off x="8995757" y="490286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p:cNvSpPr/>
            <p:nvPr/>
          </p:nvSpPr>
          <p:spPr>
            <a:xfrm>
              <a:off x="9635907" y="490286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p:cNvCxnSpPr>
              <a:endCxn id="72" idx="0"/>
            </p:cNvCxnSpPr>
            <p:nvPr/>
          </p:nvCxnSpPr>
          <p:spPr>
            <a:xfrm flipH="1">
              <a:off x="8490696" y="4219693"/>
              <a:ext cx="13470" cy="67730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9" name="Flowchart: Connector 78"/>
            <p:cNvSpPr/>
            <p:nvPr/>
          </p:nvSpPr>
          <p:spPr>
            <a:xfrm>
              <a:off x="8665193" y="489305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0" name="Straight Connector 79"/>
            <p:cNvCxnSpPr>
              <a:endCxn id="79" idx="0"/>
            </p:cNvCxnSpPr>
            <p:nvPr/>
          </p:nvCxnSpPr>
          <p:spPr>
            <a:xfrm>
              <a:off x="8504166" y="4219693"/>
              <a:ext cx="307331" cy="67336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1" name="Flowchart: Connector 80"/>
            <p:cNvSpPr/>
            <p:nvPr/>
          </p:nvSpPr>
          <p:spPr>
            <a:xfrm>
              <a:off x="8030735" y="489770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2" name="Straight Connector 81"/>
            <p:cNvCxnSpPr>
              <a:endCxn id="81" idx="0"/>
            </p:cNvCxnSpPr>
            <p:nvPr/>
          </p:nvCxnSpPr>
          <p:spPr>
            <a:xfrm>
              <a:off x="7900647" y="4222461"/>
              <a:ext cx="276392" cy="675241"/>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3" name="Flowchart: Connector 82"/>
            <p:cNvSpPr/>
            <p:nvPr/>
          </p:nvSpPr>
          <p:spPr>
            <a:xfrm>
              <a:off x="9313225" y="489800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a:endCxn id="83" idx="0"/>
            </p:cNvCxnSpPr>
            <p:nvPr/>
          </p:nvCxnSpPr>
          <p:spPr>
            <a:xfrm>
              <a:off x="9187131" y="4222461"/>
              <a:ext cx="272398" cy="675548"/>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p:txBody>
          <a:bodyPr>
            <a:normAutofit/>
          </a:bodyPr>
          <a:lstStyle/>
          <a:p>
            <a:r>
              <a:rPr lang="zh-CN" altLang="en-US" sz="3200" dirty="0">
                <a:latin typeface="Verdana" panose="020B0604030504040204" pitchFamily="34" charset="0"/>
                <a:ea typeface="Verdana" panose="020B0604030504040204" pitchFamily="34" charset="0"/>
                <a:cs typeface="Verdana" panose="020B0604030504040204" pitchFamily="34" charset="0"/>
              </a:rPr>
              <a:t>定理</a:t>
            </a:r>
            <a:r>
              <a:rPr lang="en-US" altLang="zh-CN" sz="3200" dirty="0">
                <a:latin typeface="Verdana" panose="020B0604030504040204" pitchFamily="34" charset="0"/>
                <a:ea typeface="Verdana" panose="020B0604030504040204" pitchFamily="34" charset="0"/>
                <a:cs typeface="Verdana" panose="020B0604030504040204" pitchFamily="34" charset="0"/>
              </a:rPr>
              <a:t>:</a:t>
            </a:r>
            <a:r>
              <a:rPr lang="zh-CN" altLang="en-US" sz="3200" dirty="0">
                <a:latin typeface="Verdana" panose="020B0604030504040204" pitchFamily="34" charset="0"/>
                <a:ea typeface="Verdana" panose="020B0604030504040204" pitchFamily="34" charset="0"/>
                <a:cs typeface="Verdana" panose="020B0604030504040204" pitchFamily="34" charset="0"/>
              </a:rPr>
              <a:t>问题有解的充分必要条件</a:t>
            </a:r>
            <a:endParaRPr lang="en-US" sz="3200" dirty="0">
              <a:latin typeface="Verdana" panose="020B0604030504040204" pitchFamily="34" charset="0"/>
              <a:ea typeface="Verdana" panose="020B0604030504040204" pitchFamily="34" charset="0"/>
              <a:cs typeface="Verdana" panose="020B0604030504040204" pitchFamily="34" charset="0"/>
            </a:endParaRPr>
          </a:p>
        </p:txBody>
      </p:sp>
      <p:sp>
        <p:nvSpPr>
          <p:cNvPr id="3" name="Content Placeholder 2"/>
          <p:cNvSpPr>
            <a:spLocks noGrp="1"/>
          </p:cNvSpPr>
          <p:nvPr>
            <p:ph idx="1"/>
          </p:nvPr>
        </p:nvSpPr>
        <p:spPr>
          <a:xfrm>
            <a:off x="396450" y="1837916"/>
            <a:ext cx="5871761" cy="4351338"/>
          </a:xfrm>
        </p:spPr>
        <p:txBody>
          <a:bodyPr/>
          <a:lstStyle/>
          <a:p>
            <a:pPr marL="0" indent="0">
              <a:buNone/>
            </a:pPr>
            <a:r>
              <a:rPr lang="en-US" dirty="0">
                <a:latin typeface="Times New Roman" panose="02020603050405020304" pitchFamily="18" charset="0"/>
                <a:cs typeface="Times New Roman" panose="02020603050405020304" pitchFamily="18" charset="0"/>
              </a:rPr>
              <a:t>We </a:t>
            </a:r>
            <a:r>
              <a:rPr lang="en-US" i="1" dirty="0">
                <a:latin typeface="Times New Roman" panose="02020603050405020304" pitchFamily="18" charset="0"/>
                <a:cs typeface="Times New Roman" panose="02020603050405020304" pitchFamily="18" charset="0"/>
              </a:rPr>
              <a:t>proved</a:t>
            </a:r>
            <a:r>
              <a:rPr lang="en-US" dirty="0">
                <a:latin typeface="Times New Roman" panose="02020603050405020304" pitchFamily="18" charset="0"/>
                <a:cs typeface="Times New Roman" panose="02020603050405020304" pitchFamily="18" charset="0"/>
              </a:rPr>
              <a:t> that:</a:t>
            </a:r>
          </a:p>
          <a:p>
            <a:pPr marL="0" indent="0" algn="ctr">
              <a:buNone/>
            </a:pPr>
            <a:endParaRPr lang="en-US" dirty="0">
              <a:latin typeface="Times New Roman" panose="02020603050405020304" pitchFamily="18" charset="0"/>
              <a:cs typeface="Times New Roman" panose="02020603050405020304" pitchFamily="18" charset="0"/>
            </a:endParaRPr>
          </a:p>
          <a:p>
            <a:pPr marL="0" indent="0" algn="ctr">
              <a:buNone/>
            </a:pPr>
            <a:r>
              <a:rPr lang="en-US" dirty="0">
                <a:latin typeface="Times New Roman" panose="02020603050405020304" pitchFamily="18" charset="0"/>
                <a:cs typeface="Times New Roman" panose="02020603050405020304" pitchFamily="18" charset="0"/>
              </a:rPr>
              <a:t>For a layered graph, there is a unique least squares solution to the paths</a:t>
            </a:r>
          </a:p>
          <a:p>
            <a:pPr marL="0" indent="0" algn="ctr">
              <a:buNone/>
            </a:pPr>
            <a:r>
              <a:rPr lang="en-US" dirty="0">
                <a:latin typeface="Times New Roman" panose="02020603050405020304" pitchFamily="18" charset="0"/>
                <a:cs typeface="Times New Roman" panose="02020603050405020304" pitchFamily="18" charset="0"/>
              </a:rPr>
              <a:t>if and only if </a:t>
            </a:r>
          </a:p>
          <a:p>
            <a:pPr marL="0" indent="0" algn="ctr">
              <a:buNone/>
            </a:pPr>
            <a:r>
              <a:rPr lang="en-US" dirty="0">
                <a:latin typeface="Times New Roman" panose="02020603050405020304" pitchFamily="18" charset="0"/>
                <a:cs typeface="Times New Roman" panose="02020603050405020304" pitchFamily="18" charset="0"/>
              </a:rPr>
              <a:t>at least one path with success probability 1 passes each node</a:t>
            </a:r>
          </a:p>
          <a:p>
            <a:pPr marL="0" indent="0">
              <a:buNone/>
            </a:pPr>
            <a:endParaRPr lang="en-US" dirty="0"/>
          </a:p>
        </p:txBody>
      </p:sp>
      <p:sp>
        <p:nvSpPr>
          <p:cNvPr id="8" name="Freeform 7"/>
          <p:cNvSpPr/>
          <p:nvPr/>
        </p:nvSpPr>
        <p:spPr>
          <a:xfrm>
            <a:off x="9749928" y="2699133"/>
            <a:ext cx="782256" cy="2302525"/>
          </a:xfrm>
          <a:custGeom>
            <a:avLst/>
            <a:gdLst>
              <a:gd name="connsiteX0" fmla="*/ 771180 w 782256"/>
              <a:gd name="connsiteY0" fmla="*/ 2302525 h 2302525"/>
              <a:gd name="connsiteX1" fmla="*/ 694062 w 782256"/>
              <a:gd name="connsiteY1" fmla="*/ 1498294 h 2302525"/>
              <a:gd name="connsiteX2" fmla="*/ 121185 w 782256"/>
              <a:gd name="connsiteY2" fmla="*/ 616944 h 2302525"/>
              <a:gd name="connsiteX3" fmla="*/ 0 w 782256"/>
              <a:gd name="connsiteY3" fmla="*/ 0 h 2302525"/>
            </a:gdLst>
            <a:ahLst/>
            <a:cxnLst>
              <a:cxn ang="0">
                <a:pos x="connsiteX0" y="connsiteY0"/>
              </a:cxn>
              <a:cxn ang="0">
                <a:pos x="connsiteX1" y="connsiteY1"/>
              </a:cxn>
              <a:cxn ang="0">
                <a:pos x="connsiteX2" y="connsiteY2"/>
              </a:cxn>
              <a:cxn ang="0">
                <a:pos x="connsiteX3" y="connsiteY3"/>
              </a:cxn>
            </a:cxnLst>
            <a:rect l="l" t="t" r="r" b="b"/>
            <a:pathLst>
              <a:path w="782256" h="2302525">
                <a:moveTo>
                  <a:pt x="771180" y="2302525"/>
                </a:moveTo>
                <a:cubicBezTo>
                  <a:pt x="786787" y="2040874"/>
                  <a:pt x="802394" y="1779224"/>
                  <a:pt x="694062" y="1498294"/>
                </a:cubicBezTo>
                <a:cubicBezTo>
                  <a:pt x="585730" y="1217364"/>
                  <a:pt x="236862" y="866660"/>
                  <a:pt x="121185" y="616944"/>
                </a:cubicBezTo>
                <a:cubicBezTo>
                  <a:pt x="5508" y="367228"/>
                  <a:pt x="2754" y="183614"/>
                  <a:pt x="0" y="0"/>
                </a:cubicBezTo>
              </a:path>
            </a:pathLst>
          </a:custGeom>
          <a:noFill/>
          <a:ln w="3810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9111393" y="2677099"/>
            <a:ext cx="781754" cy="2467778"/>
          </a:xfrm>
          <a:custGeom>
            <a:avLst/>
            <a:gdLst>
              <a:gd name="connsiteX0" fmla="*/ 32607 w 781754"/>
              <a:gd name="connsiteY0" fmla="*/ 2467778 h 2467778"/>
              <a:gd name="connsiteX1" fmla="*/ 87691 w 781754"/>
              <a:gd name="connsiteY1" fmla="*/ 1498294 h 2467778"/>
              <a:gd name="connsiteX2" fmla="*/ 781754 w 781754"/>
              <a:gd name="connsiteY2" fmla="*/ 727113 h 2467778"/>
              <a:gd name="connsiteX3" fmla="*/ 87691 w 781754"/>
              <a:gd name="connsiteY3" fmla="*/ 0 h 2467778"/>
            </a:gdLst>
            <a:ahLst/>
            <a:cxnLst>
              <a:cxn ang="0">
                <a:pos x="connsiteX0" y="connsiteY0"/>
              </a:cxn>
              <a:cxn ang="0">
                <a:pos x="connsiteX1" y="connsiteY1"/>
              </a:cxn>
              <a:cxn ang="0">
                <a:pos x="connsiteX2" y="connsiteY2"/>
              </a:cxn>
              <a:cxn ang="0">
                <a:pos x="connsiteX3" y="connsiteY3"/>
              </a:cxn>
            </a:cxnLst>
            <a:rect l="l" t="t" r="r" b="b"/>
            <a:pathLst>
              <a:path w="781754" h="2467778">
                <a:moveTo>
                  <a:pt x="32607" y="2467778"/>
                </a:moveTo>
                <a:cubicBezTo>
                  <a:pt x="-2280" y="2128091"/>
                  <a:pt x="-37167" y="1788405"/>
                  <a:pt x="87691" y="1498294"/>
                </a:cubicBezTo>
                <a:cubicBezTo>
                  <a:pt x="212549" y="1208183"/>
                  <a:pt x="781754" y="976829"/>
                  <a:pt x="781754" y="727113"/>
                </a:cubicBezTo>
                <a:cubicBezTo>
                  <a:pt x="781754" y="477397"/>
                  <a:pt x="434722" y="238698"/>
                  <a:pt x="87691" y="0"/>
                </a:cubicBezTo>
              </a:path>
            </a:pathLst>
          </a:custGeom>
          <a:noFill/>
          <a:ln w="3810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9661793" y="2633031"/>
            <a:ext cx="255705" cy="2445745"/>
          </a:xfrm>
          <a:custGeom>
            <a:avLst/>
            <a:gdLst>
              <a:gd name="connsiteX0" fmla="*/ 44067 w 255705"/>
              <a:gd name="connsiteY0" fmla="*/ 2445745 h 2445745"/>
              <a:gd name="connsiteX1" fmla="*/ 121185 w 255705"/>
              <a:gd name="connsiteY1" fmla="*/ 1619480 h 2445745"/>
              <a:gd name="connsiteX2" fmla="*/ 253388 w 255705"/>
              <a:gd name="connsiteY2" fmla="*/ 771181 h 2445745"/>
              <a:gd name="connsiteX3" fmla="*/ 0 w 255705"/>
              <a:gd name="connsiteY3" fmla="*/ 0 h 2445745"/>
            </a:gdLst>
            <a:ahLst/>
            <a:cxnLst>
              <a:cxn ang="0">
                <a:pos x="connsiteX0" y="connsiteY0"/>
              </a:cxn>
              <a:cxn ang="0">
                <a:pos x="connsiteX1" y="connsiteY1"/>
              </a:cxn>
              <a:cxn ang="0">
                <a:pos x="connsiteX2" y="connsiteY2"/>
              </a:cxn>
              <a:cxn ang="0">
                <a:pos x="connsiteX3" y="connsiteY3"/>
              </a:cxn>
            </a:cxnLst>
            <a:rect l="l" t="t" r="r" b="b"/>
            <a:pathLst>
              <a:path w="255705" h="2445745">
                <a:moveTo>
                  <a:pt x="44067" y="2445745"/>
                </a:moveTo>
                <a:cubicBezTo>
                  <a:pt x="65182" y="2172159"/>
                  <a:pt x="86298" y="1898574"/>
                  <a:pt x="121185" y="1619480"/>
                </a:cubicBezTo>
                <a:cubicBezTo>
                  <a:pt x="156072" y="1340386"/>
                  <a:pt x="273585" y="1041094"/>
                  <a:pt x="253388" y="771181"/>
                </a:cubicBezTo>
                <a:cubicBezTo>
                  <a:pt x="233191" y="501268"/>
                  <a:pt x="116595" y="250634"/>
                  <a:pt x="0" y="0"/>
                </a:cubicBezTo>
              </a:path>
            </a:pathLst>
          </a:custGeom>
          <a:noFill/>
          <a:ln w="38100">
            <a:solidFill>
              <a:srgbClr val="C00000"/>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672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latin typeface="Verdana" panose="020B0604030504040204" pitchFamily="34" charset="0"/>
                <a:ea typeface="Verdana" panose="020B0604030504040204" pitchFamily="34" charset="0"/>
                <a:cs typeface="Verdana" panose="020B0604030504040204" pitchFamily="34" charset="0"/>
              </a:rPr>
              <a:t>分而治之</a:t>
            </a:r>
            <a:r>
              <a:rPr lang="en-US" sz="3600" dirty="0">
                <a:latin typeface="Verdana" panose="020B0604030504040204" pitchFamily="34" charset="0"/>
                <a:ea typeface="Verdana" panose="020B0604030504040204" pitchFamily="34" charset="0"/>
                <a:cs typeface="Verdana" panose="020B0604030504040204" pitchFamily="34" charset="0"/>
              </a:rPr>
              <a:t>: </a:t>
            </a:r>
            <a:r>
              <a:rPr lang="zh-CN" altLang="en-US" sz="3600" dirty="0">
                <a:latin typeface="Verdana" panose="020B0604030504040204" pitchFamily="34" charset="0"/>
                <a:ea typeface="Verdana" panose="020B0604030504040204" pitchFamily="34" charset="0"/>
                <a:cs typeface="Verdana" panose="020B0604030504040204" pitchFamily="34" charset="0"/>
              </a:rPr>
              <a:t>故障分类到 链接</a:t>
            </a:r>
            <a:r>
              <a:rPr lang="en-US" sz="3600" dirty="0">
                <a:latin typeface="Verdana" panose="020B0604030504040204" pitchFamily="34" charset="0"/>
                <a:ea typeface="Verdana" panose="020B0604030504040204" pitchFamily="34" charset="0"/>
                <a:cs typeface="Verdana" panose="020B0604030504040204" pitchFamily="34" charset="0"/>
              </a:rPr>
              <a:t> </a:t>
            </a:r>
            <a:r>
              <a:rPr lang="zh-CN" altLang="en-US" sz="3600" dirty="0">
                <a:latin typeface="Verdana" panose="020B0604030504040204" pitchFamily="34" charset="0"/>
                <a:ea typeface="Verdana" panose="020B0604030504040204" pitchFamily="34" charset="0"/>
                <a:cs typeface="Verdana" panose="020B0604030504040204" pitchFamily="34" charset="0"/>
              </a:rPr>
              <a:t>或</a:t>
            </a:r>
            <a:r>
              <a:rPr lang="en-US" sz="3600" dirty="0">
                <a:latin typeface="Verdana" panose="020B0604030504040204" pitchFamily="34" charset="0"/>
                <a:ea typeface="Verdana" panose="020B0604030504040204" pitchFamily="34" charset="0"/>
                <a:cs typeface="Verdana" panose="020B0604030504040204" pitchFamily="34" charset="0"/>
              </a:rPr>
              <a:t> </a:t>
            </a:r>
            <a:r>
              <a:rPr lang="zh-CN" altLang="en-US" sz="3600" dirty="0">
                <a:latin typeface="Verdana" panose="020B0604030504040204" pitchFamily="34" charset="0"/>
                <a:ea typeface="Verdana" panose="020B0604030504040204" pitchFamily="34" charset="0"/>
                <a:cs typeface="Verdana" panose="020B0604030504040204" pitchFamily="34" charset="0"/>
              </a:rPr>
              <a:t>设备</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66" name="Right Arrow 65"/>
          <p:cNvSpPr/>
          <p:nvPr/>
        </p:nvSpPr>
        <p:spPr>
          <a:xfrm>
            <a:off x="4404798" y="3494762"/>
            <a:ext cx="693420" cy="512243"/>
          </a:xfrm>
          <a:prstGeom prst="righ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p:cNvSpPr/>
          <p:nvPr/>
        </p:nvSpPr>
        <p:spPr>
          <a:xfrm>
            <a:off x="11061192" y="3398728"/>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p:cNvCxnSpPr>
            <a:endCxn id="72" idx="0"/>
          </p:cNvCxnSpPr>
          <p:nvPr/>
        </p:nvCxnSpPr>
        <p:spPr>
          <a:xfrm>
            <a:off x="10516240" y="2917156"/>
            <a:ext cx="691256" cy="4815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a:endCxn id="72" idx="0"/>
          </p:cNvCxnSpPr>
          <p:nvPr/>
        </p:nvCxnSpPr>
        <p:spPr>
          <a:xfrm>
            <a:off x="11023953" y="2921910"/>
            <a:ext cx="183543" cy="4768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endCxn id="72" idx="4"/>
          </p:cNvCxnSpPr>
          <p:nvPr/>
        </p:nvCxnSpPr>
        <p:spPr>
          <a:xfrm flipV="1">
            <a:off x="10539231" y="3682192"/>
            <a:ext cx="668265" cy="5150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endCxn id="72" idx="4"/>
          </p:cNvCxnSpPr>
          <p:nvPr/>
        </p:nvCxnSpPr>
        <p:spPr>
          <a:xfrm flipV="1">
            <a:off x="11138651" y="3682192"/>
            <a:ext cx="68845" cy="5150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endCxn id="72" idx="4"/>
          </p:cNvCxnSpPr>
          <p:nvPr/>
        </p:nvCxnSpPr>
        <p:spPr>
          <a:xfrm flipH="1" flipV="1">
            <a:off x="11207496" y="3682192"/>
            <a:ext cx="534674" cy="5122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117" name="Cross 116"/>
          <p:cNvSpPr/>
          <p:nvPr/>
        </p:nvSpPr>
        <p:spPr>
          <a:xfrm>
            <a:off x="9664286" y="3494762"/>
            <a:ext cx="576993" cy="557941"/>
          </a:xfrm>
          <a:prstGeom prst="plus">
            <a:avLst>
              <a:gd name="adj" fmla="val 41560"/>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p:cNvGrpSpPr/>
          <p:nvPr/>
        </p:nvGrpSpPr>
        <p:grpSpPr>
          <a:xfrm>
            <a:off x="304368" y="2251709"/>
            <a:ext cx="4389120" cy="3274163"/>
            <a:chOff x="304368" y="2251709"/>
            <a:chExt cx="4389120" cy="3274163"/>
          </a:xfrm>
        </p:grpSpPr>
        <p:grpSp>
          <p:nvGrpSpPr>
            <p:cNvPr id="65" name="Group 64"/>
            <p:cNvGrpSpPr/>
            <p:nvPr/>
          </p:nvGrpSpPr>
          <p:grpSpPr>
            <a:xfrm>
              <a:off x="304368" y="2251709"/>
              <a:ext cx="4389120" cy="3274163"/>
              <a:chOff x="1085850" y="2388869"/>
              <a:chExt cx="4389120" cy="3274163"/>
            </a:xfrm>
          </p:grpSpPr>
          <p:sp>
            <p:nvSpPr>
              <p:cNvPr id="5" name="Rectangle 4"/>
              <p:cNvSpPr/>
              <p:nvPr/>
            </p:nvSpPr>
            <p:spPr>
              <a:xfrm>
                <a:off x="1085850" y="2388869"/>
                <a:ext cx="4389120" cy="3274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1196268" y="2583422"/>
                <a:ext cx="4178737" cy="2793659"/>
                <a:chOff x="4107108" y="1835289"/>
                <a:chExt cx="4178737" cy="2793659"/>
              </a:xfrm>
            </p:grpSpPr>
            <p:sp>
              <p:nvSpPr>
                <p:cNvPr id="7" name="Flowchart: Connector 6"/>
                <p:cNvSpPr/>
                <p:nvPr/>
              </p:nvSpPr>
              <p:spPr>
                <a:xfrm>
                  <a:off x="4375439"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owchart: Connector 7"/>
                <p:cNvSpPr/>
                <p:nvPr/>
              </p:nvSpPr>
              <p:spPr>
                <a:xfrm>
                  <a:off x="4672805"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6355464"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9"/>
                <p:cNvSpPr/>
                <p:nvPr/>
              </p:nvSpPr>
              <p:spPr>
                <a:xfrm>
                  <a:off x="6929608"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5311041"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5191698" y="183528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6238352" y="183528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702696" y="183528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p:cNvCxnSpPr>
                  <a:stCxn id="12" idx="4"/>
                  <a:endCxn id="8" idx="0"/>
                </p:cNvCxnSpPr>
                <p:nvPr/>
              </p:nvCxnSpPr>
              <p:spPr>
                <a:xfrm flipH="1">
                  <a:off x="4819109" y="2118753"/>
                  <a:ext cx="518893" cy="48157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4" idx="4"/>
                  <a:endCxn id="8" idx="0"/>
                </p:cNvCxnSpPr>
                <p:nvPr/>
              </p:nvCxnSpPr>
              <p:spPr>
                <a:xfrm flipH="1">
                  <a:off x="4819109" y="2118753"/>
                  <a:ext cx="1029891" cy="4815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3" idx="4"/>
                  <a:endCxn id="11" idx="0"/>
                </p:cNvCxnSpPr>
                <p:nvPr/>
              </p:nvCxnSpPr>
              <p:spPr>
                <a:xfrm flipH="1">
                  <a:off x="5457345" y="2118753"/>
                  <a:ext cx="927311" cy="48157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8" name="Flowchart: Connector 17"/>
                <p:cNvSpPr/>
                <p:nvPr/>
              </p:nvSpPr>
              <p:spPr>
                <a:xfrm>
                  <a:off x="6746065" y="184004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Connector 18"/>
                <p:cNvCxnSpPr>
                  <a:stCxn id="18" idx="4"/>
                  <a:endCxn id="11" idx="0"/>
                </p:cNvCxnSpPr>
                <p:nvPr/>
              </p:nvCxnSpPr>
              <p:spPr>
                <a:xfrm flipH="1">
                  <a:off x="5457345" y="2123507"/>
                  <a:ext cx="1435024" cy="4768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12" idx="4"/>
                  <a:endCxn id="9" idx="0"/>
                </p:cNvCxnSpPr>
                <p:nvPr/>
              </p:nvCxnSpPr>
              <p:spPr>
                <a:xfrm>
                  <a:off x="5338002" y="2118753"/>
                  <a:ext cx="1163766" cy="4815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4" idx="4"/>
                  <a:endCxn id="9" idx="0"/>
                </p:cNvCxnSpPr>
                <p:nvPr/>
              </p:nvCxnSpPr>
              <p:spPr>
                <a:xfrm>
                  <a:off x="5849000" y="2118753"/>
                  <a:ext cx="652768" cy="48157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13" idx="4"/>
                  <a:endCxn id="10" idx="0"/>
                </p:cNvCxnSpPr>
                <p:nvPr/>
              </p:nvCxnSpPr>
              <p:spPr>
                <a:xfrm>
                  <a:off x="6384656" y="2118753"/>
                  <a:ext cx="691256" cy="4815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8" idx="4"/>
                  <a:endCxn id="10" idx="0"/>
                </p:cNvCxnSpPr>
                <p:nvPr/>
              </p:nvCxnSpPr>
              <p:spPr>
                <a:xfrm>
                  <a:off x="6892369" y="2123507"/>
                  <a:ext cx="183543" cy="476818"/>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24" name="Flowchart: Connector 23"/>
                <p:cNvSpPr/>
                <p:nvPr/>
              </p:nvSpPr>
              <p:spPr>
                <a:xfrm>
                  <a:off x="4974859"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Connector 24"/>
                <p:cNvSpPr/>
                <p:nvPr/>
              </p:nvSpPr>
              <p:spPr>
                <a:xfrm>
                  <a:off x="5578378" y="339603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p:cNvSpPr/>
                <p:nvPr/>
              </p:nvSpPr>
              <p:spPr>
                <a:xfrm>
                  <a:off x="4107108"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4521743" y="434548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4932251"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lowchart: Connector 28"/>
                <p:cNvSpPr/>
                <p:nvPr/>
              </p:nvSpPr>
              <p:spPr>
                <a:xfrm>
                  <a:off x="6261343"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6860763"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lowchart: Connector 30"/>
                <p:cNvSpPr/>
                <p:nvPr/>
              </p:nvSpPr>
              <p:spPr>
                <a:xfrm>
                  <a:off x="7464282" y="339603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lowchart: Connector 31"/>
                <p:cNvSpPr/>
                <p:nvPr/>
              </p:nvSpPr>
              <p:spPr>
                <a:xfrm>
                  <a:off x="7168094"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Flowchart: Connector 32"/>
                <p:cNvSpPr/>
                <p:nvPr/>
              </p:nvSpPr>
              <p:spPr>
                <a:xfrm>
                  <a:off x="7582729" y="434548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lowchart: Connector 33"/>
                <p:cNvSpPr/>
                <p:nvPr/>
              </p:nvSpPr>
              <p:spPr>
                <a:xfrm>
                  <a:off x="7993237"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a:stCxn id="7" idx="0"/>
                  <a:endCxn id="8" idx="4"/>
                </p:cNvCxnSpPr>
                <p:nvPr/>
              </p:nvCxnSpPr>
              <p:spPr>
                <a:xfrm flipV="1">
                  <a:off x="4521743" y="2883789"/>
                  <a:ext cx="297366" cy="5150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7" idx="0"/>
                  <a:endCxn id="11" idx="4"/>
                </p:cNvCxnSpPr>
                <p:nvPr/>
              </p:nvCxnSpPr>
              <p:spPr>
                <a:xfrm flipV="1">
                  <a:off x="4521743" y="2883789"/>
                  <a:ext cx="935602" cy="5150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24" idx="0"/>
                  <a:endCxn id="8" idx="4"/>
                </p:cNvCxnSpPr>
                <p:nvPr/>
              </p:nvCxnSpPr>
              <p:spPr>
                <a:xfrm flipH="1" flipV="1">
                  <a:off x="4819109" y="2883789"/>
                  <a:ext cx="302054" cy="5150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24" idx="0"/>
                  <a:endCxn id="11" idx="4"/>
                </p:cNvCxnSpPr>
                <p:nvPr/>
              </p:nvCxnSpPr>
              <p:spPr>
                <a:xfrm flipV="1">
                  <a:off x="5121163" y="2883789"/>
                  <a:ext cx="336182" cy="5150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5" idx="0"/>
                  <a:endCxn id="8" idx="4"/>
                </p:cNvCxnSpPr>
                <p:nvPr/>
              </p:nvCxnSpPr>
              <p:spPr>
                <a:xfrm flipH="1" flipV="1">
                  <a:off x="4819109" y="2883789"/>
                  <a:ext cx="905573" cy="5122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5" idx="0"/>
                  <a:endCxn id="11" idx="4"/>
                </p:cNvCxnSpPr>
                <p:nvPr/>
              </p:nvCxnSpPr>
              <p:spPr>
                <a:xfrm flipH="1" flipV="1">
                  <a:off x="5457345" y="2883789"/>
                  <a:ext cx="267337" cy="5122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29" idx="0"/>
                  <a:endCxn id="9" idx="4"/>
                </p:cNvCxnSpPr>
                <p:nvPr/>
              </p:nvCxnSpPr>
              <p:spPr>
                <a:xfrm flipV="1">
                  <a:off x="6407647" y="2883789"/>
                  <a:ext cx="94121" cy="5150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29" idx="0"/>
                  <a:endCxn id="10" idx="4"/>
                </p:cNvCxnSpPr>
                <p:nvPr/>
              </p:nvCxnSpPr>
              <p:spPr>
                <a:xfrm flipV="1">
                  <a:off x="6407647" y="2883789"/>
                  <a:ext cx="668265" cy="5150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30" idx="0"/>
                  <a:endCxn id="9" idx="4"/>
                </p:cNvCxnSpPr>
                <p:nvPr/>
              </p:nvCxnSpPr>
              <p:spPr>
                <a:xfrm flipH="1" flipV="1">
                  <a:off x="6501768" y="2883789"/>
                  <a:ext cx="505299" cy="5150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0" idx="0"/>
                  <a:endCxn id="10" idx="4"/>
                </p:cNvCxnSpPr>
                <p:nvPr/>
              </p:nvCxnSpPr>
              <p:spPr>
                <a:xfrm flipV="1">
                  <a:off x="7007067" y="2883789"/>
                  <a:ext cx="68845" cy="5150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31" idx="0"/>
                  <a:endCxn id="9" idx="4"/>
                </p:cNvCxnSpPr>
                <p:nvPr/>
              </p:nvCxnSpPr>
              <p:spPr>
                <a:xfrm flipH="1" flipV="1">
                  <a:off x="6501768" y="2883789"/>
                  <a:ext cx="1108818" cy="51224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31" idx="0"/>
                  <a:endCxn id="10" idx="4"/>
                </p:cNvCxnSpPr>
                <p:nvPr/>
              </p:nvCxnSpPr>
              <p:spPr>
                <a:xfrm flipH="1" flipV="1">
                  <a:off x="7075912" y="2883789"/>
                  <a:ext cx="534674" cy="5122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7" idx="4"/>
                  <a:endCxn id="26" idx="0"/>
                </p:cNvCxnSpPr>
                <p:nvPr/>
              </p:nvCxnSpPr>
              <p:spPr>
                <a:xfrm flipH="1">
                  <a:off x="4253412" y="3682264"/>
                  <a:ext cx="268331" cy="6630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7" idx="4"/>
                  <a:endCxn id="27" idx="0"/>
                </p:cNvCxnSpPr>
                <p:nvPr/>
              </p:nvCxnSpPr>
              <p:spPr>
                <a:xfrm>
                  <a:off x="4521743" y="3682264"/>
                  <a:ext cx="146304" cy="6632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4" idx="4"/>
                  <a:endCxn id="28" idx="0"/>
                </p:cNvCxnSpPr>
                <p:nvPr/>
              </p:nvCxnSpPr>
              <p:spPr>
                <a:xfrm flipH="1">
                  <a:off x="5078555" y="3682264"/>
                  <a:ext cx="42608" cy="6630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30" idx="4"/>
                  <a:endCxn id="32" idx="0"/>
                </p:cNvCxnSpPr>
                <p:nvPr/>
              </p:nvCxnSpPr>
              <p:spPr>
                <a:xfrm>
                  <a:off x="7007067" y="3682264"/>
                  <a:ext cx="307331" cy="6630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stCxn id="31" idx="4"/>
                  <a:endCxn id="33" idx="0"/>
                </p:cNvCxnSpPr>
                <p:nvPr/>
              </p:nvCxnSpPr>
              <p:spPr>
                <a:xfrm>
                  <a:off x="7610586" y="3679496"/>
                  <a:ext cx="118447" cy="6659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31" idx="4"/>
                  <a:endCxn id="34" idx="0"/>
                </p:cNvCxnSpPr>
                <p:nvPr/>
              </p:nvCxnSpPr>
              <p:spPr>
                <a:xfrm>
                  <a:off x="7610586" y="3679496"/>
                  <a:ext cx="528955" cy="66578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sp>
          <p:nvSpPr>
            <p:cNvPr id="101" name="Flowchart: Connector 100"/>
            <p:cNvSpPr/>
            <p:nvPr/>
          </p:nvSpPr>
          <p:spPr>
            <a:xfrm>
              <a:off x="1889289" y="4960728"/>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p:cNvSpPr/>
            <p:nvPr/>
          </p:nvSpPr>
          <p:spPr>
            <a:xfrm>
              <a:off x="2540654" y="496659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Flowchart: Connector 102"/>
            <p:cNvSpPr/>
            <p:nvPr/>
          </p:nvSpPr>
          <p:spPr>
            <a:xfrm>
              <a:off x="3180804" y="496659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Straight Connector 104"/>
            <p:cNvCxnSpPr>
              <a:endCxn id="101" idx="0"/>
            </p:cNvCxnSpPr>
            <p:nvPr/>
          </p:nvCxnSpPr>
          <p:spPr>
            <a:xfrm flipH="1">
              <a:off x="2035593" y="4283427"/>
              <a:ext cx="13470" cy="6773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endCxn id="102" idx="0"/>
            </p:cNvCxnSpPr>
            <p:nvPr/>
          </p:nvCxnSpPr>
          <p:spPr>
            <a:xfrm flipH="1">
              <a:off x="2686958" y="4286195"/>
              <a:ext cx="45070" cy="68039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endCxn id="103" idx="0"/>
            </p:cNvCxnSpPr>
            <p:nvPr/>
          </p:nvCxnSpPr>
          <p:spPr>
            <a:xfrm flipH="1">
              <a:off x="3327108" y="4286195"/>
              <a:ext cx="4340" cy="68039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0" name="Flowchart: Connector 109"/>
            <p:cNvSpPr/>
            <p:nvPr/>
          </p:nvSpPr>
          <p:spPr>
            <a:xfrm>
              <a:off x="2210090" y="4956787"/>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1" name="Straight Connector 110"/>
            <p:cNvCxnSpPr>
              <a:endCxn id="110" idx="0"/>
            </p:cNvCxnSpPr>
            <p:nvPr/>
          </p:nvCxnSpPr>
          <p:spPr>
            <a:xfrm>
              <a:off x="2049063" y="4283427"/>
              <a:ext cx="307331" cy="6733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2" name="Flowchart: Connector 111"/>
            <p:cNvSpPr/>
            <p:nvPr/>
          </p:nvSpPr>
          <p:spPr>
            <a:xfrm>
              <a:off x="1575632" y="496143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3" name="Straight Connector 112"/>
            <p:cNvCxnSpPr>
              <a:endCxn id="112" idx="0"/>
            </p:cNvCxnSpPr>
            <p:nvPr/>
          </p:nvCxnSpPr>
          <p:spPr>
            <a:xfrm>
              <a:off x="1445544" y="4286195"/>
              <a:ext cx="276392" cy="6752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14" name="Flowchart: Connector 113"/>
            <p:cNvSpPr/>
            <p:nvPr/>
          </p:nvSpPr>
          <p:spPr>
            <a:xfrm>
              <a:off x="2858122" y="496174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Straight Connector 114"/>
            <p:cNvCxnSpPr>
              <a:endCxn id="114" idx="0"/>
            </p:cNvCxnSpPr>
            <p:nvPr/>
          </p:nvCxnSpPr>
          <p:spPr>
            <a:xfrm>
              <a:off x="2732028" y="4286195"/>
              <a:ext cx="272398" cy="67554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grpSp>
        <p:nvGrpSpPr>
          <p:cNvPr id="56" name="Group 55"/>
          <p:cNvGrpSpPr/>
          <p:nvPr/>
        </p:nvGrpSpPr>
        <p:grpSpPr>
          <a:xfrm>
            <a:off x="5288788" y="2495784"/>
            <a:ext cx="4178737" cy="2793659"/>
            <a:chOff x="5288788" y="2495784"/>
            <a:chExt cx="4178737" cy="2793659"/>
          </a:xfrm>
        </p:grpSpPr>
        <p:grpSp>
          <p:nvGrpSpPr>
            <p:cNvPr id="122" name="Group 121"/>
            <p:cNvGrpSpPr/>
            <p:nvPr/>
          </p:nvGrpSpPr>
          <p:grpSpPr>
            <a:xfrm>
              <a:off x="5288788" y="2495784"/>
              <a:ext cx="4178737" cy="2793659"/>
              <a:chOff x="4107108" y="1835289"/>
              <a:chExt cx="4178737" cy="2793659"/>
            </a:xfrm>
          </p:grpSpPr>
          <p:sp>
            <p:nvSpPr>
              <p:cNvPr id="123" name="Flowchart: Connector 122"/>
              <p:cNvSpPr/>
              <p:nvPr/>
            </p:nvSpPr>
            <p:spPr>
              <a:xfrm>
                <a:off x="4375439"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Flowchart: Connector 123"/>
              <p:cNvSpPr/>
              <p:nvPr/>
            </p:nvSpPr>
            <p:spPr>
              <a:xfrm>
                <a:off x="4672805"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Flowchart: Connector 124"/>
              <p:cNvSpPr/>
              <p:nvPr/>
            </p:nvSpPr>
            <p:spPr>
              <a:xfrm>
                <a:off x="6355464"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Flowchart: Connector 126"/>
              <p:cNvSpPr/>
              <p:nvPr/>
            </p:nvSpPr>
            <p:spPr>
              <a:xfrm>
                <a:off x="5311041" y="260032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Flowchart: Connector 127"/>
              <p:cNvSpPr/>
              <p:nvPr/>
            </p:nvSpPr>
            <p:spPr>
              <a:xfrm>
                <a:off x="5191698" y="183528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Flowchart: Connector 128"/>
              <p:cNvSpPr/>
              <p:nvPr/>
            </p:nvSpPr>
            <p:spPr>
              <a:xfrm>
                <a:off x="6238352" y="183528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Flowchart: Connector 129"/>
              <p:cNvSpPr/>
              <p:nvPr/>
            </p:nvSpPr>
            <p:spPr>
              <a:xfrm>
                <a:off x="5702696" y="183528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1" name="Straight Connector 130"/>
              <p:cNvCxnSpPr>
                <a:stCxn id="128" idx="4"/>
                <a:endCxn id="124" idx="0"/>
              </p:cNvCxnSpPr>
              <p:nvPr/>
            </p:nvCxnSpPr>
            <p:spPr>
              <a:xfrm flipH="1">
                <a:off x="4819109" y="2118753"/>
                <a:ext cx="518893" cy="48157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30" idx="4"/>
                <a:endCxn id="124" idx="0"/>
              </p:cNvCxnSpPr>
              <p:nvPr/>
            </p:nvCxnSpPr>
            <p:spPr>
              <a:xfrm flipH="1">
                <a:off x="4819109" y="2118753"/>
                <a:ext cx="1029891" cy="4815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29" idx="4"/>
                <a:endCxn id="127" idx="0"/>
              </p:cNvCxnSpPr>
              <p:nvPr/>
            </p:nvCxnSpPr>
            <p:spPr>
              <a:xfrm flipH="1">
                <a:off x="5457345" y="2118753"/>
                <a:ext cx="927311" cy="48157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34" name="Flowchart: Connector 133"/>
              <p:cNvSpPr/>
              <p:nvPr/>
            </p:nvSpPr>
            <p:spPr>
              <a:xfrm>
                <a:off x="6746065" y="184004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5" name="Straight Connector 134"/>
              <p:cNvCxnSpPr>
                <a:stCxn id="134" idx="4"/>
                <a:endCxn id="127" idx="0"/>
              </p:cNvCxnSpPr>
              <p:nvPr/>
            </p:nvCxnSpPr>
            <p:spPr>
              <a:xfrm flipH="1">
                <a:off x="5457345" y="2123507"/>
                <a:ext cx="1435024" cy="4768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28" idx="4"/>
                <a:endCxn id="125" idx="0"/>
              </p:cNvCxnSpPr>
              <p:nvPr/>
            </p:nvCxnSpPr>
            <p:spPr>
              <a:xfrm>
                <a:off x="5338002" y="2118753"/>
                <a:ext cx="1163766" cy="481572"/>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30" idx="4"/>
                <a:endCxn id="125" idx="0"/>
              </p:cNvCxnSpPr>
              <p:nvPr/>
            </p:nvCxnSpPr>
            <p:spPr>
              <a:xfrm>
                <a:off x="5849000" y="2118753"/>
                <a:ext cx="652768" cy="481572"/>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40" name="Flowchart: Connector 139"/>
              <p:cNvSpPr/>
              <p:nvPr/>
            </p:nvSpPr>
            <p:spPr>
              <a:xfrm>
                <a:off x="4974859"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Flowchart: Connector 140"/>
              <p:cNvSpPr/>
              <p:nvPr/>
            </p:nvSpPr>
            <p:spPr>
              <a:xfrm>
                <a:off x="5578378" y="339603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Flowchart: Connector 141"/>
              <p:cNvSpPr/>
              <p:nvPr/>
            </p:nvSpPr>
            <p:spPr>
              <a:xfrm>
                <a:off x="4107108"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Flowchart: Connector 142"/>
              <p:cNvSpPr/>
              <p:nvPr/>
            </p:nvSpPr>
            <p:spPr>
              <a:xfrm>
                <a:off x="4521743" y="434548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Flowchart: Connector 143"/>
              <p:cNvSpPr/>
              <p:nvPr/>
            </p:nvSpPr>
            <p:spPr>
              <a:xfrm>
                <a:off x="4932251"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Flowchart: Connector 144"/>
              <p:cNvSpPr/>
              <p:nvPr/>
            </p:nvSpPr>
            <p:spPr>
              <a:xfrm>
                <a:off x="6261343"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Flowchart: Connector 145"/>
              <p:cNvSpPr/>
              <p:nvPr/>
            </p:nvSpPr>
            <p:spPr>
              <a:xfrm>
                <a:off x="6860763" y="339880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Flowchart: Connector 146"/>
              <p:cNvSpPr/>
              <p:nvPr/>
            </p:nvSpPr>
            <p:spPr>
              <a:xfrm>
                <a:off x="7464282" y="339603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Flowchart: Connector 147"/>
              <p:cNvSpPr/>
              <p:nvPr/>
            </p:nvSpPr>
            <p:spPr>
              <a:xfrm>
                <a:off x="7168094"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Flowchart: Connector 148"/>
              <p:cNvSpPr/>
              <p:nvPr/>
            </p:nvSpPr>
            <p:spPr>
              <a:xfrm>
                <a:off x="7582729" y="434548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Flowchart: Connector 149"/>
              <p:cNvSpPr/>
              <p:nvPr/>
            </p:nvSpPr>
            <p:spPr>
              <a:xfrm>
                <a:off x="7993237" y="4345282"/>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1" name="Straight Connector 150"/>
              <p:cNvCxnSpPr>
                <a:stCxn id="123" idx="0"/>
                <a:endCxn id="124" idx="4"/>
              </p:cNvCxnSpPr>
              <p:nvPr/>
            </p:nvCxnSpPr>
            <p:spPr>
              <a:xfrm flipV="1">
                <a:off x="4521743" y="2883789"/>
                <a:ext cx="297366" cy="5150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a:stCxn id="123" idx="0"/>
                <a:endCxn id="127" idx="4"/>
              </p:cNvCxnSpPr>
              <p:nvPr/>
            </p:nvCxnSpPr>
            <p:spPr>
              <a:xfrm flipV="1">
                <a:off x="4521743" y="2883789"/>
                <a:ext cx="935602" cy="5150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40" idx="0"/>
                <a:endCxn id="124" idx="4"/>
              </p:cNvCxnSpPr>
              <p:nvPr/>
            </p:nvCxnSpPr>
            <p:spPr>
              <a:xfrm flipH="1" flipV="1">
                <a:off x="4819109" y="2883789"/>
                <a:ext cx="302054" cy="5150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a:stCxn id="140" idx="0"/>
                <a:endCxn id="127" idx="4"/>
              </p:cNvCxnSpPr>
              <p:nvPr/>
            </p:nvCxnSpPr>
            <p:spPr>
              <a:xfrm flipV="1">
                <a:off x="5121163" y="2883789"/>
                <a:ext cx="336182" cy="5150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141" idx="0"/>
                <a:endCxn id="124" idx="4"/>
              </p:cNvCxnSpPr>
              <p:nvPr/>
            </p:nvCxnSpPr>
            <p:spPr>
              <a:xfrm flipH="1" flipV="1">
                <a:off x="4819109" y="2883789"/>
                <a:ext cx="905573" cy="512243"/>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41" idx="0"/>
                <a:endCxn id="127" idx="4"/>
              </p:cNvCxnSpPr>
              <p:nvPr/>
            </p:nvCxnSpPr>
            <p:spPr>
              <a:xfrm flipH="1" flipV="1">
                <a:off x="5457345" y="2883789"/>
                <a:ext cx="267337" cy="51224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a:stCxn id="145" idx="0"/>
                <a:endCxn id="125" idx="4"/>
              </p:cNvCxnSpPr>
              <p:nvPr/>
            </p:nvCxnSpPr>
            <p:spPr>
              <a:xfrm flipV="1">
                <a:off x="6407647" y="2883789"/>
                <a:ext cx="94121" cy="5150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a:stCxn id="146" idx="0"/>
                <a:endCxn id="125" idx="4"/>
              </p:cNvCxnSpPr>
              <p:nvPr/>
            </p:nvCxnSpPr>
            <p:spPr>
              <a:xfrm flipH="1" flipV="1">
                <a:off x="6501768" y="2883789"/>
                <a:ext cx="505299" cy="51501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p:cNvCxnSpPr>
                <a:stCxn id="147" idx="0"/>
                <a:endCxn id="125" idx="4"/>
              </p:cNvCxnSpPr>
              <p:nvPr/>
            </p:nvCxnSpPr>
            <p:spPr>
              <a:xfrm flipH="1" flipV="1">
                <a:off x="6501768" y="2883789"/>
                <a:ext cx="1108818" cy="51224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p:cNvCxnSpPr>
                <a:stCxn id="123" idx="4"/>
                <a:endCxn id="142" idx="0"/>
              </p:cNvCxnSpPr>
              <p:nvPr/>
            </p:nvCxnSpPr>
            <p:spPr>
              <a:xfrm flipH="1">
                <a:off x="4253412" y="3682264"/>
                <a:ext cx="268331" cy="6630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p:cNvCxnSpPr>
                <a:stCxn id="123" idx="4"/>
                <a:endCxn id="143" idx="0"/>
              </p:cNvCxnSpPr>
              <p:nvPr/>
            </p:nvCxnSpPr>
            <p:spPr>
              <a:xfrm>
                <a:off x="4521743" y="3682264"/>
                <a:ext cx="146304" cy="66322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40" idx="4"/>
                <a:endCxn id="144" idx="0"/>
              </p:cNvCxnSpPr>
              <p:nvPr/>
            </p:nvCxnSpPr>
            <p:spPr>
              <a:xfrm flipH="1">
                <a:off x="5078555" y="3682264"/>
                <a:ext cx="42608" cy="6630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46" idx="4"/>
                <a:endCxn id="148" idx="0"/>
              </p:cNvCxnSpPr>
              <p:nvPr/>
            </p:nvCxnSpPr>
            <p:spPr>
              <a:xfrm>
                <a:off x="7007067" y="3682264"/>
                <a:ext cx="307331" cy="6630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47" idx="4"/>
                <a:endCxn id="149" idx="0"/>
              </p:cNvCxnSpPr>
              <p:nvPr/>
            </p:nvCxnSpPr>
            <p:spPr>
              <a:xfrm>
                <a:off x="7610586" y="3679496"/>
                <a:ext cx="118447" cy="66598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47" idx="4"/>
                <a:endCxn id="150" idx="0"/>
              </p:cNvCxnSpPr>
              <p:nvPr/>
            </p:nvCxnSpPr>
            <p:spPr>
              <a:xfrm>
                <a:off x="7610586" y="3679496"/>
                <a:ext cx="528955" cy="66578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116" name="Flowchart: Connector 115"/>
            <p:cNvSpPr/>
            <p:nvPr/>
          </p:nvSpPr>
          <p:spPr>
            <a:xfrm>
              <a:off x="6762071" y="4999911"/>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Flowchart: Connector 117"/>
            <p:cNvSpPr/>
            <p:nvPr/>
          </p:nvSpPr>
          <p:spPr>
            <a:xfrm>
              <a:off x="7413436" y="5005777"/>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Flowchart: Connector 118"/>
            <p:cNvSpPr/>
            <p:nvPr/>
          </p:nvSpPr>
          <p:spPr>
            <a:xfrm>
              <a:off x="8053586" y="5005777"/>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0" name="Straight Connector 119"/>
            <p:cNvCxnSpPr>
              <a:endCxn id="116" idx="0"/>
            </p:cNvCxnSpPr>
            <p:nvPr/>
          </p:nvCxnSpPr>
          <p:spPr>
            <a:xfrm flipH="1">
              <a:off x="6908375" y="4322610"/>
              <a:ext cx="13470" cy="67730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endCxn id="118" idx="0"/>
            </p:cNvCxnSpPr>
            <p:nvPr/>
          </p:nvCxnSpPr>
          <p:spPr>
            <a:xfrm flipH="1">
              <a:off x="7559740" y="4325378"/>
              <a:ext cx="45070" cy="680399"/>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a:endCxn id="119" idx="0"/>
            </p:cNvCxnSpPr>
            <p:nvPr/>
          </p:nvCxnSpPr>
          <p:spPr>
            <a:xfrm flipH="1">
              <a:off x="8199890" y="4325378"/>
              <a:ext cx="4340" cy="68039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8" name="Flowchart: Connector 137"/>
            <p:cNvSpPr/>
            <p:nvPr/>
          </p:nvSpPr>
          <p:spPr>
            <a:xfrm>
              <a:off x="7082872" y="499597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9" name="Straight Connector 138"/>
            <p:cNvCxnSpPr>
              <a:endCxn id="138" idx="0"/>
            </p:cNvCxnSpPr>
            <p:nvPr/>
          </p:nvCxnSpPr>
          <p:spPr>
            <a:xfrm>
              <a:off x="6921845" y="4322610"/>
              <a:ext cx="307331" cy="673360"/>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58" name="Flowchart: Connector 157"/>
            <p:cNvSpPr/>
            <p:nvPr/>
          </p:nvSpPr>
          <p:spPr>
            <a:xfrm>
              <a:off x="6448414" y="500061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0" name="Straight Connector 159"/>
            <p:cNvCxnSpPr>
              <a:endCxn id="158" idx="0"/>
            </p:cNvCxnSpPr>
            <p:nvPr/>
          </p:nvCxnSpPr>
          <p:spPr>
            <a:xfrm>
              <a:off x="6318326" y="4325378"/>
              <a:ext cx="276392" cy="67524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162" name="Flowchart: Connector 161"/>
            <p:cNvSpPr/>
            <p:nvPr/>
          </p:nvSpPr>
          <p:spPr>
            <a:xfrm>
              <a:off x="7730904" y="500092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9" name="Straight Connector 168"/>
            <p:cNvCxnSpPr>
              <a:endCxn id="162" idx="0"/>
            </p:cNvCxnSpPr>
            <p:nvPr/>
          </p:nvCxnSpPr>
          <p:spPr>
            <a:xfrm>
              <a:off x="7604810" y="4325378"/>
              <a:ext cx="272398" cy="67554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2455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72" grpId="0" animBg="1"/>
      <p:bldP spid="11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a:latin typeface="Verdana" panose="020B0604030504040204" pitchFamily="34" charset="0"/>
                <a:ea typeface="Verdana" panose="020B0604030504040204" pitchFamily="34" charset="0"/>
                <a:cs typeface="Verdana" panose="020B0604030504040204" pitchFamily="34" charset="0"/>
              </a:rPr>
              <a:t>理论和实际的距离</a:t>
            </a:r>
            <a:r>
              <a:rPr lang="en-US" sz="3600" dirty="0">
                <a:latin typeface="Verdana" panose="020B0604030504040204" pitchFamily="34" charset="0"/>
                <a:ea typeface="Verdana" panose="020B0604030504040204" pitchFamily="34" charset="0"/>
                <a:cs typeface="Verdana" panose="020B0604030504040204" pitchFamily="34" charset="0"/>
              </a:rPr>
              <a:t>: </a:t>
            </a:r>
            <a:r>
              <a:rPr lang="zh-CN" altLang="en-US" sz="3600" dirty="0">
                <a:latin typeface="Verdana" panose="020B0604030504040204" pitchFamily="34" charset="0"/>
                <a:ea typeface="Verdana" panose="020B0604030504040204" pitchFamily="34" charset="0"/>
                <a:cs typeface="Verdana" panose="020B0604030504040204" pitchFamily="34" charset="0"/>
              </a:rPr>
              <a:t>不一致的数据</a:t>
            </a:r>
            <a:endParaRPr lang="en-US" sz="3600" dirty="0">
              <a:latin typeface="Verdana" panose="020B0604030504040204" pitchFamily="34" charset="0"/>
              <a:ea typeface="Verdana" panose="020B0604030504040204" pitchFamily="34" charset="0"/>
              <a:cs typeface="Verdana" panose="020B0604030504040204" pitchFamily="34" charset="0"/>
            </a:endParaRPr>
          </a:p>
        </p:txBody>
      </p:sp>
      <p:sp>
        <p:nvSpPr>
          <p:cNvPr id="26" name="Content Placeholder 2"/>
          <p:cNvSpPr>
            <a:spLocks noGrp="1"/>
          </p:cNvSpPr>
          <p:nvPr>
            <p:ph idx="1"/>
          </p:nvPr>
        </p:nvSpPr>
        <p:spPr>
          <a:xfrm>
            <a:off x="657225" y="1802765"/>
            <a:ext cx="10877550" cy="4351338"/>
          </a:xfrm>
        </p:spPr>
        <p:txBody>
          <a:bodyPr/>
          <a:lstStyle/>
          <a:p>
            <a:r>
              <a:rPr lang="en-US" dirty="0"/>
              <a:t>There is no exact result</a:t>
            </a:r>
          </a:p>
          <a:p>
            <a:pPr lvl="1"/>
            <a:r>
              <a:rPr lang="en-US" dirty="0">
                <a:latin typeface="+mj-lt"/>
              </a:rPr>
              <a:t>y</a:t>
            </a:r>
            <a:r>
              <a:rPr lang="en-US" baseline="-25000" dirty="0">
                <a:latin typeface="+mj-lt"/>
              </a:rPr>
              <a:t>1</a:t>
            </a:r>
            <a:r>
              <a:rPr lang="en-US" dirty="0">
                <a:latin typeface="+mj-lt"/>
              </a:rPr>
              <a:t>=x</a:t>
            </a:r>
            <a:r>
              <a:rPr lang="en-US" baseline="-25000" dirty="0">
                <a:latin typeface="+mj-lt"/>
              </a:rPr>
              <a:t>1</a:t>
            </a:r>
            <a:r>
              <a:rPr lang="en-US" dirty="0">
                <a:latin typeface="+mj-lt"/>
              </a:rPr>
              <a:t>*x</a:t>
            </a:r>
            <a:r>
              <a:rPr lang="en-US" baseline="-25000" dirty="0">
                <a:latin typeface="+mj-lt"/>
              </a:rPr>
              <a:t>2</a:t>
            </a:r>
            <a:r>
              <a:rPr lang="en-US" dirty="0">
                <a:latin typeface="+mj-lt"/>
              </a:rPr>
              <a:t>=0.9, y</a:t>
            </a:r>
            <a:r>
              <a:rPr lang="en-US" baseline="-25000" dirty="0">
                <a:latin typeface="+mj-lt"/>
              </a:rPr>
              <a:t>2</a:t>
            </a:r>
            <a:r>
              <a:rPr lang="en-US" dirty="0">
                <a:latin typeface="+mj-lt"/>
              </a:rPr>
              <a:t>=x</a:t>
            </a:r>
            <a:r>
              <a:rPr lang="en-US" baseline="-25000" dirty="0">
                <a:latin typeface="+mj-lt"/>
              </a:rPr>
              <a:t>1</a:t>
            </a:r>
            <a:r>
              <a:rPr lang="en-US" dirty="0">
                <a:latin typeface="+mj-lt"/>
              </a:rPr>
              <a:t>*x</a:t>
            </a:r>
            <a:r>
              <a:rPr lang="en-US" baseline="-25000" dirty="0">
                <a:latin typeface="+mj-lt"/>
              </a:rPr>
              <a:t>3</a:t>
            </a:r>
            <a:r>
              <a:rPr lang="en-US" dirty="0">
                <a:latin typeface="+mj-lt"/>
              </a:rPr>
              <a:t>=0.8  (x</a:t>
            </a:r>
            <a:r>
              <a:rPr lang="en-US" baseline="-25000" dirty="0">
                <a:latin typeface="+mj-lt"/>
              </a:rPr>
              <a:t>2</a:t>
            </a:r>
            <a:r>
              <a:rPr lang="en-US" dirty="0">
                <a:latin typeface="+mj-lt"/>
              </a:rPr>
              <a:t> = x</a:t>
            </a:r>
            <a:r>
              <a:rPr lang="en-US" baseline="-25000" dirty="0">
                <a:latin typeface="+mj-lt"/>
              </a:rPr>
              <a:t>3</a:t>
            </a:r>
            <a:r>
              <a:rPr lang="en-US" dirty="0">
                <a:latin typeface="+mj-lt"/>
              </a:rPr>
              <a:t> = 1) =&gt; x</a:t>
            </a:r>
            <a:r>
              <a:rPr lang="en-US" baseline="-25000" dirty="0">
                <a:latin typeface="+mj-lt"/>
              </a:rPr>
              <a:t>1</a:t>
            </a:r>
            <a:r>
              <a:rPr lang="en-US" dirty="0">
                <a:latin typeface="+mj-lt"/>
              </a:rPr>
              <a:t> = 0.8 or 0.9?</a:t>
            </a:r>
          </a:p>
          <a:p>
            <a:pPr lvl="1"/>
            <a:r>
              <a:rPr lang="en-US" dirty="0"/>
              <a:t>Use least square result (</a:t>
            </a:r>
            <a:r>
              <a:rPr lang="en-US" dirty="0">
                <a:latin typeface="+mj-lt"/>
              </a:rPr>
              <a:t>x</a:t>
            </a:r>
            <a:r>
              <a:rPr lang="en-US" baseline="-25000" dirty="0">
                <a:latin typeface="+mj-lt"/>
              </a:rPr>
              <a:t>1</a:t>
            </a:r>
            <a:r>
              <a:rPr lang="en-US" dirty="0">
                <a:latin typeface="+mj-lt"/>
              </a:rPr>
              <a:t> = 0.85</a:t>
            </a:r>
            <a:r>
              <a:rPr lang="en-US" sz="2000" dirty="0"/>
              <a:t>)</a:t>
            </a:r>
            <a:endParaRPr lang="en-US" dirty="0"/>
          </a:p>
          <a:p>
            <a:pPr lvl="1"/>
            <a:endParaRPr lang="en-US" dirty="0"/>
          </a:p>
          <a:p>
            <a:r>
              <a:rPr lang="en-US" dirty="0"/>
              <a:t>Good path constraint is too strong</a:t>
            </a:r>
          </a:p>
          <a:p>
            <a:pPr lvl="1"/>
            <a:r>
              <a:rPr lang="en-US" dirty="0">
                <a:latin typeface="+mj-lt"/>
              </a:rPr>
              <a:t>y</a:t>
            </a:r>
            <a:r>
              <a:rPr lang="en-US" baseline="-25000" dirty="0">
                <a:latin typeface="+mj-lt"/>
              </a:rPr>
              <a:t>1</a:t>
            </a:r>
            <a:r>
              <a:rPr lang="en-US" dirty="0">
                <a:latin typeface="+mj-lt"/>
              </a:rPr>
              <a:t> = x</a:t>
            </a:r>
            <a:r>
              <a:rPr lang="en-US" baseline="-25000" dirty="0">
                <a:latin typeface="+mj-lt"/>
              </a:rPr>
              <a:t>1</a:t>
            </a:r>
            <a:r>
              <a:rPr lang="en-US" dirty="0">
                <a:latin typeface="+mj-lt"/>
              </a:rPr>
              <a:t> * x</a:t>
            </a:r>
            <a:r>
              <a:rPr lang="en-US" baseline="-25000" dirty="0">
                <a:latin typeface="+mj-lt"/>
              </a:rPr>
              <a:t>2 </a:t>
            </a:r>
            <a:r>
              <a:rPr lang="en-US" dirty="0">
                <a:latin typeface="+mj-lt"/>
              </a:rPr>
              <a:t>= 1   =&gt;  x</a:t>
            </a:r>
            <a:r>
              <a:rPr lang="en-US" baseline="-25000" dirty="0">
                <a:latin typeface="+mj-lt"/>
              </a:rPr>
              <a:t>1</a:t>
            </a:r>
            <a:r>
              <a:rPr lang="en-US" dirty="0">
                <a:latin typeface="+mj-lt"/>
              </a:rPr>
              <a:t> = x</a:t>
            </a:r>
            <a:r>
              <a:rPr lang="en-US" baseline="-25000" dirty="0">
                <a:latin typeface="+mj-lt"/>
              </a:rPr>
              <a:t>2</a:t>
            </a:r>
            <a:r>
              <a:rPr lang="en-US" dirty="0">
                <a:latin typeface="+mj-lt"/>
              </a:rPr>
              <a:t> = 1</a:t>
            </a:r>
          </a:p>
          <a:p>
            <a:pPr lvl="1"/>
            <a:r>
              <a:rPr lang="en-US" dirty="0"/>
              <a:t>Path </a:t>
            </a:r>
            <a:r>
              <a:rPr lang="en-US" i="1" dirty="0"/>
              <a:t>during sampling </a:t>
            </a:r>
            <a:r>
              <a:rPr lang="en-US" dirty="0"/>
              <a:t>is good  =?&gt;  links are good</a:t>
            </a:r>
          </a:p>
          <a:p>
            <a:pPr lvl="1"/>
            <a:r>
              <a:rPr lang="en-US" dirty="0"/>
              <a:t>Take an almost 1 probability (</a:t>
            </a:r>
            <a:r>
              <a:rPr lang="en-US" dirty="0">
                <a:latin typeface="+mj-lt"/>
              </a:rPr>
              <a:t>x</a:t>
            </a:r>
            <a:r>
              <a:rPr lang="en-US" baseline="-25000" dirty="0">
                <a:latin typeface="+mj-lt"/>
              </a:rPr>
              <a:t>1</a:t>
            </a:r>
            <a:r>
              <a:rPr lang="en-US" dirty="0">
                <a:latin typeface="+mj-lt"/>
              </a:rPr>
              <a:t> = 1 - Ɛ</a:t>
            </a:r>
            <a:r>
              <a:rPr lang="en-US" dirty="0"/>
              <a:t>)</a:t>
            </a:r>
          </a:p>
        </p:txBody>
      </p:sp>
      <p:grpSp>
        <p:nvGrpSpPr>
          <p:cNvPr id="29" name="Group 28"/>
          <p:cNvGrpSpPr/>
          <p:nvPr/>
        </p:nvGrpSpPr>
        <p:grpSpPr>
          <a:xfrm>
            <a:off x="8691171" y="2360998"/>
            <a:ext cx="2014263" cy="3234872"/>
            <a:chOff x="982947" y="2749618"/>
            <a:chExt cx="2014263" cy="3234872"/>
          </a:xfrm>
        </p:grpSpPr>
        <p:grpSp>
          <p:nvGrpSpPr>
            <p:cNvPr id="31" name="Group 30"/>
            <p:cNvGrpSpPr/>
            <p:nvPr/>
          </p:nvGrpSpPr>
          <p:grpSpPr>
            <a:xfrm>
              <a:off x="1530735" y="5314904"/>
              <a:ext cx="1158076" cy="669586"/>
              <a:chOff x="1194649" y="1682953"/>
              <a:chExt cx="1158076" cy="669586"/>
            </a:xfrm>
          </p:grpSpPr>
          <p:cxnSp>
            <p:nvCxnSpPr>
              <p:cNvPr id="46" name="Straight Connector 45"/>
              <p:cNvCxnSpPr/>
              <p:nvPr/>
            </p:nvCxnSpPr>
            <p:spPr>
              <a:xfrm flipH="1">
                <a:off x="1195505" y="1873340"/>
                <a:ext cx="260756"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472356" y="1682953"/>
                <a:ext cx="880369" cy="369332"/>
              </a:xfrm>
              <a:prstGeom prst="rect">
                <a:avLst/>
              </a:prstGeom>
              <a:noFill/>
            </p:spPr>
            <p:txBody>
              <a:bodyPr wrap="none" rtlCol="0">
                <a:spAutoFit/>
              </a:bodyPr>
              <a:lstStyle/>
              <a:p>
                <a:r>
                  <a:rPr lang="en-US" altLang="zh-CN" dirty="0"/>
                  <a:t>y</a:t>
                </a:r>
                <a:r>
                  <a:rPr lang="en-US" altLang="zh-CN" baseline="-25000" dirty="0"/>
                  <a:t>1</a:t>
                </a:r>
                <a:r>
                  <a:rPr lang="en-US" altLang="zh-CN" dirty="0"/>
                  <a:t> = 0.9</a:t>
                </a:r>
                <a:endParaRPr lang="en-US" dirty="0"/>
              </a:p>
            </p:txBody>
          </p:sp>
          <p:cxnSp>
            <p:nvCxnSpPr>
              <p:cNvPr id="48" name="Straight Connector 47"/>
              <p:cNvCxnSpPr/>
              <p:nvPr/>
            </p:nvCxnSpPr>
            <p:spPr>
              <a:xfrm flipH="1">
                <a:off x="1194649" y="2173594"/>
                <a:ext cx="26075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1471500" y="1983207"/>
                <a:ext cx="880369" cy="369332"/>
              </a:xfrm>
              <a:prstGeom prst="rect">
                <a:avLst/>
              </a:prstGeom>
              <a:noFill/>
            </p:spPr>
            <p:txBody>
              <a:bodyPr wrap="none" rtlCol="0">
                <a:spAutoFit/>
              </a:bodyPr>
              <a:lstStyle/>
              <a:p>
                <a:r>
                  <a:rPr lang="en-US" dirty="0"/>
                  <a:t>y</a:t>
                </a:r>
                <a:r>
                  <a:rPr lang="en-US" baseline="-25000" dirty="0"/>
                  <a:t>2</a:t>
                </a:r>
                <a:r>
                  <a:rPr lang="en-US" dirty="0"/>
                  <a:t> = 0.8</a:t>
                </a:r>
              </a:p>
            </p:txBody>
          </p:sp>
        </p:grpSp>
        <p:sp>
          <p:nvSpPr>
            <p:cNvPr id="32" name="TextBox 31"/>
            <p:cNvSpPr txBox="1"/>
            <p:nvPr/>
          </p:nvSpPr>
          <p:spPr>
            <a:xfrm>
              <a:off x="982947" y="4244738"/>
              <a:ext cx="777424" cy="369332"/>
            </a:xfrm>
            <a:prstGeom prst="rect">
              <a:avLst/>
            </a:prstGeom>
            <a:noFill/>
          </p:spPr>
          <p:txBody>
            <a:bodyPr wrap="square" rtlCol="0">
              <a:spAutoFit/>
            </a:bodyPr>
            <a:lstStyle/>
            <a:p>
              <a:r>
                <a:rPr lang="en-US" dirty="0"/>
                <a:t>x</a:t>
              </a:r>
              <a:r>
                <a:rPr lang="en-US" baseline="-25000" dirty="0"/>
                <a:t>2 </a:t>
              </a:r>
              <a:r>
                <a:rPr lang="en-US" dirty="0"/>
                <a:t>= 1</a:t>
              </a:r>
              <a:endParaRPr lang="en-US" sz="1100" dirty="0"/>
            </a:p>
          </p:txBody>
        </p:sp>
        <p:sp>
          <p:nvSpPr>
            <p:cNvPr id="33" name="TextBox 32"/>
            <p:cNvSpPr txBox="1"/>
            <p:nvPr/>
          </p:nvSpPr>
          <p:spPr>
            <a:xfrm>
              <a:off x="2100746" y="3286086"/>
              <a:ext cx="777424" cy="369332"/>
            </a:xfrm>
            <a:prstGeom prst="rect">
              <a:avLst/>
            </a:prstGeom>
            <a:noFill/>
          </p:spPr>
          <p:txBody>
            <a:bodyPr wrap="square" rtlCol="0">
              <a:spAutoFit/>
            </a:bodyPr>
            <a:lstStyle/>
            <a:p>
              <a:r>
                <a:rPr lang="en-US" b="1" dirty="0"/>
                <a:t>x</a:t>
              </a:r>
              <a:r>
                <a:rPr lang="en-US" b="1" baseline="-25000" dirty="0"/>
                <a:t>1 </a:t>
              </a:r>
              <a:r>
                <a:rPr lang="en-US" b="1" dirty="0"/>
                <a:t>= ?</a:t>
              </a:r>
              <a:endParaRPr lang="en-US" sz="1100" b="1" dirty="0"/>
            </a:p>
          </p:txBody>
        </p:sp>
        <p:sp>
          <p:nvSpPr>
            <p:cNvPr id="34" name="TextBox 33"/>
            <p:cNvSpPr txBox="1"/>
            <p:nvPr/>
          </p:nvSpPr>
          <p:spPr>
            <a:xfrm>
              <a:off x="2219786" y="4173127"/>
              <a:ext cx="777424" cy="369332"/>
            </a:xfrm>
            <a:prstGeom prst="rect">
              <a:avLst/>
            </a:prstGeom>
            <a:noFill/>
          </p:spPr>
          <p:txBody>
            <a:bodyPr wrap="square" rtlCol="0">
              <a:spAutoFit/>
            </a:bodyPr>
            <a:lstStyle/>
            <a:p>
              <a:r>
                <a:rPr lang="en-US" dirty="0"/>
                <a:t>x</a:t>
              </a:r>
              <a:r>
                <a:rPr lang="en-US" baseline="-25000" dirty="0"/>
                <a:t>3 </a:t>
              </a:r>
              <a:r>
                <a:rPr lang="en-US" dirty="0"/>
                <a:t>= 1</a:t>
              </a:r>
              <a:endParaRPr lang="en-US" sz="1100" dirty="0"/>
            </a:p>
          </p:txBody>
        </p:sp>
        <p:sp>
          <p:nvSpPr>
            <p:cNvPr id="35" name="Freeform 34"/>
            <p:cNvSpPr/>
            <p:nvPr/>
          </p:nvSpPr>
          <p:spPr>
            <a:xfrm>
              <a:off x="1580606" y="2913017"/>
              <a:ext cx="437861" cy="2090057"/>
            </a:xfrm>
            <a:custGeom>
              <a:avLst/>
              <a:gdLst>
                <a:gd name="connsiteX0" fmla="*/ 0 w 437861"/>
                <a:gd name="connsiteY0" fmla="*/ 2090057 h 2090057"/>
                <a:gd name="connsiteX1" fmla="*/ 378823 w 437861"/>
                <a:gd name="connsiteY1" fmla="*/ 1084217 h 2090057"/>
                <a:gd name="connsiteX2" fmla="*/ 431074 w 437861"/>
                <a:gd name="connsiteY2" fmla="*/ 0 h 2090057"/>
              </a:gdLst>
              <a:ahLst/>
              <a:cxnLst>
                <a:cxn ang="0">
                  <a:pos x="connsiteX0" y="connsiteY0"/>
                </a:cxn>
                <a:cxn ang="0">
                  <a:pos x="connsiteX1" y="connsiteY1"/>
                </a:cxn>
                <a:cxn ang="0">
                  <a:pos x="connsiteX2" y="connsiteY2"/>
                </a:cxn>
              </a:cxnLst>
              <a:rect l="l" t="t" r="r" b="b"/>
              <a:pathLst>
                <a:path w="437861" h="2090057">
                  <a:moveTo>
                    <a:pt x="0" y="2090057"/>
                  </a:moveTo>
                  <a:cubicBezTo>
                    <a:pt x="153488" y="1761308"/>
                    <a:pt x="306977" y="1432560"/>
                    <a:pt x="378823" y="1084217"/>
                  </a:cubicBezTo>
                  <a:cubicBezTo>
                    <a:pt x="450669" y="735874"/>
                    <a:pt x="440871" y="367937"/>
                    <a:pt x="431074" y="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35"/>
            <p:cNvSpPr/>
            <p:nvPr/>
          </p:nvSpPr>
          <p:spPr>
            <a:xfrm>
              <a:off x="1964330" y="2939143"/>
              <a:ext cx="282481" cy="2050868"/>
            </a:xfrm>
            <a:custGeom>
              <a:avLst/>
              <a:gdLst>
                <a:gd name="connsiteX0" fmla="*/ 282481 w 282481"/>
                <a:gd name="connsiteY0" fmla="*/ 2050868 h 2050868"/>
                <a:gd name="connsiteX1" fmla="*/ 21224 w 282481"/>
                <a:gd name="connsiteY1" fmla="*/ 966651 h 2050868"/>
                <a:gd name="connsiteX2" fmla="*/ 34287 w 282481"/>
                <a:gd name="connsiteY2" fmla="*/ 0 h 2050868"/>
              </a:gdLst>
              <a:ahLst/>
              <a:cxnLst>
                <a:cxn ang="0">
                  <a:pos x="connsiteX0" y="connsiteY0"/>
                </a:cxn>
                <a:cxn ang="0">
                  <a:pos x="connsiteX1" y="connsiteY1"/>
                </a:cxn>
                <a:cxn ang="0">
                  <a:pos x="connsiteX2" y="connsiteY2"/>
                </a:cxn>
              </a:cxnLst>
              <a:rect l="l" t="t" r="r" b="b"/>
              <a:pathLst>
                <a:path w="282481" h="2050868">
                  <a:moveTo>
                    <a:pt x="282481" y="2050868"/>
                  </a:moveTo>
                  <a:cubicBezTo>
                    <a:pt x="172535" y="1679665"/>
                    <a:pt x="62590" y="1308462"/>
                    <a:pt x="21224" y="966651"/>
                  </a:cubicBezTo>
                  <a:cubicBezTo>
                    <a:pt x="-20142" y="624840"/>
                    <a:pt x="7072" y="312420"/>
                    <a:pt x="34287"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p:cNvSpPr/>
            <p:nvPr/>
          </p:nvSpPr>
          <p:spPr>
            <a:xfrm>
              <a:off x="1797070" y="3801698"/>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p:cNvSpPr/>
            <p:nvPr/>
          </p:nvSpPr>
          <p:spPr>
            <a:xfrm>
              <a:off x="1431310" y="482592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p:cNvSpPr/>
            <p:nvPr/>
          </p:nvSpPr>
          <p:spPr>
            <a:xfrm>
              <a:off x="2111814" y="482592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p:cNvSpPr/>
            <p:nvPr/>
          </p:nvSpPr>
          <p:spPr>
            <a:xfrm>
              <a:off x="1817165" y="2749618"/>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 name="Group 3"/>
          <p:cNvGrpSpPr/>
          <p:nvPr/>
        </p:nvGrpSpPr>
        <p:grpSpPr>
          <a:xfrm>
            <a:off x="8505230" y="2182435"/>
            <a:ext cx="2625534" cy="3716698"/>
            <a:chOff x="9172958" y="2138934"/>
            <a:chExt cx="2625534" cy="3716698"/>
          </a:xfrm>
        </p:grpSpPr>
        <p:sp>
          <p:nvSpPr>
            <p:cNvPr id="3" name="Rectangle 2"/>
            <p:cNvSpPr/>
            <p:nvPr/>
          </p:nvSpPr>
          <p:spPr>
            <a:xfrm>
              <a:off x="9172958" y="2138934"/>
              <a:ext cx="2625534" cy="37166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9222811" y="2256623"/>
              <a:ext cx="2557874" cy="3481319"/>
              <a:chOff x="8233252" y="2374313"/>
              <a:chExt cx="2557874" cy="3481319"/>
            </a:xfrm>
          </p:grpSpPr>
          <p:grpSp>
            <p:nvGrpSpPr>
              <p:cNvPr id="55" name="Group 54"/>
              <p:cNvGrpSpPr/>
              <p:nvPr/>
            </p:nvGrpSpPr>
            <p:grpSpPr>
              <a:xfrm>
                <a:off x="8443032" y="5190064"/>
                <a:ext cx="2083115" cy="665568"/>
                <a:chOff x="9459226" y="5696061"/>
                <a:chExt cx="2083115" cy="665568"/>
              </a:xfrm>
            </p:grpSpPr>
            <p:cxnSp>
              <p:nvCxnSpPr>
                <p:cNvPr id="56" name="Straight Connector 55"/>
                <p:cNvCxnSpPr/>
                <p:nvPr/>
              </p:nvCxnSpPr>
              <p:spPr>
                <a:xfrm flipH="1">
                  <a:off x="9459226" y="5886448"/>
                  <a:ext cx="260756"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9736077" y="5696061"/>
                  <a:ext cx="1178015" cy="369332"/>
                </a:xfrm>
                <a:prstGeom prst="rect">
                  <a:avLst/>
                </a:prstGeom>
                <a:noFill/>
              </p:spPr>
              <p:txBody>
                <a:bodyPr wrap="none" rtlCol="0">
                  <a:spAutoFit/>
                </a:bodyPr>
                <a:lstStyle/>
                <a:p>
                  <a:r>
                    <a:rPr lang="en-US" dirty="0"/>
                    <a:t>Good path</a:t>
                  </a:r>
                </a:p>
              </p:txBody>
            </p:sp>
            <p:cxnSp>
              <p:nvCxnSpPr>
                <p:cNvPr id="58" name="Straight Connector 57"/>
                <p:cNvCxnSpPr/>
                <p:nvPr/>
              </p:nvCxnSpPr>
              <p:spPr>
                <a:xfrm flipH="1">
                  <a:off x="9459226" y="6182684"/>
                  <a:ext cx="260756"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736077" y="5992297"/>
                  <a:ext cx="1806264" cy="369332"/>
                </a:xfrm>
                <a:prstGeom prst="rect">
                  <a:avLst/>
                </a:prstGeom>
                <a:noFill/>
              </p:spPr>
              <p:txBody>
                <a:bodyPr wrap="none" rtlCol="0">
                  <a:spAutoFit/>
                </a:bodyPr>
                <a:lstStyle/>
                <a:p>
                  <a:r>
                    <a:rPr lang="en-US" dirty="0"/>
                    <a:t>Problematic path</a:t>
                  </a:r>
                </a:p>
              </p:txBody>
            </p:sp>
          </p:grpSp>
          <p:grpSp>
            <p:nvGrpSpPr>
              <p:cNvPr id="15" name="Group 14"/>
              <p:cNvGrpSpPr/>
              <p:nvPr/>
            </p:nvGrpSpPr>
            <p:grpSpPr>
              <a:xfrm>
                <a:off x="8233252" y="2374313"/>
                <a:ext cx="2557874" cy="2540439"/>
                <a:chOff x="3190989" y="3265873"/>
                <a:chExt cx="2557874" cy="2540439"/>
              </a:xfrm>
            </p:grpSpPr>
            <p:grpSp>
              <p:nvGrpSpPr>
                <p:cNvPr id="14" name="Group 13"/>
                <p:cNvGrpSpPr/>
                <p:nvPr/>
              </p:nvGrpSpPr>
              <p:grpSpPr>
                <a:xfrm>
                  <a:off x="3190989" y="3265873"/>
                  <a:ext cx="2557874" cy="2540439"/>
                  <a:chOff x="8684292" y="2731184"/>
                  <a:chExt cx="2557874" cy="2540439"/>
                </a:xfrm>
              </p:grpSpPr>
              <p:sp>
                <p:nvSpPr>
                  <p:cNvPr id="37" name="TextBox 36"/>
                  <p:cNvSpPr txBox="1"/>
                  <p:nvPr/>
                </p:nvSpPr>
                <p:spPr>
                  <a:xfrm>
                    <a:off x="10070200" y="3202054"/>
                    <a:ext cx="777424" cy="369332"/>
                  </a:xfrm>
                  <a:prstGeom prst="rect">
                    <a:avLst/>
                  </a:prstGeom>
                  <a:noFill/>
                </p:spPr>
                <p:txBody>
                  <a:bodyPr wrap="square" rtlCol="0">
                    <a:spAutoFit/>
                  </a:bodyPr>
                  <a:lstStyle/>
                  <a:p>
                    <a:r>
                      <a:rPr lang="en-US" dirty="0"/>
                      <a:t>x</a:t>
                    </a:r>
                    <a:r>
                      <a:rPr lang="en-US" baseline="-25000" dirty="0"/>
                      <a:t>1 </a:t>
                    </a:r>
                    <a:r>
                      <a:rPr lang="en-US" dirty="0"/>
                      <a:t>= ?</a:t>
                    </a:r>
                    <a:endParaRPr lang="en-US" sz="1100" dirty="0"/>
                  </a:p>
                </p:txBody>
              </p:sp>
              <p:sp>
                <p:nvSpPr>
                  <p:cNvPr id="7" name="Freeform 6"/>
                  <p:cNvSpPr/>
                  <p:nvPr/>
                </p:nvSpPr>
                <p:spPr>
                  <a:xfrm>
                    <a:off x="9522823" y="2886891"/>
                    <a:ext cx="430924" cy="2220686"/>
                  </a:xfrm>
                  <a:custGeom>
                    <a:avLst/>
                    <a:gdLst>
                      <a:gd name="connsiteX0" fmla="*/ 0 w 430924"/>
                      <a:gd name="connsiteY0" fmla="*/ 2220686 h 2220686"/>
                      <a:gd name="connsiteX1" fmla="*/ 378823 w 430924"/>
                      <a:gd name="connsiteY1" fmla="*/ 1058092 h 2220686"/>
                      <a:gd name="connsiteX2" fmla="*/ 418011 w 430924"/>
                      <a:gd name="connsiteY2" fmla="*/ 0 h 2220686"/>
                    </a:gdLst>
                    <a:ahLst/>
                    <a:cxnLst>
                      <a:cxn ang="0">
                        <a:pos x="connsiteX0" y="connsiteY0"/>
                      </a:cxn>
                      <a:cxn ang="0">
                        <a:pos x="connsiteX1" y="connsiteY1"/>
                      </a:cxn>
                      <a:cxn ang="0">
                        <a:pos x="connsiteX2" y="connsiteY2"/>
                      </a:cxn>
                    </a:cxnLst>
                    <a:rect l="l" t="t" r="r" b="b"/>
                    <a:pathLst>
                      <a:path w="430924" h="2220686">
                        <a:moveTo>
                          <a:pt x="0" y="2220686"/>
                        </a:moveTo>
                        <a:cubicBezTo>
                          <a:pt x="154577" y="1824446"/>
                          <a:pt x="309155" y="1428206"/>
                          <a:pt x="378823" y="1058092"/>
                        </a:cubicBezTo>
                        <a:cubicBezTo>
                          <a:pt x="448491" y="687978"/>
                          <a:pt x="433251" y="343989"/>
                          <a:pt x="418011"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10"/>
                  <p:cNvSpPr/>
                  <p:nvPr/>
                </p:nvSpPr>
                <p:spPr>
                  <a:xfrm>
                    <a:off x="9940834" y="2860766"/>
                    <a:ext cx="182880" cy="2207623"/>
                  </a:xfrm>
                  <a:custGeom>
                    <a:avLst/>
                    <a:gdLst>
                      <a:gd name="connsiteX0" fmla="*/ 182880 w 182880"/>
                      <a:gd name="connsiteY0" fmla="*/ 2207623 h 2207623"/>
                      <a:gd name="connsiteX1" fmla="*/ 52252 w 182880"/>
                      <a:gd name="connsiteY1" fmla="*/ 1045028 h 2207623"/>
                      <a:gd name="connsiteX2" fmla="*/ 0 w 182880"/>
                      <a:gd name="connsiteY2" fmla="*/ 0 h 2207623"/>
                    </a:gdLst>
                    <a:ahLst/>
                    <a:cxnLst>
                      <a:cxn ang="0">
                        <a:pos x="connsiteX0" y="connsiteY0"/>
                      </a:cxn>
                      <a:cxn ang="0">
                        <a:pos x="connsiteX1" y="connsiteY1"/>
                      </a:cxn>
                      <a:cxn ang="0">
                        <a:pos x="connsiteX2" y="connsiteY2"/>
                      </a:cxn>
                    </a:cxnLst>
                    <a:rect l="l" t="t" r="r" b="b"/>
                    <a:pathLst>
                      <a:path w="182880" h="2207623">
                        <a:moveTo>
                          <a:pt x="182880" y="2207623"/>
                        </a:moveTo>
                        <a:cubicBezTo>
                          <a:pt x="132806" y="1810294"/>
                          <a:pt x="82732" y="1412965"/>
                          <a:pt x="52252" y="1045028"/>
                        </a:cubicBezTo>
                        <a:cubicBezTo>
                          <a:pt x="21772" y="677091"/>
                          <a:pt x="10886" y="338545"/>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1"/>
                  <p:cNvSpPr/>
                  <p:nvPr/>
                </p:nvSpPr>
                <p:spPr>
                  <a:xfrm>
                    <a:off x="9920812" y="2886891"/>
                    <a:ext cx="673165" cy="2272938"/>
                  </a:xfrm>
                  <a:custGeom>
                    <a:avLst/>
                    <a:gdLst>
                      <a:gd name="connsiteX0" fmla="*/ 673165 w 673165"/>
                      <a:gd name="connsiteY0" fmla="*/ 2272938 h 2272938"/>
                      <a:gd name="connsiteX1" fmla="*/ 72274 w 673165"/>
                      <a:gd name="connsiteY1" fmla="*/ 1005840 h 2272938"/>
                      <a:gd name="connsiteX2" fmla="*/ 33085 w 673165"/>
                      <a:gd name="connsiteY2" fmla="*/ 0 h 2272938"/>
                    </a:gdLst>
                    <a:ahLst/>
                    <a:cxnLst>
                      <a:cxn ang="0">
                        <a:pos x="connsiteX0" y="connsiteY0"/>
                      </a:cxn>
                      <a:cxn ang="0">
                        <a:pos x="connsiteX1" y="connsiteY1"/>
                      </a:cxn>
                      <a:cxn ang="0">
                        <a:pos x="connsiteX2" y="connsiteY2"/>
                      </a:cxn>
                    </a:cxnLst>
                    <a:rect l="l" t="t" r="r" b="b"/>
                    <a:pathLst>
                      <a:path w="673165" h="2272938">
                        <a:moveTo>
                          <a:pt x="673165" y="2272938"/>
                        </a:moveTo>
                        <a:cubicBezTo>
                          <a:pt x="426059" y="1828800"/>
                          <a:pt x="178954" y="1384663"/>
                          <a:pt x="72274" y="1005840"/>
                        </a:cubicBezTo>
                        <a:cubicBezTo>
                          <a:pt x="-34406" y="627017"/>
                          <a:pt x="-661" y="313508"/>
                          <a:pt x="33085"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9917740" y="2834640"/>
                    <a:ext cx="1224878" cy="2299063"/>
                  </a:xfrm>
                  <a:custGeom>
                    <a:avLst/>
                    <a:gdLst>
                      <a:gd name="connsiteX0" fmla="*/ 1224878 w 1224878"/>
                      <a:gd name="connsiteY0" fmla="*/ 2299063 h 2299063"/>
                      <a:gd name="connsiteX1" fmla="*/ 101472 w 1224878"/>
                      <a:gd name="connsiteY1" fmla="*/ 1045029 h 2299063"/>
                      <a:gd name="connsiteX2" fmla="*/ 88409 w 1224878"/>
                      <a:gd name="connsiteY2" fmla="*/ 0 h 2299063"/>
                    </a:gdLst>
                    <a:ahLst/>
                    <a:cxnLst>
                      <a:cxn ang="0">
                        <a:pos x="connsiteX0" y="connsiteY0"/>
                      </a:cxn>
                      <a:cxn ang="0">
                        <a:pos x="connsiteX1" y="connsiteY1"/>
                      </a:cxn>
                      <a:cxn ang="0">
                        <a:pos x="connsiteX2" y="connsiteY2"/>
                      </a:cxn>
                    </a:cxnLst>
                    <a:rect l="l" t="t" r="r" b="b"/>
                    <a:pathLst>
                      <a:path w="1224878" h="2299063">
                        <a:moveTo>
                          <a:pt x="1224878" y="2299063"/>
                        </a:moveTo>
                        <a:cubicBezTo>
                          <a:pt x="757880" y="1863634"/>
                          <a:pt x="290883" y="1428206"/>
                          <a:pt x="101472" y="1045029"/>
                        </a:cubicBezTo>
                        <a:cubicBezTo>
                          <a:pt x="-87939" y="661852"/>
                          <a:pt x="36157" y="130629"/>
                          <a:pt x="88409"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8752114" y="2899954"/>
                    <a:ext cx="1232133" cy="2181497"/>
                  </a:xfrm>
                  <a:custGeom>
                    <a:avLst/>
                    <a:gdLst>
                      <a:gd name="connsiteX0" fmla="*/ 0 w 1232133"/>
                      <a:gd name="connsiteY0" fmla="*/ 2181497 h 2181497"/>
                      <a:gd name="connsiteX1" fmla="*/ 1097280 w 1232133"/>
                      <a:gd name="connsiteY1" fmla="*/ 1031966 h 2181497"/>
                      <a:gd name="connsiteX2" fmla="*/ 1175657 w 1232133"/>
                      <a:gd name="connsiteY2" fmla="*/ 0 h 2181497"/>
                    </a:gdLst>
                    <a:ahLst/>
                    <a:cxnLst>
                      <a:cxn ang="0">
                        <a:pos x="connsiteX0" y="connsiteY0"/>
                      </a:cxn>
                      <a:cxn ang="0">
                        <a:pos x="connsiteX1" y="connsiteY1"/>
                      </a:cxn>
                      <a:cxn ang="0">
                        <a:pos x="connsiteX2" y="connsiteY2"/>
                      </a:cxn>
                    </a:cxnLst>
                    <a:rect l="l" t="t" r="r" b="b"/>
                    <a:pathLst>
                      <a:path w="1232133" h="2181497">
                        <a:moveTo>
                          <a:pt x="0" y="2181497"/>
                        </a:moveTo>
                        <a:cubicBezTo>
                          <a:pt x="450668" y="1788523"/>
                          <a:pt x="901337" y="1395549"/>
                          <a:pt x="1097280" y="1031966"/>
                        </a:cubicBezTo>
                        <a:cubicBezTo>
                          <a:pt x="1293223" y="668383"/>
                          <a:pt x="1234440" y="334191"/>
                          <a:pt x="1175657" y="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26"/>
                  <p:cNvSpPr/>
                  <p:nvPr/>
                </p:nvSpPr>
                <p:spPr>
                  <a:xfrm>
                    <a:off x="9757497" y="378326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lowchart: Connector 27"/>
                  <p:cNvSpPr/>
                  <p:nvPr/>
                </p:nvSpPr>
                <p:spPr>
                  <a:xfrm>
                    <a:off x="8684292" y="491150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29"/>
                  <p:cNvSpPr/>
                  <p:nvPr/>
                </p:nvSpPr>
                <p:spPr>
                  <a:xfrm>
                    <a:off x="9777592" y="2731184"/>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Connector 41"/>
                  <p:cNvSpPr/>
                  <p:nvPr/>
                </p:nvSpPr>
                <p:spPr>
                  <a:xfrm>
                    <a:off x="9393404" y="498815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p:cNvSpPr/>
                  <p:nvPr/>
                </p:nvSpPr>
                <p:spPr>
                  <a:xfrm>
                    <a:off x="9963229" y="497597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Connector 43"/>
                  <p:cNvSpPr/>
                  <p:nvPr/>
                </p:nvSpPr>
                <p:spPr>
                  <a:xfrm>
                    <a:off x="10432985" y="498815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Connector 44"/>
                  <p:cNvSpPr/>
                  <p:nvPr/>
                </p:nvSpPr>
                <p:spPr>
                  <a:xfrm>
                    <a:off x="10949558" y="4988159"/>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0" name="TextBox 59"/>
                <p:cNvSpPr txBox="1"/>
                <p:nvPr/>
              </p:nvSpPr>
              <p:spPr>
                <a:xfrm>
                  <a:off x="3514890" y="4732915"/>
                  <a:ext cx="777424" cy="369332"/>
                </a:xfrm>
                <a:prstGeom prst="rect">
                  <a:avLst/>
                </a:prstGeom>
                <a:noFill/>
              </p:spPr>
              <p:txBody>
                <a:bodyPr wrap="square" rtlCol="0">
                  <a:spAutoFit/>
                </a:bodyPr>
                <a:lstStyle/>
                <a:p>
                  <a:r>
                    <a:rPr lang="en-US" dirty="0"/>
                    <a:t>x</a:t>
                  </a:r>
                  <a:r>
                    <a:rPr lang="en-US" baseline="-25000" dirty="0"/>
                    <a:t>2</a:t>
                  </a:r>
                  <a:endParaRPr lang="en-US" sz="1100" dirty="0"/>
                </a:p>
              </p:txBody>
            </p:sp>
          </p:grpSp>
        </p:grpSp>
      </p:grpSp>
    </p:spTree>
    <p:extLst>
      <p:ext uri="{BB962C8B-B14F-4D97-AF65-F5344CB8AC3E}">
        <p14:creationId xmlns:p14="http://schemas.microsoft.com/office/powerpoint/2010/main" val="67046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28"/>
          <p:cNvPicPr>
            <a:picLocks noChangeAspect="1"/>
          </p:cNvPicPr>
          <p:nvPr/>
        </p:nvPicPr>
        <p:blipFill>
          <a:blip r:embed="rId3"/>
          <a:stretch>
            <a:fillRect/>
          </a:stretch>
        </p:blipFill>
        <p:spPr>
          <a:xfrm>
            <a:off x="590049" y="2175782"/>
            <a:ext cx="11191875" cy="3705225"/>
          </a:xfrm>
          <a:prstGeom prst="rect">
            <a:avLst/>
          </a:prstGeom>
        </p:spPr>
      </p:pic>
      <p:sp>
        <p:nvSpPr>
          <p:cNvPr id="2" name="Title 1"/>
          <p:cNvSpPr>
            <a:spLocks noGrp="1"/>
          </p:cNvSpPr>
          <p:nvPr>
            <p:ph type="title"/>
          </p:nvPr>
        </p:nvSpPr>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Challenges: false positive</a:t>
            </a:r>
          </a:p>
        </p:txBody>
      </p:sp>
      <p:grpSp>
        <p:nvGrpSpPr>
          <p:cNvPr id="28" name="Group 27"/>
          <p:cNvGrpSpPr/>
          <p:nvPr/>
        </p:nvGrpSpPr>
        <p:grpSpPr>
          <a:xfrm>
            <a:off x="590049" y="2191315"/>
            <a:ext cx="9120600" cy="2120544"/>
            <a:chOff x="590049" y="2191315"/>
            <a:chExt cx="9120600" cy="2120544"/>
          </a:xfrm>
        </p:grpSpPr>
        <p:sp>
          <p:nvSpPr>
            <p:cNvPr id="4" name="Freeform 3"/>
            <p:cNvSpPr/>
            <p:nvPr/>
          </p:nvSpPr>
          <p:spPr>
            <a:xfrm>
              <a:off x="740018" y="2474779"/>
              <a:ext cx="5123145" cy="1578717"/>
            </a:xfrm>
            <a:custGeom>
              <a:avLst/>
              <a:gdLst>
                <a:gd name="connsiteX0" fmla="*/ 3763925 w 5123145"/>
                <a:gd name="connsiteY0" fmla="*/ 1626782 h 1626782"/>
                <a:gd name="connsiteX1" fmla="*/ 4912241 w 5123145"/>
                <a:gd name="connsiteY1" fmla="*/ 925033 h 1626782"/>
                <a:gd name="connsiteX2" fmla="*/ 0 w 5123145"/>
                <a:gd name="connsiteY2" fmla="*/ 0 h 1626782"/>
              </a:gdLst>
              <a:ahLst/>
              <a:cxnLst>
                <a:cxn ang="0">
                  <a:pos x="connsiteX0" y="connsiteY0"/>
                </a:cxn>
                <a:cxn ang="0">
                  <a:pos x="connsiteX1" y="connsiteY1"/>
                </a:cxn>
                <a:cxn ang="0">
                  <a:pos x="connsiteX2" y="connsiteY2"/>
                </a:cxn>
              </a:cxnLst>
              <a:rect l="l" t="t" r="r" b="b"/>
              <a:pathLst>
                <a:path w="5123145" h="1626782">
                  <a:moveTo>
                    <a:pt x="3763925" y="1626782"/>
                  </a:moveTo>
                  <a:cubicBezTo>
                    <a:pt x="4651743" y="1411472"/>
                    <a:pt x="5539562" y="1196163"/>
                    <a:pt x="4912241" y="925033"/>
                  </a:cubicBezTo>
                  <a:cubicBezTo>
                    <a:pt x="4284920" y="653903"/>
                    <a:pt x="671623" y="138223"/>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1637414" y="2328528"/>
              <a:ext cx="4197304" cy="1754372"/>
            </a:xfrm>
            <a:custGeom>
              <a:avLst/>
              <a:gdLst>
                <a:gd name="connsiteX0" fmla="*/ 2913321 w 4197304"/>
                <a:gd name="connsiteY0" fmla="*/ 1754372 h 1754372"/>
                <a:gd name="connsiteX1" fmla="*/ 4051005 w 4197304"/>
                <a:gd name="connsiteY1" fmla="*/ 1063255 h 1754372"/>
                <a:gd name="connsiteX2" fmla="*/ 0 w 4197304"/>
                <a:gd name="connsiteY2" fmla="*/ 0 h 1754372"/>
              </a:gdLst>
              <a:ahLst/>
              <a:cxnLst>
                <a:cxn ang="0">
                  <a:pos x="connsiteX0" y="connsiteY0"/>
                </a:cxn>
                <a:cxn ang="0">
                  <a:pos x="connsiteX1" y="connsiteY1"/>
                </a:cxn>
                <a:cxn ang="0">
                  <a:pos x="connsiteX2" y="connsiteY2"/>
                </a:cxn>
              </a:cxnLst>
              <a:rect l="l" t="t" r="r" b="b"/>
              <a:pathLst>
                <a:path w="4197304" h="1754372">
                  <a:moveTo>
                    <a:pt x="2913321" y="1754372"/>
                  </a:moveTo>
                  <a:cubicBezTo>
                    <a:pt x="3724940" y="1555011"/>
                    <a:pt x="4536559" y="1355650"/>
                    <a:pt x="4051005" y="1063255"/>
                  </a:cubicBezTo>
                  <a:cubicBezTo>
                    <a:pt x="3565451" y="770860"/>
                    <a:pt x="1782725" y="385430"/>
                    <a:pt x="0" y="0"/>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22"/>
            <p:cNvSpPr/>
            <p:nvPr/>
          </p:nvSpPr>
          <p:spPr>
            <a:xfrm>
              <a:off x="4508205" y="2488019"/>
              <a:ext cx="5092995" cy="1626781"/>
            </a:xfrm>
            <a:custGeom>
              <a:avLst/>
              <a:gdLst>
                <a:gd name="connsiteX0" fmla="*/ 0 w 5092995"/>
                <a:gd name="connsiteY0" fmla="*/ 1626781 h 1626781"/>
                <a:gd name="connsiteX1" fmla="*/ 1382232 w 5092995"/>
                <a:gd name="connsiteY1" fmla="*/ 925032 h 1626781"/>
                <a:gd name="connsiteX2" fmla="*/ 5092995 w 5092995"/>
                <a:gd name="connsiteY2" fmla="*/ 0 h 1626781"/>
              </a:gdLst>
              <a:ahLst/>
              <a:cxnLst>
                <a:cxn ang="0">
                  <a:pos x="connsiteX0" y="connsiteY0"/>
                </a:cxn>
                <a:cxn ang="0">
                  <a:pos x="connsiteX1" y="connsiteY1"/>
                </a:cxn>
                <a:cxn ang="0">
                  <a:pos x="connsiteX2" y="connsiteY2"/>
                </a:cxn>
              </a:cxnLst>
              <a:rect l="l" t="t" r="r" b="b"/>
              <a:pathLst>
                <a:path w="5092995" h="1626781">
                  <a:moveTo>
                    <a:pt x="0" y="1626781"/>
                  </a:moveTo>
                  <a:cubicBezTo>
                    <a:pt x="266700" y="1411471"/>
                    <a:pt x="533400" y="1196162"/>
                    <a:pt x="1382232" y="925032"/>
                  </a:cubicBezTo>
                  <a:cubicBezTo>
                    <a:pt x="2231064" y="653902"/>
                    <a:pt x="3662029" y="326951"/>
                    <a:pt x="5092995" y="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26"/>
            <p:cNvSpPr/>
            <p:nvPr/>
          </p:nvSpPr>
          <p:spPr>
            <a:xfrm>
              <a:off x="5884589" y="2414189"/>
              <a:ext cx="3743369" cy="1754373"/>
            </a:xfrm>
            <a:custGeom>
              <a:avLst/>
              <a:gdLst>
                <a:gd name="connsiteX0" fmla="*/ 1414838 w 3743369"/>
                <a:gd name="connsiteY0" fmla="*/ 1754373 h 1754373"/>
                <a:gd name="connsiteX1" fmla="*/ 96401 w 3743369"/>
                <a:gd name="connsiteY1" fmla="*/ 988828 h 1754373"/>
                <a:gd name="connsiteX2" fmla="*/ 3743369 w 3743369"/>
                <a:gd name="connsiteY2" fmla="*/ 0 h 1754373"/>
              </a:gdLst>
              <a:ahLst/>
              <a:cxnLst>
                <a:cxn ang="0">
                  <a:pos x="connsiteX0" y="connsiteY0"/>
                </a:cxn>
                <a:cxn ang="0">
                  <a:pos x="connsiteX1" y="connsiteY1"/>
                </a:cxn>
                <a:cxn ang="0">
                  <a:pos x="connsiteX2" y="connsiteY2"/>
                </a:cxn>
              </a:cxnLst>
              <a:rect l="l" t="t" r="r" b="b"/>
              <a:pathLst>
                <a:path w="3743369" h="1754373">
                  <a:moveTo>
                    <a:pt x="1414838" y="1754373"/>
                  </a:moveTo>
                  <a:cubicBezTo>
                    <a:pt x="561575" y="1517798"/>
                    <a:pt x="-291687" y="1281223"/>
                    <a:pt x="96401" y="988828"/>
                  </a:cubicBezTo>
                  <a:cubicBezTo>
                    <a:pt x="484489" y="696433"/>
                    <a:pt x="2113929" y="348216"/>
                    <a:pt x="3743369" y="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owchart: Connector 6"/>
            <p:cNvSpPr/>
            <p:nvPr/>
          </p:nvSpPr>
          <p:spPr>
            <a:xfrm>
              <a:off x="5738285" y="329137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owchart: Connector 8"/>
            <p:cNvSpPr/>
            <p:nvPr/>
          </p:nvSpPr>
          <p:spPr>
            <a:xfrm>
              <a:off x="7040880" y="402839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Connector 10"/>
            <p:cNvSpPr/>
            <p:nvPr/>
          </p:nvSpPr>
          <p:spPr>
            <a:xfrm>
              <a:off x="9418041" y="232954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Connector 11"/>
            <p:cNvSpPr/>
            <p:nvPr/>
          </p:nvSpPr>
          <p:spPr>
            <a:xfrm>
              <a:off x="4375075" y="401057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2"/>
            <p:cNvSpPr/>
            <p:nvPr/>
          </p:nvSpPr>
          <p:spPr>
            <a:xfrm>
              <a:off x="1425600" y="219131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lowchart: Connector 13"/>
            <p:cNvSpPr/>
            <p:nvPr/>
          </p:nvSpPr>
          <p:spPr>
            <a:xfrm>
              <a:off x="590049" y="2372711"/>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57260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p:cNvGrpSpPr/>
          <p:nvPr/>
        </p:nvGrpSpPr>
        <p:grpSpPr>
          <a:xfrm>
            <a:off x="1251082" y="4240698"/>
            <a:ext cx="9120600" cy="2120544"/>
            <a:chOff x="590049" y="2191315"/>
            <a:chExt cx="9120600" cy="2120544"/>
          </a:xfrm>
        </p:grpSpPr>
        <p:sp>
          <p:nvSpPr>
            <p:cNvPr id="29" name="Freeform 28"/>
            <p:cNvSpPr/>
            <p:nvPr/>
          </p:nvSpPr>
          <p:spPr>
            <a:xfrm>
              <a:off x="740018" y="2474779"/>
              <a:ext cx="5123145" cy="1578717"/>
            </a:xfrm>
            <a:custGeom>
              <a:avLst/>
              <a:gdLst>
                <a:gd name="connsiteX0" fmla="*/ 3763925 w 5123145"/>
                <a:gd name="connsiteY0" fmla="*/ 1626782 h 1626782"/>
                <a:gd name="connsiteX1" fmla="*/ 4912241 w 5123145"/>
                <a:gd name="connsiteY1" fmla="*/ 925033 h 1626782"/>
                <a:gd name="connsiteX2" fmla="*/ 0 w 5123145"/>
                <a:gd name="connsiteY2" fmla="*/ 0 h 1626782"/>
              </a:gdLst>
              <a:ahLst/>
              <a:cxnLst>
                <a:cxn ang="0">
                  <a:pos x="connsiteX0" y="connsiteY0"/>
                </a:cxn>
                <a:cxn ang="0">
                  <a:pos x="connsiteX1" y="connsiteY1"/>
                </a:cxn>
                <a:cxn ang="0">
                  <a:pos x="connsiteX2" y="connsiteY2"/>
                </a:cxn>
              </a:cxnLst>
              <a:rect l="l" t="t" r="r" b="b"/>
              <a:pathLst>
                <a:path w="5123145" h="1626782">
                  <a:moveTo>
                    <a:pt x="3763925" y="1626782"/>
                  </a:moveTo>
                  <a:cubicBezTo>
                    <a:pt x="4651743" y="1411472"/>
                    <a:pt x="5539562" y="1196163"/>
                    <a:pt x="4912241" y="925033"/>
                  </a:cubicBezTo>
                  <a:cubicBezTo>
                    <a:pt x="4284920" y="653903"/>
                    <a:pt x="671623" y="138223"/>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1637414" y="2328528"/>
              <a:ext cx="4197304" cy="1754372"/>
            </a:xfrm>
            <a:custGeom>
              <a:avLst/>
              <a:gdLst>
                <a:gd name="connsiteX0" fmla="*/ 2913321 w 4197304"/>
                <a:gd name="connsiteY0" fmla="*/ 1754372 h 1754372"/>
                <a:gd name="connsiteX1" fmla="*/ 4051005 w 4197304"/>
                <a:gd name="connsiteY1" fmla="*/ 1063255 h 1754372"/>
                <a:gd name="connsiteX2" fmla="*/ 0 w 4197304"/>
                <a:gd name="connsiteY2" fmla="*/ 0 h 1754372"/>
              </a:gdLst>
              <a:ahLst/>
              <a:cxnLst>
                <a:cxn ang="0">
                  <a:pos x="connsiteX0" y="connsiteY0"/>
                </a:cxn>
                <a:cxn ang="0">
                  <a:pos x="connsiteX1" y="connsiteY1"/>
                </a:cxn>
                <a:cxn ang="0">
                  <a:pos x="connsiteX2" y="connsiteY2"/>
                </a:cxn>
              </a:cxnLst>
              <a:rect l="l" t="t" r="r" b="b"/>
              <a:pathLst>
                <a:path w="4197304" h="1754372">
                  <a:moveTo>
                    <a:pt x="2913321" y="1754372"/>
                  </a:moveTo>
                  <a:cubicBezTo>
                    <a:pt x="3724940" y="1555011"/>
                    <a:pt x="4536559" y="1355650"/>
                    <a:pt x="4051005" y="1063255"/>
                  </a:cubicBezTo>
                  <a:cubicBezTo>
                    <a:pt x="3565451" y="770860"/>
                    <a:pt x="1782725" y="385430"/>
                    <a:pt x="0" y="0"/>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4508205" y="2488019"/>
              <a:ext cx="5092995" cy="1626781"/>
            </a:xfrm>
            <a:custGeom>
              <a:avLst/>
              <a:gdLst>
                <a:gd name="connsiteX0" fmla="*/ 0 w 5092995"/>
                <a:gd name="connsiteY0" fmla="*/ 1626781 h 1626781"/>
                <a:gd name="connsiteX1" fmla="*/ 1382232 w 5092995"/>
                <a:gd name="connsiteY1" fmla="*/ 925032 h 1626781"/>
                <a:gd name="connsiteX2" fmla="*/ 5092995 w 5092995"/>
                <a:gd name="connsiteY2" fmla="*/ 0 h 1626781"/>
              </a:gdLst>
              <a:ahLst/>
              <a:cxnLst>
                <a:cxn ang="0">
                  <a:pos x="connsiteX0" y="connsiteY0"/>
                </a:cxn>
                <a:cxn ang="0">
                  <a:pos x="connsiteX1" y="connsiteY1"/>
                </a:cxn>
                <a:cxn ang="0">
                  <a:pos x="connsiteX2" y="connsiteY2"/>
                </a:cxn>
              </a:cxnLst>
              <a:rect l="l" t="t" r="r" b="b"/>
              <a:pathLst>
                <a:path w="5092995" h="1626781">
                  <a:moveTo>
                    <a:pt x="0" y="1626781"/>
                  </a:moveTo>
                  <a:cubicBezTo>
                    <a:pt x="266700" y="1411471"/>
                    <a:pt x="533400" y="1196162"/>
                    <a:pt x="1382232" y="925032"/>
                  </a:cubicBezTo>
                  <a:cubicBezTo>
                    <a:pt x="2231064" y="653902"/>
                    <a:pt x="3662029" y="326951"/>
                    <a:pt x="5092995" y="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5884589" y="2414189"/>
              <a:ext cx="3743369" cy="1754373"/>
            </a:xfrm>
            <a:custGeom>
              <a:avLst/>
              <a:gdLst>
                <a:gd name="connsiteX0" fmla="*/ 1414838 w 3743369"/>
                <a:gd name="connsiteY0" fmla="*/ 1754373 h 1754373"/>
                <a:gd name="connsiteX1" fmla="*/ 96401 w 3743369"/>
                <a:gd name="connsiteY1" fmla="*/ 988828 h 1754373"/>
                <a:gd name="connsiteX2" fmla="*/ 3743369 w 3743369"/>
                <a:gd name="connsiteY2" fmla="*/ 0 h 1754373"/>
              </a:gdLst>
              <a:ahLst/>
              <a:cxnLst>
                <a:cxn ang="0">
                  <a:pos x="connsiteX0" y="connsiteY0"/>
                </a:cxn>
                <a:cxn ang="0">
                  <a:pos x="connsiteX1" y="connsiteY1"/>
                </a:cxn>
                <a:cxn ang="0">
                  <a:pos x="connsiteX2" y="connsiteY2"/>
                </a:cxn>
              </a:cxnLst>
              <a:rect l="l" t="t" r="r" b="b"/>
              <a:pathLst>
                <a:path w="3743369" h="1754373">
                  <a:moveTo>
                    <a:pt x="1414838" y="1754373"/>
                  </a:moveTo>
                  <a:cubicBezTo>
                    <a:pt x="561575" y="1517798"/>
                    <a:pt x="-291687" y="1281223"/>
                    <a:pt x="96401" y="988828"/>
                  </a:cubicBezTo>
                  <a:cubicBezTo>
                    <a:pt x="484489" y="696433"/>
                    <a:pt x="2113929" y="348216"/>
                    <a:pt x="3743369" y="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lowchart: Connector 55"/>
            <p:cNvSpPr/>
            <p:nvPr/>
          </p:nvSpPr>
          <p:spPr>
            <a:xfrm>
              <a:off x="5738285" y="329137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7040880" y="402839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9418041" y="232954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4375075" y="401057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1425600" y="219131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590049" y="2372711"/>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The least square solution</a:t>
            </a:r>
          </a:p>
        </p:txBody>
      </p:sp>
      <p:sp>
        <p:nvSpPr>
          <p:cNvPr id="4" name="TextBox 3"/>
          <p:cNvSpPr txBox="1"/>
          <p:nvPr/>
        </p:nvSpPr>
        <p:spPr>
          <a:xfrm>
            <a:off x="858566" y="1527129"/>
            <a:ext cx="4002231" cy="2308324"/>
          </a:xfrm>
          <a:prstGeom prst="rect">
            <a:avLst/>
          </a:prstGeom>
          <a:noFill/>
        </p:spPr>
        <p:txBody>
          <a:bodyPr wrap="square" rtlCol="0">
            <a:spAutoFit/>
          </a:bodyPr>
          <a:lstStyle/>
          <a:p>
            <a:r>
              <a:rPr lang="en-US" sz="2400" dirty="0">
                <a:latin typeface="+mj-lt"/>
              </a:rPr>
              <a:t>y</a:t>
            </a:r>
            <a:r>
              <a:rPr lang="en-US" sz="2400" baseline="-25000" dirty="0">
                <a:latin typeface="+mj-lt"/>
              </a:rPr>
              <a:t>1</a:t>
            </a:r>
            <a:r>
              <a:rPr lang="en-US" sz="2400" dirty="0">
                <a:latin typeface="+mj-lt"/>
              </a:rPr>
              <a:t>’=x</a:t>
            </a:r>
            <a:r>
              <a:rPr lang="en-US" sz="2400" baseline="-25000" dirty="0">
                <a:latin typeface="+mj-lt"/>
              </a:rPr>
              <a:t>2</a:t>
            </a:r>
            <a:r>
              <a:rPr lang="en-US" sz="2400" dirty="0">
                <a:latin typeface="+mj-lt"/>
              </a:rPr>
              <a:t>*x</a:t>
            </a:r>
            <a:r>
              <a:rPr lang="en-US" sz="2400" baseline="-25000" dirty="0">
                <a:latin typeface="+mj-lt"/>
              </a:rPr>
              <a:t>3</a:t>
            </a:r>
          </a:p>
          <a:p>
            <a:r>
              <a:rPr lang="en-US" sz="2400" dirty="0">
                <a:latin typeface="+mj-lt"/>
              </a:rPr>
              <a:t>y</a:t>
            </a:r>
            <a:r>
              <a:rPr lang="en-US" sz="2400" baseline="-25000" dirty="0">
                <a:latin typeface="+mj-lt"/>
              </a:rPr>
              <a:t>2</a:t>
            </a:r>
            <a:r>
              <a:rPr lang="en-US" sz="2400" dirty="0">
                <a:latin typeface="+mj-lt"/>
              </a:rPr>
              <a:t>’=x</a:t>
            </a:r>
            <a:r>
              <a:rPr lang="en-US" sz="2400" baseline="-25000" dirty="0">
                <a:latin typeface="+mj-lt"/>
              </a:rPr>
              <a:t>1</a:t>
            </a:r>
            <a:r>
              <a:rPr lang="en-US" sz="2400" dirty="0">
                <a:latin typeface="+mj-lt"/>
              </a:rPr>
              <a:t>*x</a:t>
            </a:r>
            <a:r>
              <a:rPr lang="en-US" sz="2400" baseline="-25000" dirty="0">
                <a:latin typeface="+mj-lt"/>
              </a:rPr>
              <a:t>3</a:t>
            </a:r>
          </a:p>
          <a:p>
            <a:r>
              <a:rPr lang="en-US" sz="2400" dirty="0">
                <a:latin typeface="+mj-lt"/>
              </a:rPr>
              <a:t>y</a:t>
            </a:r>
            <a:r>
              <a:rPr lang="en-US" sz="2400" baseline="-25000" dirty="0">
                <a:latin typeface="+mj-lt"/>
              </a:rPr>
              <a:t>3</a:t>
            </a:r>
            <a:r>
              <a:rPr lang="en-US" sz="2400" dirty="0">
                <a:latin typeface="+mj-lt"/>
              </a:rPr>
              <a:t>’=x</a:t>
            </a:r>
            <a:r>
              <a:rPr lang="en-US" sz="2400" baseline="-25000" dirty="0">
                <a:latin typeface="+mj-lt"/>
              </a:rPr>
              <a:t>1</a:t>
            </a:r>
            <a:r>
              <a:rPr lang="en-US" sz="2400" dirty="0">
                <a:latin typeface="+mj-lt"/>
              </a:rPr>
              <a:t>*x</a:t>
            </a:r>
            <a:r>
              <a:rPr lang="en-US" sz="2400" baseline="-25000" dirty="0">
                <a:latin typeface="+mj-lt"/>
              </a:rPr>
              <a:t>4</a:t>
            </a:r>
          </a:p>
          <a:p>
            <a:r>
              <a:rPr lang="en-US" sz="2400" dirty="0">
                <a:latin typeface="+mj-lt"/>
              </a:rPr>
              <a:t>y</a:t>
            </a:r>
            <a:r>
              <a:rPr lang="en-US" sz="2400" baseline="-25000" dirty="0">
                <a:latin typeface="+mj-lt"/>
              </a:rPr>
              <a:t>4</a:t>
            </a:r>
            <a:r>
              <a:rPr lang="en-US" sz="2400" dirty="0">
                <a:latin typeface="+mj-lt"/>
              </a:rPr>
              <a:t>’=x</a:t>
            </a:r>
            <a:r>
              <a:rPr lang="en-US" sz="2400" baseline="-25000" dirty="0">
                <a:latin typeface="+mj-lt"/>
              </a:rPr>
              <a:t>1</a:t>
            </a:r>
            <a:r>
              <a:rPr lang="en-US" sz="2400" dirty="0">
                <a:latin typeface="+mj-lt"/>
              </a:rPr>
              <a:t>*x</a:t>
            </a:r>
            <a:r>
              <a:rPr lang="en-US" sz="2400" baseline="-25000" dirty="0">
                <a:latin typeface="+mj-lt"/>
              </a:rPr>
              <a:t>5</a:t>
            </a:r>
          </a:p>
          <a:p>
            <a:endParaRPr lang="en-US" sz="2400" dirty="0"/>
          </a:p>
          <a:p>
            <a:r>
              <a:rPr lang="en-US" sz="2400" dirty="0">
                <a:latin typeface="+mj-lt"/>
              </a:rPr>
              <a:t>x</a:t>
            </a:r>
            <a:r>
              <a:rPr lang="en-US" sz="2400" baseline="-25000" dirty="0">
                <a:latin typeface="+mj-lt"/>
              </a:rPr>
              <a:t>2</a:t>
            </a:r>
            <a:r>
              <a:rPr lang="en-US" sz="2400" dirty="0">
                <a:latin typeface="+mj-lt"/>
              </a:rPr>
              <a:t>=x</a:t>
            </a:r>
            <a:r>
              <a:rPr lang="en-US" sz="2400" baseline="-25000" dirty="0">
                <a:latin typeface="+mj-lt"/>
              </a:rPr>
              <a:t>4</a:t>
            </a:r>
            <a:r>
              <a:rPr lang="en-US" sz="2400" dirty="0">
                <a:latin typeface="+mj-lt"/>
              </a:rPr>
              <a:t>=x</a:t>
            </a:r>
            <a:r>
              <a:rPr lang="en-US" sz="2400" baseline="-25000" dirty="0">
                <a:latin typeface="+mj-lt"/>
              </a:rPr>
              <a:t>5</a:t>
            </a:r>
            <a:r>
              <a:rPr lang="en-US" sz="2400" dirty="0">
                <a:latin typeface="+mj-lt"/>
              </a:rPr>
              <a:t>=100%</a:t>
            </a:r>
          </a:p>
        </p:txBody>
      </p:sp>
      <mc:AlternateContent xmlns:mc="http://schemas.openxmlformats.org/markup-compatibility/2006" xmlns:a14="http://schemas.microsoft.com/office/drawing/2010/main">
        <mc:Choice Requires="a14">
          <p:sp>
            <p:nvSpPr>
              <p:cNvPr id="5" name="Rectangle 4"/>
              <p:cNvSpPr/>
              <p:nvPr/>
            </p:nvSpPr>
            <p:spPr>
              <a:xfrm>
                <a:off x="4691520" y="1879277"/>
                <a:ext cx="2927789" cy="9866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smtClean="0">
                          <a:latin typeface="Cambria Math" panose="02040503050406030204" pitchFamily="18" charset="0"/>
                        </a:rPr>
                        <m:t>=</m:t>
                      </m:r>
                      <m:nary>
                        <m:naryPr>
                          <m:chr m:val="∑"/>
                          <m:subHide m:val="on"/>
                          <m:supHide m:val="on"/>
                          <m:ctrlPr>
                            <a:rPr lang="en-US" sz="2400" i="1" smtClean="0">
                              <a:latin typeface="Cambria Math" panose="02040503050406030204" pitchFamily="18" charset="0"/>
                            </a:rPr>
                          </m:ctrlPr>
                        </m:naryPr>
                        <m:sub/>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e>
                              </m:d>
                            </m:e>
                            <m:sup>
                              <m:r>
                                <a:rPr lang="en-US" sz="2400" i="1">
                                  <a:latin typeface="Cambria Math" panose="02040503050406030204" pitchFamily="18" charset="0"/>
                                </a:rPr>
                                <m:t>2</m:t>
                              </m:r>
                            </m:sup>
                          </m:sSup>
                        </m:e>
                      </m:nary>
                    </m:oMath>
                  </m:oMathPara>
                </a14:m>
                <a:endParaRPr lang="en-US" sz="2400" dirty="0"/>
              </a:p>
            </p:txBody>
          </p:sp>
        </mc:Choice>
        <mc:Fallback xmlns="">
          <p:sp>
            <p:nvSpPr>
              <p:cNvPr id="5" name="Rectangle 4"/>
              <p:cNvSpPr>
                <a:spLocks noRot="1" noChangeAspect="1" noMove="1" noResize="1" noEditPoints="1" noAdjustHandles="1" noChangeArrowheads="1" noChangeShapeType="1" noTextEdit="1"/>
              </p:cNvSpPr>
              <p:nvPr/>
            </p:nvSpPr>
            <p:spPr>
              <a:xfrm>
                <a:off x="4691520" y="1879277"/>
                <a:ext cx="2927789" cy="986680"/>
              </a:xfrm>
              <a:prstGeom prst="rect">
                <a:avLst/>
              </a:prstGeom>
              <a:blipFill>
                <a:blip r:embed="rId2"/>
                <a:stretch>
                  <a:fillRect/>
                </a:stretch>
              </a:blipFill>
            </p:spPr>
            <p:txBody>
              <a:bodyPr/>
              <a:lstStyle/>
              <a:p>
                <a:r>
                  <a:rPr lang="en-US">
                    <a:noFill/>
                  </a:rPr>
                  <a:t> </a:t>
                </a:r>
              </a:p>
            </p:txBody>
          </p:sp>
        </mc:Fallback>
      </mc:AlternateContent>
      <p:sp>
        <p:nvSpPr>
          <p:cNvPr id="46" name="TextBox 45"/>
          <p:cNvSpPr txBox="1"/>
          <p:nvPr/>
        </p:nvSpPr>
        <p:spPr>
          <a:xfrm>
            <a:off x="3442801" y="4351036"/>
            <a:ext cx="2402011" cy="369332"/>
          </a:xfrm>
          <a:prstGeom prst="rect">
            <a:avLst/>
          </a:prstGeom>
          <a:noFill/>
        </p:spPr>
        <p:txBody>
          <a:bodyPr wrap="square" rtlCol="0">
            <a:spAutoFit/>
          </a:bodyPr>
          <a:lstStyle/>
          <a:p>
            <a:r>
              <a:rPr lang="en-US" dirty="0"/>
              <a:t>y</a:t>
            </a:r>
            <a:r>
              <a:rPr lang="en-US" baseline="-25000" dirty="0"/>
              <a:t>4</a:t>
            </a:r>
            <a:r>
              <a:rPr lang="en-US" dirty="0"/>
              <a:t>=1 - 158/268=41%</a:t>
            </a:r>
          </a:p>
        </p:txBody>
      </p:sp>
      <p:sp>
        <p:nvSpPr>
          <p:cNvPr id="47" name="TextBox 46"/>
          <p:cNvSpPr txBox="1"/>
          <p:nvPr/>
        </p:nvSpPr>
        <p:spPr>
          <a:xfrm>
            <a:off x="1257995" y="4904413"/>
            <a:ext cx="1848583" cy="369332"/>
          </a:xfrm>
          <a:prstGeom prst="rect">
            <a:avLst/>
          </a:prstGeom>
          <a:noFill/>
        </p:spPr>
        <p:txBody>
          <a:bodyPr wrap="none" rtlCol="0">
            <a:spAutoFit/>
          </a:bodyPr>
          <a:lstStyle/>
          <a:p>
            <a:r>
              <a:rPr lang="en-US" dirty="0"/>
              <a:t>y</a:t>
            </a:r>
            <a:r>
              <a:rPr lang="en-US" baseline="-25000" dirty="0"/>
              <a:t>3</a:t>
            </a:r>
            <a:r>
              <a:rPr lang="en-US" dirty="0"/>
              <a:t>=1 - 43/76=43%</a:t>
            </a:r>
          </a:p>
        </p:txBody>
      </p:sp>
      <p:sp>
        <p:nvSpPr>
          <p:cNvPr id="48" name="TextBox 47"/>
          <p:cNvSpPr txBox="1"/>
          <p:nvPr/>
        </p:nvSpPr>
        <p:spPr>
          <a:xfrm>
            <a:off x="8796982" y="4924021"/>
            <a:ext cx="2082621" cy="369332"/>
          </a:xfrm>
          <a:prstGeom prst="rect">
            <a:avLst/>
          </a:prstGeom>
          <a:noFill/>
        </p:spPr>
        <p:txBody>
          <a:bodyPr wrap="none" rtlCol="0">
            <a:spAutoFit/>
          </a:bodyPr>
          <a:lstStyle/>
          <a:p>
            <a:r>
              <a:rPr lang="en-US" dirty="0"/>
              <a:t>y</a:t>
            </a:r>
            <a:r>
              <a:rPr lang="en-US" baseline="-25000" dirty="0"/>
              <a:t>2</a:t>
            </a:r>
            <a:r>
              <a:rPr lang="en-US" dirty="0"/>
              <a:t>=1 - 171/283=39%</a:t>
            </a:r>
          </a:p>
        </p:txBody>
      </p:sp>
      <p:sp>
        <p:nvSpPr>
          <p:cNvPr id="49" name="TextBox 48"/>
          <p:cNvSpPr txBox="1"/>
          <p:nvPr/>
        </p:nvSpPr>
        <p:spPr>
          <a:xfrm>
            <a:off x="7957865" y="4245711"/>
            <a:ext cx="2149654" cy="369332"/>
          </a:xfrm>
          <a:prstGeom prst="rect">
            <a:avLst/>
          </a:prstGeom>
          <a:noFill/>
        </p:spPr>
        <p:txBody>
          <a:bodyPr wrap="square" rtlCol="0">
            <a:spAutoFit/>
          </a:bodyPr>
          <a:lstStyle/>
          <a:p>
            <a:r>
              <a:rPr lang="en-US" dirty="0"/>
              <a:t>y</a:t>
            </a:r>
            <a:r>
              <a:rPr lang="en-US" baseline="-25000" dirty="0"/>
              <a:t>1</a:t>
            </a:r>
            <a:r>
              <a:rPr lang="en-US" dirty="0"/>
              <a:t>=1 - 0/144=100%</a:t>
            </a:r>
          </a:p>
        </p:txBody>
      </p:sp>
      <p:sp>
        <p:nvSpPr>
          <p:cNvPr id="50" name="TextBox 49"/>
          <p:cNvSpPr txBox="1"/>
          <p:nvPr/>
        </p:nvSpPr>
        <p:spPr>
          <a:xfrm>
            <a:off x="5025588" y="5551190"/>
            <a:ext cx="612668" cy="369332"/>
          </a:xfrm>
          <a:prstGeom prst="rect">
            <a:avLst/>
          </a:prstGeom>
          <a:noFill/>
        </p:spPr>
        <p:txBody>
          <a:bodyPr wrap="none" rtlCol="0">
            <a:spAutoFit/>
          </a:bodyPr>
          <a:lstStyle/>
          <a:p>
            <a:r>
              <a:rPr lang="en-US" b="1" dirty="0">
                <a:solidFill>
                  <a:srgbClr val="7030A0"/>
                </a:solidFill>
              </a:rPr>
              <a:t>X</a:t>
            </a:r>
            <a:r>
              <a:rPr lang="en-US" b="1" baseline="-25000" dirty="0">
                <a:solidFill>
                  <a:srgbClr val="7030A0"/>
                </a:solidFill>
              </a:rPr>
              <a:t>1</a:t>
            </a:r>
            <a:r>
              <a:rPr lang="en-US" b="1" dirty="0">
                <a:solidFill>
                  <a:srgbClr val="7030A0"/>
                </a:solidFill>
              </a:rPr>
              <a:t>=?</a:t>
            </a:r>
          </a:p>
        </p:txBody>
      </p:sp>
      <p:sp>
        <p:nvSpPr>
          <p:cNvPr id="51" name="TextBox 50"/>
          <p:cNvSpPr txBox="1"/>
          <p:nvPr/>
        </p:nvSpPr>
        <p:spPr>
          <a:xfrm>
            <a:off x="6966790" y="6018248"/>
            <a:ext cx="383438" cy="369332"/>
          </a:xfrm>
          <a:prstGeom prst="rect">
            <a:avLst/>
          </a:prstGeom>
          <a:noFill/>
        </p:spPr>
        <p:txBody>
          <a:bodyPr wrap="none" rtlCol="0">
            <a:spAutoFit/>
          </a:bodyPr>
          <a:lstStyle/>
          <a:p>
            <a:r>
              <a:rPr lang="en-US" dirty="0"/>
              <a:t>X</a:t>
            </a:r>
            <a:r>
              <a:rPr lang="en-US" baseline="-25000" dirty="0"/>
              <a:t>2</a:t>
            </a:r>
            <a:endParaRPr lang="en-US" dirty="0"/>
          </a:p>
        </p:txBody>
      </p:sp>
      <p:sp>
        <p:nvSpPr>
          <p:cNvPr id="52" name="TextBox 51"/>
          <p:cNvSpPr txBox="1"/>
          <p:nvPr/>
        </p:nvSpPr>
        <p:spPr>
          <a:xfrm>
            <a:off x="7133491" y="5300970"/>
            <a:ext cx="612668" cy="369332"/>
          </a:xfrm>
          <a:prstGeom prst="rect">
            <a:avLst/>
          </a:prstGeom>
          <a:noFill/>
        </p:spPr>
        <p:txBody>
          <a:bodyPr wrap="none" rtlCol="0">
            <a:spAutoFit/>
          </a:bodyPr>
          <a:lstStyle/>
          <a:p>
            <a:r>
              <a:rPr lang="en-US" b="1" dirty="0">
                <a:solidFill>
                  <a:srgbClr val="7030A0"/>
                </a:solidFill>
              </a:rPr>
              <a:t>X</a:t>
            </a:r>
            <a:r>
              <a:rPr lang="en-US" b="1" baseline="-25000" dirty="0">
                <a:solidFill>
                  <a:srgbClr val="7030A0"/>
                </a:solidFill>
              </a:rPr>
              <a:t>3</a:t>
            </a:r>
            <a:r>
              <a:rPr lang="en-US" b="1" dirty="0">
                <a:solidFill>
                  <a:srgbClr val="7030A0"/>
                </a:solidFill>
              </a:rPr>
              <a:t>=?</a:t>
            </a:r>
          </a:p>
        </p:txBody>
      </p:sp>
      <p:sp>
        <p:nvSpPr>
          <p:cNvPr id="53" name="TextBox 52"/>
          <p:cNvSpPr txBox="1"/>
          <p:nvPr/>
        </p:nvSpPr>
        <p:spPr>
          <a:xfrm>
            <a:off x="4342954" y="5108687"/>
            <a:ext cx="563506" cy="369332"/>
          </a:xfrm>
          <a:prstGeom prst="rect">
            <a:avLst/>
          </a:prstGeom>
          <a:noFill/>
        </p:spPr>
        <p:txBody>
          <a:bodyPr wrap="square" rtlCol="0">
            <a:spAutoFit/>
          </a:bodyPr>
          <a:lstStyle/>
          <a:p>
            <a:r>
              <a:rPr lang="en-US" dirty="0"/>
              <a:t>X</a:t>
            </a:r>
            <a:r>
              <a:rPr lang="en-US" baseline="-25000" dirty="0"/>
              <a:t>4</a:t>
            </a:r>
            <a:endParaRPr lang="en-US" dirty="0"/>
          </a:p>
        </p:txBody>
      </p:sp>
      <p:sp>
        <p:nvSpPr>
          <p:cNvPr id="54" name="TextBox 53"/>
          <p:cNvSpPr txBox="1"/>
          <p:nvPr/>
        </p:nvSpPr>
        <p:spPr>
          <a:xfrm>
            <a:off x="5255317" y="4774726"/>
            <a:ext cx="517951" cy="369332"/>
          </a:xfrm>
          <a:prstGeom prst="rect">
            <a:avLst/>
          </a:prstGeom>
          <a:noFill/>
        </p:spPr>
        <p:txBody>
          <a:bodyPr wrap="square" rtlCol="0">
            <a:spAutoFit/>
          </a:bodyPr>
          <a:lstStyle/>
          <a:p>
            <a:r>
              <a:rPr lang="en-US" dirty="0"/>
              <a:t>X</a:t>
            </a:r>
            <a:r>
              <a:rPr lang="en-US" baseline="-25000" dirty="0"/>
              <a:t>5</a:t>
            </a:r>
            <a:endParaRPr lang="en-US" dirty="0"/>
          </a:p>
        </p:txBody>
      </p:sp>
    </p:spTree>
    <p:extLst>
      <p:ext uri="{BB962C8B-B14F-4D97-AF65-F5344CB8AC3E}">
        <p14:creationId xmlns:p14="http://schemas.microsoft.com/office/powerpoint/2010/main" val="3109879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251082" y="4240698"/>
            <a:ext cx="9120600" cy="2120544"/>
            <a:chOff x="590049" y="2191315"/>
            <a:chExt cx="9120600" cy="2120544"/>
          </a:xfrm>
        </p:grpSpPr>
        <p:sp>
          <p:nvSpPr>
            <p:cNvPr id="31" name="Freeform 30"/>
            <p:cNvSpPr/>
            <p:nvPr/>
          </p:nvSpPr>
          <p:spPr>
            <a:xfrm>
              <a:off x="740018" y="2474779"/>
              <a:ext cx="5123145" cy="1578717"/>
            </a:xfrm>
            <a:custGeom>
              <a:avLst/>
              <a:gdLst>
                <a:gd name="connsiteX0" fmla="*/ 3763925 w 5123145"/>
                <a:gd name="connsiteY0" fmla="*/ 1626782 h 1626782"/>
                <a:gd name="connsiteX1" fmla="*/ 4912241 w 5123145"/>
                <a:gd name="connsiteY1" fmla="*/ 925033 h 1626782"/>
                <a:gd name="connsiteX2" fmla="*/ 0 w 5123145"/>
                <a:gd name="connsiteY2" fmla="*/ 0 h 1626782"/>
              </a:gdLst>
              <a:ahLst/>
              <a:cxnLst>
                <a:cxn ang="0">
                  <a:pos x="connsiteX0" y="connsiteY0"/>
                </a:cxn>
                <a:cxn ang="0">
                  <a:pos x="connsiteX1" y="connsiteY1"/>
                </a:cxn>
                <a:cxn ang="0">
                  <a:pos x="connsiteX2" y="connsiteY2"/>
                </a:cxn>
              </a:cxnLst>
              <a:rect l="l" t="t" r="r" b="b"/>
              <a:pathLst>
                <a:path w="5123145" h="1626782">
                  <a:moveTo>
                    <a:pt x="3763925" y="1626782"/>
                  </a:moveTo>
                  <a:cubicBezTo>
                    <a:pt x="4651743" y="1411472"/>
                    <a:pt x="5539562" y="1196163"/>
                    <a:pt x="4912241" y="925033"/>
                  </a:cubicBezTo>
                  <a:cubicBezTo>
                    <a:pt x="4284920" y="653903"/>
                    <a:pt x="671623" y="138223"/>
                    <a:pt x="0" y="0"/>
                  </a:cubicBezTo>
                </a:path>
              </a:pathLst>
            </a:cu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34"/>
            <p:cNvSpPr/>
            <p:nvPr/>
          </p:nvSpPr>
          <p:spPr>
            <a:xfrm>
              <a:off x="1637414" y="2328528"/>
              <a:ext cx="4197304" cy="1754372"/>
            </a:xfrm>
            <a:custGeom>
              <a:avLst/>
              <a:gdLst>
                <a:gd name="connsiteX0" fmla="*/ 2913321 w 4197304"/>
                <a:gd name="connsiteY0" fmla="*/ 1754372 h 1754372"/>
                <a:gd name="connsiteX1" fmla="*/ 4051005 w 4197304"/>
                <a:gd name="connsiteY1" fmla="*/ 1063255 h 1754372"/>
                <a:gd name="connsiteX2" fmla="*/ 0 w 4197304"/>
                <a:gd name="connsiteY2" fmla="*/ 0 h 1754372"/>
              </a:gdLst>
              <a:ahLst/>
              <a:cxnLst>
                <a:cxn ang="0">
                  <a:pos x="connsiteX0" y="connsiteY0"/>
                </a:cxn>
                <a:cxn ang="0">
                  <a:pos x="connsiteX1" y="connsiteY1"/>
                </a:cxn>
                <a:cxn ang="0">
                  <a:pos x="connsiteX2" y="connsiteY2"/>
                </a:cxn>
              </a:cxnLst>
              <a:rect l="l" t="t" r="r" b="b"/>
              <a:pathLst>
                <a:path w="4197304" h="1754372">
                  <a:moveTo>
                    <a:pt x="2913321" y="1754372"/>
                  </a:moveTo>
                  <a:cubicBezTo>
                    <a:pt x="3724940" y="1555011"/>
                    <a:pt x="4536559" y="1355650"/>
                    <a:pt x="4051005" y="1063255"/>
                  </a:cubicBezTo>
                  <a:cubicBezTo>
                    <a:pt x="3565451" y="770860"/>
                    <a:pt x="1782725" y="385430"/>
                    <a:pt x="0" y="0"/>
                  </a:cubicBezTo>
                </a:path>
              </a:pathLst>
            </a:custGeom>
            <a:no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a:off x="4508205" y="2488019"/>
              <a:ext cx="5092995" cy="1626781"/>
            </a:xfrm>
            <a:custGeom>
              <a:avLst/>
              <a:gdLst>
                <a:gd name="connsiteX0" fmla="*/ 0 w 5092995"/>
                <a:gd name="connsiteY0" fmla="*/ 1626781 h 1626781"/>
                <a:gd name="connsiteX1" fmla="*/ 1382232 w 5092995"/>
                <a:gd name="connsiteY1" fmla="*/ 925032 h 1626781"/>
                <a:gd name="connsiteX2" fmla="*/ 5092995 w 5092995"/>
                <a:gd name="connsiteY2" fmla="*/ 0 h 1626781"/>
              </a:gdLst>
              <a:ahLst/>
              <a:cxnLst>
                <a:cxn ang="0">
                  <a:pos x="connsiteX0" y="connsiteY0"/>
                </a:cxn>
                <a:cxn ang="0">
                  <a:pos x="connsiteX1" y="connsiteY1"/>
                </a:cxn>
                <a:cxn ang="0">
                  <a:pos x="connsiteX2" y="connsiteY2"/>
                </a:cxn>
              </a:cxnLst>
              <a:rect l="l" t="t" r="r" b="b"/>
              <a:pathLst>
                <a:path w="5092995" h="1626781">
                  <a:moveTo>
                    <a:pt x="0" y="1626781"/>
                  </a:moveTo>
                  <a:cubicBezTo>
                    <a:pt x="266700" y="1411471"/>
                    <a:pt x="533400" y="1196162"/>
                    <a:pt x="1382232" y="925032"/>
                  </a:cubicBezTo>
                  <a:cubicBezTo>
                    <a:pt x="2231064" y="653902"/>
                    <a:pt x="3662029" y="326951"/>
                    <a:pt x="5092995" y="0"/>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Freeform 55"/>
            <p:cNvSpPr/>
            <p:nvPr/>
          </p:nvSpPr>
          <p:spPr>
            <a:xfrm>
              <a:off x="5884589" y="2414189"/>
              <a:ext cx="3743369" cy="1754373"/>
            </a:xfrm>
            <a:custGeom>
              <a:avLst/>
              <a:gdLst>
                <a:gd name="connsiteX0" fmla="*/ 1414838 w 3743369"/>
                <a:gd name="connsiteY0" fmla="*/ 1754373 h 1754373"/>
                <a:gd name="connsiteX1" fmla="*/ 96401 w 3743369"/>
                <a:gd name="connsiteY1" fmla="*/ 988828 h 1754373"/>
                <a:gd name="connsiteX2" fmla="*/ 3743369 w 3743369"/>
                <a:gd name="connsiteY2" fmla="*/ 0 h 1754373"/>
              </a:gdLst>
              <a:ahLst/>
              <a:cxnLst>
                <a:cxn ang="0">
                  <a:pos x="connsiteX0" y="connsiteY0"/>
                </a:cxn>
                <a:cxn ang="0">
                  <a:pos x="connsiteX1" y="connsiteY1"/>
                </a:cxn>
                <a:cxn ang="0">
                  <a:pos x="connsiteX2" y="connsiteY2"/>
                </a:cxn>
              </a:cxnLst>
              <a:rect l="l" t="t" r="r" b="b"/>
              <a:pathLst>
                <a:path w="3743369" h="1754373">
                  <a:moveTo>
                    <a:pt x="1414838" y="1754373"/>
                  </a:moveTo>
                  <a:cubicBezTo>
                    <a:pt x="561575" y="1517798"/>
                    <a:pt x="-291687" y="1281223"/>
                    <a:pt x="96401" y="988828"/>
                  </a:cubicBezTo>
                  <a:cubicBezTo>
                    <a:pt x="484489" y="696433"/>
                    <a:pt x="2113929" y="348216"/>
                    <a:pt x="3743369" y="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lowchart: Connector 56"/>
            <p:cNvSpPr/>
            <p:nvPr/>
          </p:nvSpPr>
          <p:spPr>
            <a:xfrm>
              <a:off x="5738285" y="3291376"/>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lowchart: Connector 57"/>
            <p:cNvSpPr/>
            <p:nvPr/>
          </p:nvSpPr>
          <p:spPr>
            <a:xfrm>
              <a:off x="7040880" y="402839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lowchart: Connector 58"/>
            <p:cNvSpPr/>
            <p:nvPr/>
          </p:nvSpPr>
          <p:spPr>
            <a:xfrm>
              <a:off x="9418041" y="2329543"/>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lowchart: Connector 59"/>
            <p:cNvSpPr/>
            <p:nvPr/>
          </p:nvSpPr>
          <p:spPr>
            <a:xfrm>
              <a:off x="4375075" y="4010570"/>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Flowchart: Connector 60"/>
            <p:cNvSpPr/>
            <p:nvPr/>
          </p:nvSpPr>
          <p:spPr>
            <a:xfrm>
              <a:off x="1425600" y="2191315"/>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Flowchart: Connector 61"/>
            <p:cNvSpPr/>
            <p:nvPr/>
          </p:nvSpPr>
          <p:spPr>
            <a:xfrm>
              <a:off x="590049" y="2372711"/>
              <a:ext cx="292608" cy="283464"/>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3" name="TextBox 62"/>
          <p:cNvSpPr txBox="1"/>
          <p:nvPr/>
        </p:nvSpPr>
        <p:spPr>
          <a:xfrm>
            <a:off x="3442801" y="4351036"/>
            <a:ext cx="2402011" cy="369332"/>
          </a:xfrm>
          <a:prstGeom prst="rect">
            <a:avLst/>
          </a:prstGeom>
          <a:noFill/>
        </p:spPr>
        <p:txBody>
          <a:bodyPr wrap="square" rtlCol="0">
            <a:spAutoFit/>
          </a:bodyPr>
          <a:lstStyle/>
          <a:p>
            <a:r>
              <a:rPr lang="en-US" dirty="0"/>
              <a:t>y</a:t>
            </a:r>
            <a:r>
              <a:rPr lang="en-US" baseline="-25000" dirty="0"/>
              <a:t>4</a:t>
            </a:r>
            <a:r>
              <a:rPr lang="en-US" dirty="0"/>
              <a:t>=1 - 158/268=41%</a:t>
            </a:r>
          </a:p>
        </p:txBody>
      </p:sp>
      <p:sp>
        <p:nvSpPr>
          <p:cNvPr id="64" name="TextBox 63"/>
          <p:cNvSpPr txBox="1"/>
          <p:nvPr/>
        </p:nvSpPr>
        <p:spPr>
          <a:xfrm>
            <a:off x="1257995" y="4904413"/>
            <a:ext cx="1848583" cy="369332"/>
          </a:xfrm>
          <a:prstGeom prst="rect">
            <a:avLst/>
          </a:prstGeom>
          <a:noFill/>
        </p:spPr>
        <p:txBody>
          <a:bodyPr wrap="none" rtlCol="0">
            <a:spAutoFit/>
          </a:bodyPr>
          <a:lstStyle/>
          <a:p>
            <a:r>
              <a:rPr lang="en-US" dirty="0"/>
              <a:t>y</a:t>
            </a:r>
            <a:r>
              <a:rPr lang="en-US" baseline="-25000" dirty="0"/>
              <a:t>3</a:t>
            </a:r>
            <a:r>
              <a:rPr lang="en-US" dirty="0"/>
              <a:t>=1 - 43/76=43%</a:t>
            </a:r>
          </a:p>
        </p:txBody>
      </p:sp>
      <p:sp>
        <p:nvSpPr>
          <p:cNvPr id="65" name="TextBox 64"/>
          <p:cNvSpPr txBox="1"/>
          <p:nvPr/>
        </p:nvSpPr>
        <p:spPr>
          <a:xfrm>
            <a:off x="8628788" y="4981460"/>
            <a:ext cx="2082621" cy="369332"/>
          </a:xfrm>
          <a:prstGeom prst="rect">
            <a:avLst/>
          </a:prstGeom>
          <a:noFill/>
        </p:spPr>
        <p:txBody>
          <a:bodyPr wrap="none" rtlCol="0">
            <a:spAutoFit/>
          </a:bodyPr>
          <a:lstStyle/>
          <a:p>
            <a:r>
              <a:rPr lang="en-US" dirty="0"/>
              <a:t>y</a:t>
            </a:r>
            <a:r>
              <a:rPr lang="en-US" baseline="-25000" dirty="0"/>
              <a:t>2</a:t>
            </a:r>
            <a:r>
              <a:rPr lang="en-US" dirty="0"/>
              <a:t>=1 - 171/283=39%</a:t>
            </a:r>
          </a:p>
        </p:txBody>
      </p:sp>
      <p:sp>
        <p:nvSpPr>
          <p:cNvPr id="66" name="TextBox 65"/>
          <p:cNvSpPr txBox="1"/>
          <p:nvPr/>
        </p:nvSpPr>
        <p:spPr>
          <a:xfrm>
            <a:off x="7483584" y="4315821"/>
            <a:ext cx="2149654" cy="369332"/>
          </a:xfrm>
          <a:prstGeom prst="rect">
            <a:avLst/>
          </a:prstGeom>
          <a:noFill/>
        </p:spPr>
        <p:txBody>
          <a:bodyPr wrap="square" rtlCol="0">
            <a:spAutoFit/>
          </a:bodyPr>
          <a:lstStyle/>
          <a:p>
            <a:r>
              <a:rPr lang="en-US" dirty="0"/>
              <a:t>y</a:t>
            </a:r>
            <a:r>
              <a:rPr lang="en-US" baseline="-25000" dirty="0"/>
              <a:t>1</a:t>
            </a:r>
            <a:r>
              <a:rPr lang="en-US" dirty="0"/>
              <a:t>=1 - 0/144=100%</a:t>
            </a:r>
          </a:p>
        </p:txBody>
      </p:sp>
      <p:sp>
        <p:nvSpPr>
          <p:cNvPr id="67" name="TextBox 66"/>
          <p:cNvSpPr txBox="1"/>
          <p:nvPr/>
        </p:nvSpPr>
        <p:spPr>
          <a:xfrm>
            <a:off x="5080525" y="5616431"/>
            <a:ext cx="383438" cy="369332"/>
          </a:xfrm>
          <a:prstGeom prst="rect">
            <a:avLst/>
          </a:prstGeom>
          <a:noFill/>
        </p:spPr>
        <p:txBody>
          <a:bodyPr wrap="none" rtlCol="0">
            <a:spAutoFit/>
          </a:bodyPr>
          <a:lstStyle/>
          <a:p>
            <a:r>
              <a:rPr lang="en-US" dirty="0"/>
              <a:t>X</a:t>
            </a:r>
            <a:r>
              <a:rPr lang="en-US" baseline="-25000" dirty="0"/>
              <a:t>1</a:t>
            </a:r>
            <a:endParaRPr lang="en-US" dirty="0"/>
          </a:p>
        </p:txBody>
      </p:sp>
      <p:sp>
        <p:nvSpPr>
          <p:cNvPr id="68" name="TextBox 67"/>
          <p:cNvSpPr txBox="1"/>
          <p:nvPr/>
        </p:nvSpPr>
        <p:spPr>
          <a:xfrm>
            <a:off x="6750053" y="5876208"/>
            <a:ext cx="383438" cy="369332"/>
          </a:xfrm>
          <a:prstGeom prst="rect">
            <a:avLst/>
          </a:prstGeom>
          <a:noFill/>
        </p:spPr>
        <p:txBody>
          <a:bodyPr wrap="none" rtlCol="0">
            <a:spAutoFit/>
          </a:bodyPr>
          <a:lstStyle/>
          <a:p>
            <a:r>
              <a:rPr lang="en-US" dirty="0"/>
              <a:t>X</a:t>
            </a:r>
            <a:r>
              <a:rPr lang="en-US" baseline="-25000" dirty="0"/>
              <a:t>2</a:t>
            </a:r>
            <a:endParaRPr lang="en-US" dirty="0"/>
          </a:p>
        </p:txBody>
      </p:sp>
      <p:sp>
        <p:nvSpPr>
          <p:cNvPr id="69" name="TextBox 68"/>
          <p:cNvSpPr txBox="1"/>
          <p:nvPr/>
        </p:nvSpPr>
        <p:spPr>
          <a:xfrm>
            <a:off x="7133491" y="5300970"/>
            <a:ext cx="383438" cy="369332"/>
          </a:xfrm>
          <a:prstGeom prst="rect">
            <a:avLst/>
          </a:prstGeom>
          <a:noFill/>
        </p:spPr>
        <p:txBody>
          <a:bodyPr wrap="none" rtlCol="0">
            <a:spAutoFit/>
          </a:bodyPr>
          <a:lstStyle/>
          <a:p>
            <a:r>
              <a:rPr lang="en-US" dirty="0"/>
              <a:t>X</a:t>
            </a:r>
            <a:r>
              <a:rPr lang="en-US" baseline="-25000" dirty="0"/>
              <a:t>3</a:t>
            </a:r>
            <a:endParaRPr lang="en-US" dirty="0"/>
          </a:p>
        </p:txBody>
      </p:sp>
      <p:sp>
        <p:nvSpPr>
          <p:cNvPr id="70" name="TextBox 69"/>
          <p:cNvSpPr txBox="1"/>
          <p:nvPr/>
        </p:nvSpPr>
        <p:spPr>
          <a:xfrm>
            <a:off x="4342954" y="5108687"/>
            <a:ext cx="563506" cy="369332"/>
          </a:xfrm>
          <a:prstGeom prst="rect">
            <a:avLst/>
          </a:prstGeom>
          <a:noFill/>
        </p:spPr>
        <p:txBody>
          <a:bodyPr wrap="square" rtlCol="0">
            <a:spAutoFit/>
          </a:bodyPr>
          <a:lstStyle/>
          <a:p>
            <a:r>
              <a:rPr lang="en-US" dirty="0"/>
              <a:t>X</a:t>
            </a:r>
            <a:r>
              <a:rPr lang="en-US" baseline="-25000" dirty="0"/>
              <a:t>4</a:t>
            </a:r>
            <a:endParaRPr lang="en-US" dirty="0"/>
          </a:p>
        </p:txBody>
      </p:sp>
      <p:sp>
        <p:nvSpPr>
          <p:cNvPr id="71" name="TextBox 70"/>
          <p:cNvSpPr txBox="1"/>
          <p:nvPr/>
        </p:nvSpPr>
        <p:spPr>
          <a:xfrm>
            <a:off x="5255317" y="4774726"/>
            <a:ext cx="517951" cy="369332"/>
          </a:xfrm>
          <a:prstGeom prst="rect">
            <a:avLst/>
          </a:prstGeom>
          <a:noFill/>
        </p:spPr>
        <p:txBody>
          <a:bodyPr wrap="square" rtlCol="0">
            <a:spAutoFit/>
          </a:bodyPr>
          <a:lstStyle/>
          <a:p>
            <a:r>
              <a:rPr lang="en-US" dirty="0"/>
              <a:t>X</a:t>
            </a:r>
            <a:r>
              <a:rPr lang="en-US" baseline="-25000" dirty="0"/>
              <a:t>5</a:t>
            </a:r>
            <a:endParaRPr lang="en-US" dirty="0"/>
          </a:p>
        </p:txBody>
      </p:sp>
      <p:sp>
        <p:nvSpPr>
          <p:cNvPr id="2" name="Title 1"/>
          <p:cNvSpPr>
            <a:spLocks noGrp="1"/>
          </p:cNvSpPr>
          <p:nvPr>
            <p:ph type="title"/>
          </p:nvPr>
        </p:nvSpPr>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The least square solution</a:t>
            </a:r>
          </a:p>
        </p:txBody>
      </p:sp>
      <p:sp>
        <p:nvSpPr>
          <p:cNvPr id="4" name="TextBox 3"/>
          <p:cNvSpPr txBox="1"/>
          <p:nvPr/>
        </p:nvSpPr>
        <p:spPr>
          <a:xfrm>
            <a:off x="996967" y="1572447"/>
            <a:ext cx="4002231" cy="2308324"/>
          </a:xfrm>
          <a:prstGeom prst="rect">
            <a:avLst/>
          </a:prstGeom>
          <a:noFill/>
        </p:spPr>
        <p:txBody>
          <a:bodyPr wrap="square" rtlCol="0">
            <a:spAutoFit/>
          </a:bodyPr>
          <a:lstStyle/>
          <a:p>
            <a:r>
              <a:rPr lang="en-US" sz="2400" dirty="0">
                <a:latin typeface="+mj-lt"/>
              </a:rPr>
              <a:t>X</a:t>
            </a:r>
            <a:r>
              <a:rPr lang="en-US" sz="2400" baseline="-25000" dirty="0">
                <a:latin typeface="+mj-lt"/>
              </a:rPr>
              <a:t>1</a:t>
            </a:r>
            <a:r>
              <a:rPr lang="en-US" sz="2400" dirty="0">
                <a:latin typeface="+mj-lt"/>
              </a:rPr>
              <a:t>=40.6% x</a:t>
            </a:r>
            <a:r>
              <a:rPr lang="en-US" sz="2400" baseline="-25000" dirty="0">
                <a:latin typeface="+mj-lt"/>
              </a:rPr>
              <a:t>3</a:t>
            </a:r>
            <a:r>
              <a:rPr lang="en-US" sz="2400" dirty="0">
                <a:latin typeface="+mj-lt"/>
              </a:rPr>
              <a:t>=96.5%</a:t>
            </a:r>
          </a:p>
          <a:p>
            <a:endParaRPr lang="en-US" sz="2400" dirty="0">
              <a:latin typeface="+mj-lt"/>
            </a:endParaRPr>
          </a:p>
          <a:p>
            <a:r>
              <a:rPr lang="en-US" sz="2400" dirty="0">
                <a:latin typeface="+mj-lt"/>
              </a:rPr>
              <a:t>y</a:t>
            </a:r>
            <a:r>
              <a:rPr lang="en-US" sz="2400" baseline="-25000" dirty="0">
                <a:latin typeface="+mj-lt"/>
              </a:rPr>
              <a:t>1</a:t>
            </a:r>
            <a:r>
              <a:rPr lang="en-US" sz="2400" dirty="0">
                <a:latin typeface="+mj-lt"/>
              </a:rPr>
              <a:t>’=x</a:t>
            </a:r>
            <a:r>
              <a:rPr lang="en-US" sz="2400" baseline="-25000" dirty="0">
                <a:latin typeface="+mj-lt"/>
              </a:rPr>
              <a:t>2</a:t>
            </a:r>
            <a:r>
              <a:rPr lang="en-US" sz="2400" dirty="0">
                <a:latin typeface="+mj-lt"/>
              </a:rPr>
              <a:t>*x</a:t>
            </a:r>
            <a:r>
              <a:rPr lang="en-US" sz="2400" baseline="-25000" dirty="0">
                <a:latin typeface="+mj-lt"/>
              </a:rPr>
              <a:t>3</a:t>
            </a:r>
            <a:r>
              <a:rPr lang="en-US" sz="2400" dirty="0">
                <a:latin typeface="+mj-lt"/>
              </a:rPr>
              <a:t>=96.5%</a:t>
            </a:r>
          </a:p>
          <a:p>
            <a:r>
              <a:rPr lang="en-US" sz="2400" dirty="0">
                <a:latin typeface="+mj-lt"/>
              </a:rPr>
              <a:t>y</a:t>
            </a:r>
            <a:r>
              <a:rPr lang="en-US" sz="2400" baseline="-25000" dirty="0">
                <a:latin typeface="+mj-lt"/>
              </a:rPr>
              <a:t>2</a:t>
            </a:r>
            <a:r>
              <a:rPr lang="en-US" sz="2400" dirty="0">
                <a:latin typeface="+mj-lt"/>
              </a:rPr>
              <a:t>’=x</a:t>
            </a:r>
            <a:r>
              <a:rPr lang="en-US" sz="2400" baseline="-25000" dirty="0">
                <a:latin typeface="+mj-lt"/>
              </a:rPr>
              <a:t>1</a:t>
            </a:r>
            <a:r>
              <a:rPr lang="en-US" sz="2400" dirty="0">
                <a:latin typeface="+mj-lt"/>
              </a:rPr>
              <a:t>*x</a:t>
            </a:r>
            <a:r>
              <a:rPr lang="en-US" sz="2400" baseline="-25000" dirty="0">
                <a:latin typeface="+mj-lt"/>
              </a:rPr>
              <a:t>3</a:t>
            </a:r>
            <a:r>
              <a:rPr lang="en-US" sz="2400" dirty="0">
                <a:latin typeface="+mj-lt"/>
              </a:rPr>
              <a:t>=40.6%</a:t>
            </a:r>
            <a:endParaRPr lang="en-US" sz="2400" baseline="-25000" dirty="0">
              <a:latin typeface="+mj-lt"/>
            </a:endParaRPr>
          </a:p>
          <a:p>
            <a:r>
              <a:rPr lang="en-US" sz="2400" dirty="0">
                <a:latin typeface="+mj-lt"/>
              </a:rPr>
              <a:t>y</a:t>
            </a:r>
            <a:r>
              <a:rPr lang="en-US" sz="2400" baseline="-25000" dirty="0">
                <a:latin typeface="+mj-lt"/>
              </a:rPr>
              <a:t>3</a:t>
            </a:r>
            <a:r>
              <a:rPr lang="en-US" sz="2400" dirty="0">
                <a:latin typeface="+mj-lt"/>
              </a:rPr>
              <a:t>’=x</a:t>
            </a:r>
            <a:r>
              <a:rPr lang="en-US" sz="2400" baseline="-25000" dirty="0">
                <a:latin typeface="+mj-lt"/>
              </a:rPr>
              <a:t>1</a:t>
            </a:r>
            <a:r>
              <a:rPr lang="en-US" sz="2400" dirty="0">
                <a:latin typeface="+mj-lt"/>
              </a:rPr>
              <a:t>*x</a:t>
            </a:r>
            <a:r>
              <a:rPr lang="en-US" sz="2400" baseline="-25000" dirty="0">
                <a:latin typeface="+mj-lt"/>
              </a:rPr>
              <a:t>4</a:t>
            </a:r>
            <a:r>
              <a:rPr lang="en-US" sz="2400" dirty="0">
                <a:latin typeface="+mj-lt"/>
              </a:rPr>
              <a:t>=40.6%</a:t>
            </a:r>
            <a:endParaRPr lang="en-US" sz="2400" baseline="-25000" dirty="0">
              <a:latin typeface="+mj-lt"/>
            </a:endParaRPr>
          </a:p>
          <a:p>
            <a:r>
              <a:rPr lang="en-US" sz="2400" dirty="0">
                <a:latin typeface="+mj-lt"/>
              </a:rPr>
              <a:t>y</a:t>
            </a:r>
            <a:r>
              <a:rPr lang="en-US" sz="2400" baseline="-25000" dirty="0">
                <a:latin typeface="+mj-lt"/>
              </a:rPr>
              <a:t>4</a:t>
            </a:r>
            <a:r>
              <a:rPr lang="en-US" sz="2400" dirty="0">
                <a:latin typeface="+mj-lt"/>
              </a:rPr>
              <a:t>’=x</a:t>
            </a:r>
            <a:r>
              <a:rPr lang="en-US" sz="2400" baseline="-25000" dirty="0">
                <a:latin typeface="+mj-lt"/>
              </a:rPr>
              <a:t>1</a:t>
            </a:r>
            <a:r>
              <a:rPr lang="en-US" sz="2400" dirty="0">
                <a:latin typeface="+mj-lt"/>
              </a:rPr>
              <a:t>*x</a:t>
            </a:r>
            <a:r>
              <a:rPr lang="en-US" sz="2400" baseline="-25000" dirty="0">
                <a:latin typeface="+mj-lt"/>
              </a:rPr>
              <a:t>5</a:t>
            </a:r>
            <a:r>
              <a:rPr lang="en-US" sz="2400" dirty="0">
                <a:latin typeface="+mj-lt"/>
              </a:rPr>
              <a:t>=40.6%</a:t>
            </a:r>
          </a:p>
        </p:txBody>
      </p:sp>
      <mc:AlternateContent xmlns:mc="http://schemas.openxmlformats.org/markup-compatibility/2006" xmlns:a14="http://schemas.microsoft.com/office/drawing/2010/main">
        <mc:Choice Requires="a14">
          <p:sp>
            <p:nvSpPr>
              <p:cNvPr id="5" name="Rectangle 4"/>
              <p:cNvSpPr/>
              <p:nvPr/>
            </p:nvSpPr>
            <p:spPr>
              <a:xfrm>
                <a:off x="4301644" y="1381295"/>
                <a:ext cx="7931980" cy="2094676"/>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a:rPr lang="en-US" sz="2400" b="0" i="1" smtClean="0">
                          <a:latin typeface="Cambria Math" panose="02040503050406030204" pitchFamily="18" charset="0"/>
                        </a:rPr>
                        <m:t>𝑄</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𝑥</m:t>
                          </m:r>
                        </m:e>
                      </m:d>
                      <m:r>
                        <a:rPr lang="en-US" sz="2400" i="1" smtClean="0">
                          <a:latin typeface="Cambria Math" panose="02040503050406030204" pitchFamily="18" charset="0"/>
                        </a:rPr>
                        <m:t>=</m:t>
                      </m:r>
                      <m:nary>
                        <m:naryPr>
                          <m:chr m:val="∑"/>
                          <m:subHide m:val="on"/>
                          <m:supHide m:val="on"/>
                          <m:ctrlPr>
                            <a:rPr lang="en-US" sz="2400" i="1" smtClean="0">
                              <a:latin typeface="Cambria Math" panose="02040503050406030204" pitchFamily="18" charset="0"/>
                            </a:rPr>
                          </m:ctrlPr>
                        </m:naryPr>
                        <m:sub/>
                        <m:sup/>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a:rPr lang="en-US" sz="2400" i="1">
                                      <a:latin typeface="Cambria Math" panose="02040503050406030204" pitchFamily="18" charset="0"/>
                                    </a:rPr>
                                    <m:t>𝑦</m:t>
                                  </m:r>
                                  <m:r>
                                    <a:rPr lang="en-US" sz="2400" i="1">
                                      <a:latin typeface="Cambria Math" panose="02040503050406030204" pitchFamily="18" charset="0"/>
                                    </a:rPr>
                                    <m:t>−</m:t>
                                  </m:r>
                                  <m:sSup>
                                    <m:sSupPr>
                                      <m:ctrlPr>
                                        <a:rPr lang="en-US" sz="2400" i="1">
                                          <a:latin typeface="Cambria Math" panose="02040503050406030204" pitchFamily="18" charset="0"/>
                                        </a:rPr>
                                      </m:ctrlPr>
                                    </m:sSupPr>
                                    <m:e>
                                      <m:r>
                                        <a:rPr lang="en-US" sz="2400" i="1">
                                          <a:latin typeface="Cambria Math" panose="02040503050406030204" pitchFamily="18" charset="0"/>
                                        </a:rPr>
                                        <m:t>𝑦</m:t>
                                      </m:r>
                                    </m:e>
                                    <m:sup>
                                      <m:r>
                                        <a:rPr lang="en-US" sz="2400" i="1">
                                          <a:latin typeface="Cambria Math" panose="02040503050406030204" pitchFamily="18" charset="0"/>
                                        </a:rPr>
                                        <m:t>′</m:t>
                                      </m:r>
                                    </m:sup>
                                  </m:sSup>
                                </m:e>
                              </m:d>
                            </m:e>
                            <m:sup>
                              <m:r>
                                <a:rPr lang="en-US" sz="2400" i="1">
                                  <a:latin typeface="Cambria Math" panose="02040503050406030204" pitchFamily="18" charset="0"/>
                                </a:rPr>
                                <m:t>2</m:t>
                              </m:r>
                            </m:sup>
                          </m:sSup>
                        </m:e>
                      </m:nary>
                    </m:oMath>
                  </m:oMathPara>
                </a14:m>
                <a:endParaRPr lang="en-US" sz="2400" dirty="0"/>
              </a:p>
              <a:p>
                <a:r>
                  <a:rPr lang="en-US" sz="2400" dirty="0"/>
                  <a:t>      = (100%-96.5%)</a:t>
                </a:r>
                <a:r>
                  <a:rPr lang="en-US" sz="2400" baseline="30000" dirty="0"/>
                  <a:t>2</a:t>
                </a:r>
                <a:r>
                  <a:rPr lang="en-US" sz="2400" dirty="0"/>
                  <a:t>+(39%-40.6%)</a:t>
                </a:r>
                <a:r>
                  <a:rPr lang="en-US" sz="2400" baseline="30000" dirty="0"/>
                  <a:t>2</a:t>
                </a:r>
                <a:r>
                  <a:rPr lang="en-US" sz="2400" dirty="0"/>
                  <a:t>+(41%-40.6%)</a:t>
                </a:r>
                <a:r>
                  <a:rPr lang="en-US" sz="2400" baseline="30000" dirty="0"/>
                  <a:t>2</a:t>
                </a:r>
                <a:r>
                  <a:rPr lang="en-US" sz="2400" dirty="0"/>
                  <a:t>+(43-40.6%)</a:t>
                </a:r>
                <a:r>
                  <a:rPr lang="en-US" sz="2400" baseline="30000" dirty="0"/>
                  <a:t>2</a:t>
                </a:r>
              </a:p>
              <a:p>
                <a:r>
                  <a:rPr lang="en-US" sz="2400" dirty="0"/>
                  <a:t>      = (12.25 + 2.56 + 0.16 + 1.96) * 10</a:t>
                </a:r>
                <a:r>
                  <a:rPr lang="en-US" sz="2400" baseline="30000" dirty="0"/>
                  <a:t>-4</a:t>
                </a:r>
              </a:p>
              <a:p>
                <a:r>
                  <a:rPr lang="en-US" sz="2400" dirty="0"/>
                  <a:t>      = 16.93 * 10</a:t>
                </a:r>
                <a:r>
                  <a:rPr lang="en-US" sz="2400" baseline="30000" dirty="0"/>
                  <a:t>-4</a:t>
                </a:r>
              </a:p>
            </p:txBody>
          </p:sp>
        </mc:Choice>
        <mc:Fallback xmlns="">
          <p:sp>
            <p:nvSpPr>
              <p:cNvPr id="5" name="Rectangle 4"/>
              <p:cNvSpPr>
                <a:spLocks noRot="1" noChangeAspect="1" noMove="1" noResize="1" noEditPoints="1" noAdjustHandles="1" noChangeArrowheads="1" noChangeShapeType="1" noTextEdit="1"/>
              </p:cNvSpPr>
              <p:nvPr/>
            </p:nvSpPr>
            <p:spPr>
              <a:xfrm>
                <a:off x="4301644" y="1381295"/>
                <a:ext cx="7931980" cy="2094676"/>
              </a:xfrm>
              <a:prstGeom prst="rect">
                <a:avLst/>
              </a:prstGeom>
              <a:blipFill>
                <a:blip r:embed="rId2"/>
                <a:stretch>
                  <a:fillRect b="-5831"/>
                </a:stretch>
              </a:blipFill>
            </p:spPr>
            <p:txBody>
              <a:bodyPr/>
              <a:lstStyle/>
              <a:p>
                <a:r>
                  <a:rPr lang="en-US">
                    <a:noFill/>
                  </a:rPr>
                  <a:t> </a:t>
                </a:r>
              </a:p>
            </p:txBody>
          </p:sp>
        </mc:Fallback>
      </mc:AlternateContent>
      <p:sp>
        <p:nvSpPr>
          <p:cNvPr id="7" name="TextBox 6"/>
          <p:cNvSpPr txBox="1"/>
          <p:nvPr/>
        </p:nvSpPr>
        <p:spPr>
          <a:xfrm>
            <a:off x="1312486" y="4331474"/>
            <a:ext cx="9568963" cy="1938992"/>
          </a:xfrm>
          <a:prstGeom prst="rect">
            <a:avLst/>
          </a:prstGeom>
          <a:solidFill>
            <a:schemeClr val="bg1"/>
          </a:solidFill>
          <a:ln>
            <a:noFill/>
          </a:ln>
        </p:spPr>
        <p:txBody>
          <a:bodyPr wrap="square" rtlCol="0">
            <a:spAutoFit/>
          </a:bodyPr>
          <a:lstStyle/>
          <a:p>
            <a:pPr lvl="1"/>
            <a:r>
              <a:rPr lang="en-US" sz="2400" dirty="0"/>
              <a:t>Reason of false positives:</a:t>
            </a:r>
          </a:p>
          <a:p>
            <a:pPr marL="800100" lvl="1" indent="-342900">
              <a:buFontTx/>
              <a:buChar char="-"/>
            </a:pPr>
            <a:r>
              <a:rPr lang="en-US" sz="2400" dirty="0"/>
              <a:t>Broken link’s failure probability is not *very* stable (e.g. 39% ~ 43%)</a:t>
            </a:r>
          </a:p>
          <a:p>
            <a:pPr marL="800100" lvl="1" indent="-342900">
              <a:buFontTx/>
              <a:buChar char="-"/>
            </a:pPr>
            <a:r>
              <a:rPr lang="en-US" sz="2400" dirty="0"/>
              <a:t>The objective function sometimes want to penalize good links to </a:t>
            </a:r>
          </a:p>
          <a:p>
            <a:pPr lvl="1"/>
            <a:r>
              <a:rPr lang="en-US" sz="2400" dirty="0"/>
              <a:t>    achieve better result (smaller error rate)</a:t>
            </a:r>
          </a:p>
          <a:p>
            <a:endParaRPr lang="en-US" sz="2400" dirty="0"/>
          </a:p>
        </p:txBody>
      </p:sp>
    </p:spTree>
    <p:extLst>
      <p:ext uri="{BB962C8B-B14F-4D97-AF65-F5344CB8AC3E}">
        <p14:creationId xmlns:p14="http://schemas.microsoft.com/office/powerpoint/2010/main" val="2249548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latin typeface="Verdana" panose="020B0604030504040204" pitchFamily="34" charset="0"/>
                <a:ea typeface="Verdana" panose="020B0604030504040204" pitchFamily="34" charset="0"/>
                <a:cs typeface="Verdana" panose="020B0604030504040204" pitchFamily="34" charset="0"/>
              </a:rPr>
              <a:t>Matthew effect: regularized least square solution</a:t>
            </a:r>
          </a:p>
        </p:txBody>
      </p:sp>
      <mc:AlternateContent xmlns:mc="http://schemas.openxmlformats.org/markup-compatibility/2006" xmlns:a14="http://schemas.microsoft.com/office/drawing/2010/main">
        <mc:Choice Requires="a14">
          <p:sp>
            <p:nvSpPr>
              <p:cNvPr id="4" name="Content Placeholder 2"/>
              <p:cNvSpPr>
                <a:spLocks noGrp="1"/>
              </p:cNvSpPr>
              <p:nvPr>
                <p:ph idx="1"/>
              </p:nvPr>
            </p:nvSpPr>
            <p:spPr/>
            <p:txBody>
              <a:bodyPr>
                <a:normAutofit fontScale="92500" lnSpcReduction="10000"/>
              </a:bodyPr>
              <a:lstStyle/>
              <a:p>
                <a:pPr marL="0" indent="0" algn="ctr">
                  <a:buNone/>
                </a:pPr>
                <a:r>
                  <a:rPr lang="en-US" i="1" dirty="0">
                    <a:latin typeface="Times New Roman" panose="02020603050405020304" pitchFamily="18" charset="0"/>
                    <a:cs typeface="Times New Roman" panose="02020603050405020304" pitchFamily="18" charset="0"/>
                  </a:rPr>
                  <a:t>“the rich get richer and the poor get poorer”</a:t>
                </a:r>
              </a:p>
              <a:p>
                <a:endParaRPr lang="en-US" dirty="0"/>
              </a:p>
              <a:p>
                <a:r>
                  <a:rPr lang="en-US" dirty="0"/>
                  <a:t>Objective function: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i="1" smtClean="0">
                          <a:latin typeface="Cambria Math" panose="02040503050406030204" pitchFamily="18" charset="0"/>
                        </a:rPr>
                        <m:t>=</m:t>
                      </m:r>
                      <m:nary>
                        <m:naryPr>
                          <m:chr m:val="∑"/>
                          <m:limLoc m:val="subSup"/>
                          <m:supHide m:val="on"/>
                          <m:ctrlPr>
                            <a:rPr lang="en-US" i="1" smtClean="0">
                              <a:latin typeface="Cambria Math" panose="02040503050406030204" pitchFamily="18" charset="0"/>
                            </a:rPr>
                          </m:ctrlPr>
                        </m:naryPr>
                        <m:sub>
                          <m:r>
                            <m:rPr>
                              <m:brk m:alnAt="9"/>
                            </m:rPr>
                            <a:rPr lang="en-US" b="0" i="1" smtClean="0">
                              <a:latin typeface="Cambria Math" panose="02040503050406030204" pitchFamily="18" charset="0"/>
                            </a:rPr>
                            <m:t>𝑝</m:t>
                          </m:r>
                          <m:r>
                            <a:rPr lang="en-US" b="0" i="1" smtClean="0">
                              <a:latin typeface="Cambria Math" panose="02040503050406030204" pitchFamily="18" charset="0"/>
                            </a:rPr>
                            <m:t>𝑎𝑡h𝑠</m:t>
                          </m:r>
                        </m:sub>
                        <m:sup/>
                        <m:e>
                          <m:sSup>
                            <m:sSupPr>
                              <m:ctrlPr>
                                <a:rPr lang="en-US" i="1">
                                  <a:latin typeface="Cambria Math" panose="02040503050406030204" pitchFamily="18" charset="0"/>
                                </a:rPr>
                              </m:ctrlPr>
                            </m:sSupPr>
                            <m:e>
                              <m:d>
                                <m:dPr>
                                  <m:ctrlPr>
                                    <a:rPr lang="en-US" i="1">
                                      <a:latin typeface="Cambria Math" panose="02040503050406030204" pitchFamily="18" charset="0"/>
                                    </a:rPr>
                                  </m:ctrlPr>
                                </m:dPr>
                                <m:e>
                                  <m:r>
                                    <a:rPr lang="en-US" i="1">
                                      <a:latin typeface="Cambria Math" panose="02040503050406030204" pitchFamily="18" charset="0"/>
                                    </a:rPr>
                                    <m:t>𝑢</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𝑢</m:t>
                                      </m:r>
                                    </m:e>
                                    <m:sup>
                                      <m:r>
                                        <a:rPr lang="en-US" i="1">
                                          <a:latin typeface="Cambria Math" panose="02040503050406030204" pitchFamily="18" charset="0"/>
                                        </a:rPr>
                                        <m:t>′</m:t>
                                      </m:r>
                                    </m:sup>
                                  </m:sSup>
                                </m:e>
                              </m:d>
                            </m:e>
                            <m:sup>
                              <m:r>
                                <a:rPr lang="en-US" i="1">
                                  <a:latin typeface="Cambria Math" panose="02040503050406030204" pitchFamily="18" charset="0"/>
                                </a:rPr>
                                <m:t>2</m:t>
                              </m:r>
                            </m:sup>
                          </m:sSup>
                        </m:e>
                      </m:nary>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𝜆</m:t>
                      </m:r>
                      <m:nary>
                        <m:naryPr>
                          <m:chr m:val="∑"/>
                          <m:limLoc m:val="subSup"/>
                          <m:supHide m:val="on"/>
                          <m:ctrlPr>
                            <a:rPr lang="en-US" i="1">
                              <a:latin typeface="Cambria Math" panose="02040503050406030204" pitchFamily="18" charset="0"/>
                            </a:rPr>
                          </m:ctrlPr>
                        </m:naryPr>
                        <m:sub>
                          <m:r>
                            <m:rPr>
                              <m:brk m:alnAt="9"/>
                            </m:rPr>
                            <a:rPr lang="en-US" b="0" i="1" smtClean="0">
                              <a:latin typeface="Cambria Math" panose="02040503050406030204" pitchFamily="18" charset="0"/>
                            </a:rPr>
                            <m:t>𝑙</m:t>
                          </m:r>
                          <m:r>
                            <a:rPr lang="en-US" b="0" i="1" smtClean="0">
                              <a:latin typeface="Cambria Math" panose="02040503050406030204" pitchFamily="18" charset="0"/>
                            </a:rPr>
                            <m:t>𝑖𝑛𝑘𝑠</m:t>
                          </m:r>
                        </m:sub>
                        <m:sup/>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func>
                                <m:funcPr>
                                  <m:ctrlPr>
                                    <a:rPr lang="en-US" i="1" smtClean="0">
                                      <a:latin typeface="Cambria Math" panose="02040503050406030204" pitchFamily="18" charset="0"/>
                                      <a:ea typeface="Cambria Math" panose="02040503050406030204" pitchFamily="18" charset="0"/>
                                    </a:rPr>
                                  </m:ctrlPr>
                                </m:funcPr>
                                <m:fName>
                                  <m:r>
                                    <m:rPr>
                                      <m:sty m:val="p"/>
                                    </m:rPr>
                                    <a:rPr lang="en-US"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𝑥</m:t>
                                  </m:r>
                                </m:e>
                              </m:func>
                            </m:e>
                          </m:d>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r>
                                <a:rPr lang="en-US" b="0" i="1" smtClean="0">
                                  <a:latin typeface="Cambria Math" panose="02040503050406030204" pitchFamily="18" charset="0"/>
                                </a:rPr>
                                <m:t>𝑥</m:t>
                              </m:r>
                            </m:e>
                          </m:func>
                        </m:e>
                      </m:nary>
                    </m:oMath>
                  </m:oMathPara>
                </a14:m>
                <a:endParaRPr lang="en-US" b="0" dirty="0"/>
              </a:p>
              <a:p>
                <a:pPr marL="0" indent="0">
                  <a:buNone/>
                </a:pPr>
                <a:r>
                  <a:rPr lang="en-US" dirty="0"/>
                  <a:t>   </a:t>
                </a:r>
              </a:p>
              <a:p>
                <a:pPr marL="0" indent="0">
                  <a:buNone/>
                </a:pPr>
                <a:r>
                  <a:rPr lang="en-US" dirty="0"/>
                  <a:t>where  u is </a:t>
                </a:r>
                <a14:m>
                  <m:oMath xmlns:m="http://schemas.openxmlformats.org/officeDocument/2006/math">
                    <m:func>
                      <m:funcPr>
                        <m:ctrlPr>
                          <a:rPr lang="en-US" i="1" smtClean="0">
                            <a:latin typeface="Cambria Math" panose="02040503050406030204" pitchFamily="18" charset="0"/>
                          </a:rPr>
                        </m:ctrlPr>
                      </m:funcPr>
                      <m:fName>
                        <m:r>
                          <m:rPr>
                            <m:sty m:val="p"/>
                          </m:rPr>
                          <a:rPr lang="en-US" i="0" smtClean="0">
                            <a:latin typeface="Cambria Math" panose="02040503050406030204" pitchFamily="18" charset="0"/>
                          </a:rPr>
                          <m:t>log</m:t>
                        </m:r>
                      </m:fName>
                      <m:e>
                        <m:r>
                          <a:rPr lang="en-US" b="0" i="1" smtClean="0">
                            <a:latin typeface="Cambria Math" panose="02040503050406030204" pitchFamily="18" charset="0"/>
                          </a:rPr>
                          <m:t>𝑦</m:t>
                        </m:r>
                      </m:e>
                    </m:func>
                  </m:oMath>
                </a14:m>
                <a:r>
                  <a:rPr lang="en-US" dirty="0"/>
                  <a:t>, (observed path success rate)</a:t>
                </a:r>
              </a:p>
              <a:p>
                <a:pPr marL="0" indent="0">
                  <a:buNone/>
                </a:pPr>
                <a:r>
                  <a:rPr lang="en-US" dirty="0"/>
                  <a:t>             u’ is </a:t>
                </a:r>
                <a14:m>
                  <m:oMath xmlns:m="http://schemas.openxmlformats.org/officeDocument/2006/math">
                    <m:nary>
                      <m:naryPr>
                        <m:chr m:val="∑"/>
                        <m:limLoc m:val="subSup"/>
                        <m:supHide m:val="on"/>
                        <m:ctrlPr>
                          <a:rPr lang="en-US" i="1">
                            <a:latin typeface="Cambria Math" panose="02040503050406030204" pitchFamily="18" charset="0"/>
                          </a:rPr>
                        </m:ctrlPr>
                      </m:naryPr>
                      <m:sub>
                        <m:r>
                          <m:rPr>
                            <m:brk m:alnAt="9"/>
                          </m:rPr>
                          <a:rPr lang="en-US" b="0" i="1" smtClean="0">
                            <a:latin typeface="Cambria Math" panose="02040503050406030204" pitchFamily="18" charset="0"/>
                          </a:rPr>
                          <m:t>𝑙</m:t>
                        </m:r>
                        <m:r>
                          <a:rPr lang="en-US" b="0" i="1" smtClean="0">
                            <a:latin typeface="Cambria Math" panose="02040503050406030204" pitchFamily="18" charset="0"/>
                          </a:rPr>
                          <m:t>𝑖𝑛𝑘</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𝑝𝑎𝑡h</m:t>
                        </m:r>
                      </m:sub>
                      <m:sup/>
                      <m:e>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func>
                      </m:e>
                    </m:nary>
                  </m:oMath>
                </a14:m>
                <a:r>
                  <a:rPr lang="en-US" dirty="0"/>
                  <a:t> (estimated path success rate)</a:t>
                </a:r>
              </a:p>
              <a:p>
                <a:pPr marL="0" indent="0">
                  <a:buNone/>
                </a:pPr>
                <a:r>
                  <a:rPr lang="en-US"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oMath>
                </a14:m>
                <a:r>
                  <a:rPr lang="en-US" dirty="0"/>
                  <a:t> is strength of Matthew effect</a:t>
                </a:r>
              </a:p>
              <a:p>
                <a:pPr marL="0" indent="0">
                  <a:buNone/>
                </a:pPr>
                <a:r>
                  <a:rPr lang="en-US" b="0" dirty="0"/>
                  <a:t>             </a:t>
                </a:r>
                <a14:m>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=2</m:t>
                    </m:r>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0.5</m:t>
                        </m:r>
                      </m:e>
                    </m:func>
                  </m:oMath>
                </a14:m>
                <a:endParaRPr lang="en-US" dirty="0"/>
              </a:p>
            </p:txBody>
          </p:sp>
        </mc:Choice>
        <mc:Fallback xmlns="">
          <p:sp>
            <p:nvSpPr>
              <p:cNvPr id="4" name="Content Placeholder 2"/>
              <p:cNvSpPr>
                <a:spLocks noGrp="1" noRot="1" noChangeAspect="1" noMove="1" noResize="1" noEditPoints="1" noAdjustHandles="1" noChangeArrowheads="1" noChangeShapeType="1" noTextEdit="1"/>
              </p:cNvSpPr>
              <p:nvPr>
                <p:ph idx="1"/>
              </p:nvPr>
            </p:nvSpPr>
            <p:spPr>
              <a:blipFill>
                <a:blip r:embed="rId3"/>
                <a:stretch>
                  <a:fillRect l="-1043" t="-3081"/>
                </a:stretch>
              </a:blipFill>
            </p:spPr>
            <p:txBody>
              <a:bodyPr/>
              <a:lstStyle/>
              <a:p>
                <a:r>
                  <a:rPr lang="en-US">
                    <a:noFill/>
                  </a:rPr>
                  <a:t> </a:t>
                </a:r>
              </a:p>
            </p:txBody>
          </p:sp>
        </mc:Fallback>
      </mc:AlternateContent>
    </p:spTree>
    <p:extLst>
      <p:ext uri="{BB962C8B-B14F-4D97-AF65-F5344CB8AC3E}">
        <p14:creationId xmlns:p14="http://schemas.microsoft.com/office/powerpoint/2010/main" val="1428639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Intuition behind the regularization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27887" y="1825625"/>
                <a:ext cx="5687853" cy="4351338"/>
              </a:xfrm>
            </p:spPr>
            <p:txBody>
              <a:bodyPr/>
              <a:lstStyle/>
              <a:p>
                <a:r>
                  <a:rPr lang="en-US" dirty="0"/>
                  <a:t>Goal is to minimize the objective function</a:t>
                </a:r>
              </a:p>
              <a:p>
                <a:pPr marL="0" indent="0">
                  <a:buNone/>
                </a:pPr>
                <a:r>
                  <a:rPr lang="en-US" b="0" dirty="0">
                    <a:ea typeface="Cambria Math" panose="02040503050406030204" pitchFamily="18" charset="0"/>
                  </a:rPr>
                  <a:t>      … +</a:t>
                </a:r>
                <a14:m>
                  <m:oMath xmlns:m="http://schemas.openxmlformats.org/officeDocument/2006/math">
                    <m:r>
                      <a:rPr lang="en-US" i="1">
                        <a:latin typeface="Cambria Math" panose="02040503050406030204" pitchFamily="18" charset="0"/>
                        <a:ea typeface="Cambria Math" panose="02040503050406030204" pitchFamily="18" charset="0"/>
                      </a:rPr>
                      <m:t>𝜆</m:t>
                    </m:r>
                    <m:nary>
                      <m:naryPr>
                        <m:chr m:val="∑"/>
                        <m:limLoc m:val="subSup"/>
                        <m:supHide m:val="on"/>
                        <m:ctrlPr>
                          <a:rPr lang="en-US" i="1">
                            <a:latin typeface="Cambria Math" panose="02040503050406030204" pitchFamily="18" charset="0"/>
                          </a:rPr>
                        </m:ctrlPr>
                      </m:naryPr>
                      <m:sub>
                        <m:r>
                          <m:rPr>
                            <m:brk m:alnAt="9"/>
                          </m:rPr>
                          <a:rPr lang="en-US" b="0" i="1" smtClean="0">
                            <a:latin typeface="Cambria Math" panose="02040503050406030204" pitchFamily="18" charset="0"/>
                          </a:rPr>
                          <m:t>𝑙</m:t>
                        </m:r>
                        <m:r>
                          <a:rPr lang="en-US" b="0" i="1" smtClean="0">
                            <a:latin typeface="Cambria Math" panose="02040503050406030204" pitchFamily="18" charset="0"/>
                          </a:rPr>
                          <m:t>𝑖𝑛𝑘𝑠</m:t>
                        </m:r>
                      </m:sub>
                      <m:sup/>
                      <m:e>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𝛼</m:t>
                            </m:r>
                            <m:r>
                              <a:rPr lang="en-US" i="1">
                                <a:latin typeface="Cambria Math" panose="02040503050406030204" pitchFamily="18" charset="0"/>
                                <a:ea typeface="Cambria Math" panose="02040503050406030204" pitchFamily="18" charset="0"/>
                              </a:rPr>
                              <m:t>−</m:t>
                            </m:r>
                            <m:func>
                              <m:funcPr>
                                <m:ctrlPr>
                                  <a:rPr lang="en-US" i="1">
                                    <a:latin typeface="Cambria Math" panose="02040503050406030204" pitchFamily="18" charset="0"/>
                                    <a:ea typeface="Cambria Math" panose="02040503050406030204" pitchFamily="18" charset="0"/>
                                  </a:rPr>
                                </m:ctrlPr>
                              </m:funcPr>
                              <m:fName>
                                <m:r>
                                  <m:rPr>
                                    <m:sty m:val="p"/>
                                  </m:rPr>
                                  <a:rPr lang="en-US">
                                    <a:latin typeface="Cambria Math" panose="02040503050406030204" pitchFamily="18" charset="0"/>
                                    <a:ea typeface="Cambria Math" panose="02040503050406030204" pitchFamily="18" charset="0"/>
                                  </a:rPr>
                                  <m:t>log</m:t>
                                </m:r>
                              </m:fName>
                              <m:e>
                                <m:r>
                                  <a:rPr lang="en-US" i="1">
                                    <a:latin typeface="Cambria Math" panose="02040503050406030204" pitchFamily="18" charset="0"/>
                                    <a:ea typeface="Cambria Math" panose="02040503050406030204" pitchFamily="18" charset="0"/>
                                  </a:rPr>
                                  <m:t>𝑥</m:t>
                                </m:r>
                              </m:e>
                            </m:func>
                          </m:e>
                        </m:d>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𝑥</m:t>
                            </m:r>
                          </m:e>
                        </m:func>
                      </m:e>
                    </m:nary>
                  </m:oMath>
                </a14:m>
                <a:endParaRPr lang="en-US" dirty="0"/>
              </a:p>
              <a:p>
                <a:endParaRPr lang="en-US" dirty="0"/>
              </a:p>
              <a:p>
                <a:r>
                  <a:rPr lang="en-US" dirty="0"/>
                  <a:t>Regularized least square solution prefers to</a:t>
                </a:r>
              </a:p>
              <a:p>
                <a:pPr lvl="1"/>
                <a:r>
                  <a:rPr lang="en-US" dirty="0"/>
                  <a:t>Endorse the high score link</a:t>
                </a:r>
              </a:p>
              <a:p>
                <a:pPr lvl="1"/>
                <a:r>
                  <a:rPr lang="en-US" dirty="0"/>
                  <a:t>Penalize the low score link</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27887" y="1825625"/>
                <a:ext cx="5687853" cy="4351338"/>
              </a:xfrm>
              <a:blipFill>
                <a:blip r:embed="rId3"/>
                <a:stretch>
                  <a:fillRect l="-1929" t="-2241"/>
                </a:stretch>
              </a:blipFill>
            </p:spPr>
            <p:txBody>
              <a:bodyPr/>
              <a:lstStyle/>
              <a:p>
                <a:r>
                  <a:rPr lang="en-US">
                    <a:noFill/>
                  </a:rPr>
                  <a:t> </a:t>
                </a:r>
              </a:p>
            </p:txBody>
          </p:sp>
        </mc:Fallback>
      </mc:AlternateContent>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1300" y="1414463"/>
            <a:ext cx="4762500" cy="4762500"/>
          </a:xfrm>
          <a:prstGeom prst="rect">
            <a:avLst/>
          </a:prstGeom>
        </p:spPr>
      </p:pic>
    </p:spTree>
    <p:extLst>
      <p:ext uri="{BB962C8B-B14F-4D97-AF65-F5344CB8AC3E}">
        <p14:creationId xmlns:p14="http://schemas.microsoft.com/office/powerpoint/2010/main" val="2650834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5" name="Rectangle 9">
            <a:extLst>
              <a:ext uri="{FF2B5EF4-FFF2-40B4-BE49-F238E27FC236}">
                <a16:creationId xmlns:a16="http://schemas.microsoft.com/office/drawing/2014/main" xmlns="" id="{3B0DF90E-6BAD-4E82-8FDF-717C9A3573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3">
            <a:extLst>
              <a:ext uri="{FF2B5EF4-FFF2-40B4-BE49-F238E27FC236}">
                <a16:creationId xmlns:a16="http://schemas.microsoft.com/office/drawing/2014/main" xmlns="" id="{13DCC859-0434-4BB8-B6C5-09C88AE698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xmlns="" id="{08E7ACFB-B791-4C23-8B17-013FEDC09A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060F5109-BBA0-4E1E-9AFA-76A8631BC56A}"/>
              </a:ext>
            </a:extLst>
          </p:cNvPr>
          <p:cNvSpPr>
            <a:spLocks noGrp="1"/>
          </p:cNvSpPr>
          <p:nvPr>
            <p:ph type="title"/>
          </p:nvPr>
        </p:nvSpPr>
        <p:spPr>
          <a:xfrm>
            <a:off x="833002" y="365125"/>
            <a:ext cx="10520702" cy="1325563"/>
          </a:xfrm>
        </p:spPr>
        <p:txBody>
          <a:bodyPr>
            <a:normAutofit/>
          </a:bodyPr>
          <a:lstStyle/>
          <a:p>
            <a:r>
              <a:rPr lang="zh-CN" altLang="en-US" dirty="0"/>
              <a:t>新大网络系统时代的机会和挑战</a:t>
            </a:r>
            <a:endParaRPr lang="en-US" dirty="0"/>
          </a:p>
        </p:txBody>
      </p:sp>
      <p:graphicFrame>
        <p:nvGraphicFramePr>
          <p:cNvPr id="5" name="Content Placeholder 2">
            <a:extLst>
              <a:ext uri="{FF2B5EF4-FFF2-40B4-BE49-F238E27FC236}">
                <a16:creationId xmlns:a16="http://schemas.microsoft.com/office/drawing/2014/main" xmlns="" id="{F6F48836-B070-40E3-BFA1-C5BF74FB069A}"/>
              </a:ext>
            </a:extLst>
          </p:cNvPr>
          <p:cNvGraphicFramePr>
            <a:graphicFrameLocks noGrp="1"/>
          </p:cNvGraphicFramePr>
          <p:nvPr>
            <p:ph idx="1"/>
            <p:extLst>
              <p:ext uri="{D42A27DB-BD31-4B8C-83A1-F6EECF244321}">
                <p14:modId xmlns:p14="http://schemas.microsoft.com/office/powerpoint/2010/main" val="2551282747"/>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1402273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latin typeface="Verdana" panose="020B0604030504040204" pitchFamily="34" charset="0"/>
                <a:ea typeface="Verdana" panose="020B0604030504040204" pitchFamily="34" charset="0"/>
                <a:cs typeface="Verdana" panose="020B0604030504040204" pitchFamily="34" charset="0"/>
              </a:rPr>
              <a:t>Optimization method</a:t>
            </a:r>
          </a:p>
        </p:txBody>
      </p:sp>
      <p:sp>
        <p:nvSpPr>
          <p:cNvPr id="3" name="Content Placeholder 2"/>
          <p:cNvSpPr>
            <a:spLocks noGrp="1"/>
          </p:cNvSpPr>
          <p:nvPr>
            <p:ph idx="1"/>
          </p:nvPr>
        </p:nvSpPr>
        <p:spPr/>
        <p:txBody>
          <a:bodyPr/>
          <a:lstStyle/>
          <a:p>
            <a:r>
              <a:rPr lang="en-US" dirty="0"/>
              <a:t>Coordinate descent</a:t>
            </a:r>
          </a:p>
          <a:p>
            <a:r>
              <a:rPr lang="en-US" dirty="0"/>
              <a:t>Stochastic gradient descent</a:t>
            </a:r>
          </a:p>
          <a:p>
            <a:r>
              <a:rPr lang="en-US" dirty="0"/>
              <a:t>Mathematical solving</a:t>
            </a:r>
          </a:p>
          <a:p>
            <a:pPr marL="0" indent="0">
              <a:buNone/>
            </a:pPr>
            <a:endParaRPr lang="en-US" dirty="0"/>
          </a:p>
          <a:p>
            <a:r>
              <a:rPr lang="en-US" dirty="0"/>
              <a:t>We choose coordinate descent</a:t>
            </a:r>
          </a:p>
          <a:p>
            <a:pPr lvl="1"/>
            <a:r>
              <a:rPr lang="en-US" dirty="0"/>
              <a:t>SGD has poorer performance</a:t>
            </a:r>
          </a:p>
          <a:p>
            <a:pPr lvl="1"/>
            <a:r>
              <a:rPr lang="en-US" dirty="0"/>
              <a:t>Mathematical solving needs to consider the [0,1] constraints</a:t>
            </a:r>
          </a:p>
        </p:txBody>
      </p:sp>
    </p:spTree>
    <p:extLst>
      <p:ext uri="{BB962C8B-B14F-4D97-AF65-F5344CB8AC3E}">
        <p14:creationId xmlns:p14="http://schemas.microsoft.com/office/powerpoint/2010/main" val="120943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FF"/>
                </a:solidFill>
                <a:latin typeface="Candara"/>
                <a:cs typeface="Candara"/>
              </a:rPr>
              <a:t>Evaluation questions</a:t>
            </a:r>
          </a:p>
        </p:txBody>
      </p:sp>
      <p:sp>
        <p:nvSpPr>
          <p:cNvPr id="3" name="Content Placeholder 2"/>
          <p:cNvSpPr>
            <a:spLocks noGrp="1"/>
          </p:cNvSpPr>
          <p:nvPr>
            <p:ph idx="1"/>
          </p:nvPr>
        </p:nvSpPr>
        <p:spPr/>
        <p:txBody>
          <a:bodyPr>
            <a:normAutofit/>
          </a:bodyPr>
          <a:lstStyle/>
          <a:p>
            <a:r>
              <a:rPr lang="en-US" sz="2400" dirty="0">
                <a:latin typeface="Candara"/>
                <a:cs typeface="Candara"/>
              </a:rPr>
              <a:t>Does </a:t>
            </a:r>
            <a:r>
              <a:rPr lang="en-US" sz="2400" dirty="0" err="1">
                <a:latin typeface="Candara"/>
                <a:cs typeface="Candara"/>
              </a:rPr>
              <a:t>NetBouncer</a:t>
            </a:r>
            <a:r>
              <a:rPr lang="en-US" sz="2400" dirty="0">
                <a:latin typeface="Candara"/>
                <a:cs typeface="Candara"/>
              </a:rPr>
              <a:t> work well?</a:t>
            </a:r>
          </a:p>
          <a:p>
            <a:endParaRPr lang="en-US" sz="2400" dirty="0">
              <a:latin typeface="Candara"/>
              <a:cs typeface="Candara"/>
            </a:endParaRPr>
          </a:p>
          <a:p>
            <a:r>
              <a:rPr lang="en-US" sz="2400" dirty="0">
                <a:latin typeface="Candara"/>
                <a:cs typeface="Candara"/>
              </a:rPr>
              <a:t>What’s the effectiveness of </a:t>
            </a:r>
            <a:r>
              <a:rPr lang="en-US" sz="2400" dirty="0" err="1">
                <a:latin typeface="Candara"/>
                <a:cs typeface="Candara"/>
              </a:rPr>
              <a:t>NetBouncer’s</a:t>
            </a:r>
            <a:r>
              <a:rPr lang="en-US" sz="2400" dirty="0">
                <a:latin typeface="Candara"/>
                <a:cs typeface="Candara"/>
              </a:rPr>
              <a:t> techniques?</a:t>
            </a:r>
          </a:p>
          <a:p>
            <a:pPr lvl="1"/>
            <a:r>
              <a:rPr lang="en-US" sz="2000" dirty="0">
                <a:latin typeface="Candara"/>
                <a:cs typeface="Candara"/>
              </a:rPr>
              <a:t>w/ and w/o device failure detection</a:t>
            </a:r>
          </a:p>
          <a:p>
            <a:pPr lvl="1"/>
            <a:r>
              <a:rPr lang="en-US" sz="2000" dirty="0">
                <a:latin typeface="Candara"/>
                <a:cs typeface="Candara"/>
              </a:rPr>
              <a:t>SGD vs. CD</a:t>
            </a:r>
          </a:p>
          <a:p>
            <a:pPr lvl="1"/>
            <a:r>
              <a:rPr lang="en-US" sz="2000" dirty="0">
                <a:latin typeface="Candara"/>
                <a:cs typeface="Candara"/>
              </a:rPr>
              <a:t>Others in paper</a:t>
            </a:r>
          </a:p>
          <a:p>
            <a:endParaRPr lang="en-US" sz="2400" dirty="0">
              <a:latin typeface="Candara"/>
              <a:cs typeface="Candara"/>
            </a:endParaRPr>
          </a:p>
          <a:p>
            <a:r>
              <a:rPr lang="en-US" sz="2400" dirty="0">
                <a:latin typeface="Candara"/>
                <a:cs typeface="Candara"/>
              </a:rPr>
              <a:t>What’s the performance of </a:t>
            </a:r>
            <a:r>
              <a:rPr lang="en-US" sz="2400" dirty="0" err="1">
                <a:latin typeface="Candara"/>
                <a:cs typeface="Candara"/>
              </a:rPr>
              <a:t>NetBouncer</a:t>
            </a:r>
            <a:r>
              <a:rPr lang="en-US" sz="2400" dirty="0">
                <a:latin typeface="Candara"/>
                <a:cs typeface="Candara"/>
              </a:rPr>
              <a:t> processor in reality?</a:t>
            </a:r>
          </a:p>
        </p:txBody>
      </p:sp>
    </p:spTree>
    <p:extLst>
      <p:ext uri="{BB962C8B-B14F-4D97-AF65-F5344CB8AC3E}">
        <p14:creationId xmlns:p14="http://schemas.microsoft.com/office/powerpoint/2010/main" val="161131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FF"/>
                </a:solidFill>
                <a:latin typeface="Candara"/>
                <a:cs typeface="Candara"/>
              </a:rPr>
              <a:t>Evaluation setup</a:t>
            </a:r>
          </a:p>
        </p:txBody>
      </p:sp>
      <p:sp>
        <p:nvSpPr>
          <p:cNvPr id="3" name="Content Placeholder 2"/>
          <p:cNvSpPr>
            <a:spLocks noGrp="1"/>
          </p:cNvSpPr>
          <p:nvPr>
            <p:ph idx="1"/>
          </p:nvPr>
        </p:nvSpPr>
        <p:spPr/>
        <p:txBody>
          <a:bodyPr>
            <a:normAutofit/>
          </a:bodyPr>
          <a:lstStyle/>
          <a:p>
            <a:r>
              <a:rPr lang="en-US" sz="2400" dirty="0">
                <a:latin typeface="Candara"/>
                <a:cs typeface="Candara"/>
              </a:rPr>
              <a:t>The simulation:</a:t>
            </a:r>
          </a:p>
          <a:p>
            <a:pPr lvl="1"/>
            <a:r>
              <a:rPr lang="en-US" sz="2000" dirty="0">
                <a:latin typeface="Candara"/>
                <a:cs typeface="Candara"/>
              </a:rPr>
              <a:t>3-layer Clos network with 2.8K switches (48 ports), 27.6K servers and 82.9K links</a:t>
            </a:r>
          </a:p>
          <a:p>
            <a:pPr lvl="1"/>
            <a:r>
              <a:rPr lang="en-US" sz="2000" dirty="0">
                <a:latin typeface="Candara"/>
                <a:cs typeface="Candara"/>
              </a:rPr>
              <a:t>Numbers are average of 10 executions.</a:t>
            </a:r>
          </a:p>
          <a:p>
            <a:pPr lvl="1"/>
            <a:endParaRPr lang="en-US" sz="2000" i="1" dirty="0">
              <a:latin typeface="Candara"/>
              <a:cs typeface="Candara"/>
            </a:endParaRPr>
          </a:p>
          <a:p>
            <a:r>
              <a:rPr lang="en-US" sz="2400" dirty="0">
                <a:latin typeface="Candara"/>
                <a:cs typeface="Candara"/>
              </a:rPr>
              <a:t>Loss rate</a:t>
            </a:r>
          </a:p>
          <a:p>
            <a:pPr lvl="1"/>
            <a:r>
              <a:rPr lang="en-US" sz="2000" i="1" dirty="0">
                <a:latin typeface="Times"/>
                <a:cs typeface="Times"/>
              </a:rPr>
              <a:t>x</a:t>
            </a:r>
            <a:r>
              <a:rPr lang="en-US" sz="2000" i="1" baseline="-25000" dirty="0">
                <a:latin typeface="Times"/>
                <a:cs typeface="Times"/>
              </a:rPr>
              <a:t>i</a:t>
            </a:r>
            <a:r>
              <a:rPr lang="en-US" sz="2000" dirty="0">
                <a:latin typeface="Candara"/>
                <a:cs typeface="Candara"/>
              </a:rPr>
              <a:t> for faulty link/</a:t>
            </a:r>
            <a:r>
              <a:rPr lang="en-US" sz="2000" dirty="0" err="1">
                <a:latin typeface="Candara"/>
                <a:cs typeface="Candara"/>
              </a:rPr>
              <a:t>dev</a:t>
            </a:r>
            <a:r>
              <a:rPr lang="en-US" sz="2000" dirty="0">
                <a:latin typeface="Candara"/>
                <a:cs typeface="Candara"/>
              </a:rPr>
              <a:t>: [0, 0.98]; </a:t>
            </a:r>
            <a:r>
              <a:rPr lang="en-US" sz="2000" i="1" dirty="0">
                <a:latin typeface="Times"/>
                <a:cs typeface="Times"/>
              </a:rPr>
              <a:t>x</a:t>
            </a:r>
            <a:r>
              <a:rPr lang="en-US" sz="2000" i="1" baseline="-25000" dirty="0">
                <a:latin typeface="Times"/>
                <a:cs typeface="Times"/>
              </a:rPr>
              <a:t>i</a:t>
            </a:r>
            <a:r>
              <a:rPr lang="en-US" sz="2000" dirty="0">
                <a:latin typeface="Candara"/>
                <a:cs typeface="Candara"/>
              </a:rPr>
              <a:t> for normal link/</a:t>
            </a:r>
            <a:r>
              <a:rPr lang="en-US" sz="2000" dirty="0" err="1">
                <a:latin typeface="Candara"/>
                <a:cs typeface="Candara"/>
              </a:rPr>
              <a:t>dev</a:t>
            </a:r>
            <a:r>
              <a:rPr lang="en-US" sz="2000" dirty="0">
                <a:latin typeface="Candara"/>
                <a:cs typeface="Candara"/>
              </a:rPr>
              <a:t>: [0.999, 1]</a:t>
            </a:r>
          </a:p>
          <a:p>
            <a:pPr lvl="1"/>
            <a:r>
              <a:rPr lang="en-US" sz="2000" dirty="0">
                <a:latin typeface="Candara"/>
                <a:cs typeface="Candara"/>
              </a:rPr>
              <a:t>0.1%/1%/10% faulty links and 10 faulty devices</a:t>
            </a:r>
          </a:p>
        </p:txBody>
      </p:sp>
    </p:spTree>
    <p:extLst>
      <p:ext uri="{BB962C8B-B14F-4D97-AF65-F5344CB8AC3E}">
        <p14:creationId xmlns:p14="http://schemas.microsoft.com/office/powerpoint/2010/main" val="18620571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00FF"/>
                </a:solidFill>
                <a:latin typeface="Candara"/>
                <a:cs typeface="Candara"/>
              </a:rPr>
              <a:t>NetBouncer</a:t>
            </a:r>
            <a:r>
              <a:rPr lang="en-US" sz="3600" dirty="0">
                <a:solidFill>
                  <a:srgbClr val="0000FF"/>
                </a:solidFill>
                <a:latin typeface="Candara"/>
                <a:cs typeface="Candara"/>
              </a:rPr>
              <a:t> performance</a:t>
            </a:r>
          </a:p>
        </p:txBody>
      </p:sp>
      <p:sp>
        <p:nvSpPr>
          <p:cNvPr id="3" name="Content Placeholder 2"/>
          <p:cNvSpPr>
            <a:spLocks noGrp="1"/>
          </p:cNvSpPr>
          <p:nvPr>
            <p:ph idx="1"/>
          </p:nvPr>
        </p:nvSpPr>
        <p:spPr>
          <a:xfrm>
            <a:off x="1981200" y="1600207"/>
            <a:ext cx="8229600" cy="501519"/>
          </a:xfrm>
        </p:spPr>
        <p:txBody>
          <a:bodyPr>
            <a:normAutofit/>
          </a:bodyPr>
          <a:lstStyle/>
          <a:p>
            <a:r>
              <a:rPr lang="en-US" sz="2400" dirty="0">
                <a:latin typeface="Candara"/>
                <a:cs typeface="Candara"/>
              </a:rPr>
              <a:t>In simulations</a:t>
            </a:r>
          </a:p>
        </p:txBody>
      </p:sp>
      <p:graphicFrame>
        <p:nvGraphicFramePr>
          <p:cNvPr id="4" name="Table 3"/>
          <p:cNvGraphicFramePr>
            <a:graphicFrameLocks noGrp="1"/>
          </p:cNvGraphicFramePr>
          <p:nvPr>
            <p:extLst/>
          </p:nvPr>
        </p:nvGraphicFramePr>
        <p:xfrm>
          <a:off x="3937660" y="2299581"/>
          <a:ext cx="4497324" cy="1524000"/>
        </p:xfrm>
        <a:graphic>
          <a:graphicData uri="http://schemas.openxmlformats.org/drawingml/2006/table">
            <a:tbl>
              <a:tblPr firstRow="1" bandRow="1">
                <a:tableStyleId>{2D5ABB26-0587-4C30-8999-92F81FD0307C}</a:tableStyleId>
              </a:tblPr>
              <a:tblGrid>
                <a:gridCol w="2032000">
                  <a:extLst>
                    <a:ext uri="{9D8B030D-6E8A-4147-A177-3AD203B41FA5}">
                      <a16:colId xmlns:a16="http://schemas.microsoft.com/office/drawing/2014/main" xmlns="" val="20000"/>
                    </a:ext>
                  </a:extLst>
                </a:gridCol>
                <a:gridCol w="1201749">
                  <a:extLst>
                    <a:ext uri="{9D8B030D-6E8A-4147-A177-3AD203B41FA5}">
                      <a16:colId xmlns:a16="http://schemas.microsoft.com/office/drawing/2014/main" xmlns="" val="20001"/>
                    </a:ext>
                  </a:extLst>
                </a:gridCol>
                <a:gridCol w="1263575">
                  <a:extLst>
                    <a:ext uri="{9D8B030D-6E8A-4147-A177-3AD203B41FA5}">
                      <a16:colId xmlns:a16="http://schemas.microsoft.com/office/drawing/2014/main" xmlns="" val="20002"/>
                    </a:ext>
                  </a:extLst>
                </a:gridCol>
              </a:tblGrid>
              <a:tr h="375920">
                <a:tc>
                  <a:txBody>
                    <a:bodyPr/>
                    <a:lstStyle/>
                    <a:p>
                      <a:r>
                        <a:rPr lang="en-US" sz="1900" dirty="0">
                          <a:latin typeface="Candara"/>
                          <a:cs typeface="Candara"/>
                        </a:rPr>
                        <a:t>Faulty link%</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#FN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#FP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r h="375920">
                <a:tc>
                  <a:txBody>
                    <a:bodyPr/>
                    <a:lstStyle/>
                    <a:p>
                      <a:r>
                        <a:rPr lang="en-US" sz="1900" dirty="0">
                          <a:latin typeface="Candara"/>
                          <a:cs typeface="Candara"/>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r h="375920">
                <a:tc>
                  <a:txBody>
                    <a:bodyPr/>
                    <a:lstStyle/>
                    <a:p>
                      <a:r>
                        <a:rPr lang="en-US" sz="1900" dirty="0">
                          <a:latin typeface="Candara"/>
                          <a:cs typeface="Candara"/>
                        </a:rPr>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r h="375920">
                <a:tc>
                  <a:txBody>
                    <a:bodyPr/>
                    <a:lstStyle/>
                    <a:p>
                      <a:r>
                        <a:rPr lang="en-US" sz="1900" dirty="0">
                          <a:latin typeface="Candara"/>
                          <a:cs typeface="Candara"/>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bl>
          </a:graphicData>
        </a:graphic>
      </p:graphicFrame>
      <p:sp>
        <p:nvSpPr>
          <p:cNvPr id="5" name="Content Placeholder 2"/>
          <p:cNvSpPr txBox="1">
            <a:spLocks/>
          </p:cNvSpPr>
          <p:nvPr/>
        </p:nvSpPr>
        <p:spPr>
          <a:xfrm>
            <a:off x="1981200" y="4357194"/>
            <a:ext cx="8229600" cy="161917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ndara"/>
                <a:cs typeface="Candara"/>
              </a:rPr>
              <a:t>In practice</a:t>
            </a:r>
          </a:p>
          <a:p>
            <a:pPr lvl="1"/>
            <a:r>
              <a:rPr lang="en-US" sz="2000" dirty="0">
                <a:latin typeface="Candara"/>
                <a:cs typeface="Candara"/>
              </a:rPr>
              <a:t>No false positive (operator-friendly)</a:t>
            </a:r>
          </a:p>
          <a:p>
            <a:pPr lvl="1"/>
            <a:r>
              <a:rPr lang="en-US" sz="2000" dirty="0">
                <a:latin typeface="Candara"/>
                <a:cs typeface="Candara"/>
              </a:rPr>
              <a:t>Few false negatives</a:t>
            </a:r>
          </a:p>
        </p:txBody>
      </p:sp>
    </p:spTree>
    <p:extLst>
      <p:ext uri="{BB962C8B-B14F-4D97-AF65-F5344CB8AC3E}">
        <p14:creationId xmlns:p14="http://schemas.microsoft.com/office/powerpoint/2010/main" val="2686016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FF"/>
                </a:solidFill>
                <a:latin typeface="Candara"/>
                <a:cs typeface="Candara"/>
              </a:rPr>
              <a:t>What’s the effectiveness of NB’s techniques?</a:t>
            </a:r>
          </a:p>
        </p:txBody>
      </p:sp>
      <p:sp>
        <p:nvSpPr>
          <p:cNvPr id="3" name="Content Placeholder 2"/>
          <p:cNvSpPr>
            <a:spLocks noGrp="1"/>
          </p:cNvSpPr>
          <p:nvPr>
            <p:ph idx="1"/>
          </p:nvPr>
        </p:nvSpPr>
        <p:spPr>
          <a:xfrm>
            <a:off x="1981200" y="1417639"/>
            <a:ext cx="8229600" cy="611119"/>
          </a:xfrm>
        </p:spPr>
        <p:txBody>
          <a:bodyPr>
            <a:normAutofit/>
          </a:bodyPr>
          <a:lstStyle/>
          <a:p>
            <a:r>
              <a:rPr lang="en-US" sz="2400" dirty="0">
                <a:latin typeface="Candara"/>
                <a:cs typeface="Candara"/>
              </a:rPr>
              <a:t>With and without device failure detection</a:t>
            </a:r>
          </a:p>
        </p:txBody>
      </p:sp>
      <p:sp>
        <p:nvSpPr>
          <p:cNvPr id="4" name="Content Placeholder 2"/>
          <p:cNvSpPr txBox="1">
            <a:spLocks/>
          </p:cNvSpPr>
          <p:nvPr/>
        </p:nvSpPr>
        <p:spPr>
          <a:xfrm>
            <a:off x="2133600" y="3905906"/>
            <a:ext cx="8229600" cy="611119"/>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latin typeface="Candara"/>
                <a:cs typeface="Candara"/>
              </a:rPr>
              <a:t>SGD vs. CD</a:t>
            </a:r>
          </a:p>
        </p:txBody>
      </p:sp>
      <p:graphicFrame>
        <p:nvGraphicFramePr>
          <p:cNvPr id="5" name="Table 4"/>
          <p:cNvGraphicFramePr>
            <a:graphicFrameLocks noGrp="1"/>
          </p:cNvGraphicFramePr>
          <p:nvPr>
            <p:extLst/>
          </p:nvPr>
        </p:nvGraphicFramePr>
        <p:xfrm>
          <a:off x="3103470" y="4517023"/>
          <a:ext cx="6330772" cy="2194560"/>
        </p:xfrm>
        <a:graphic>
          <a:graphicData uri="http://schemas.openxmlformats.org/drawingml/2006/table">
            <a:tbl>
              <a:tblPr firstRow="1" bandRow="1">
                <a:tableStyleId>{2D5ABB26-0587-4C30-8999-92F81FD0307C}</a:tableStyleId>
              </a:tblPr>
              <a:tblGrid>
                <a:gridCol w="2314294">
                  <a:extLst>
                    <a:ext uri="{9D8B030D-6E8A-4147-A177-3AD203B41FA5}">
                      <a16:colId xmlns:a16="http://schemas.microsoft.com/office/drawing/2014/main" xmlns="" val="20000"/>
                    </a:ext>
                  </a:extLst>
                </a:gridCol>
                <a:gridCol w="1599156">
                  <a:extLst>
                    <a:ext uri="{9D8B030D-6E8A-4147-A177-3AD203B41FA5}">
                      <a16:colId xmlns:a16="http://schemas.microsoft.com/office/drawing/2014/main" xmlns="" val="20001"/>
                    </a:ext>
                  </a:extLst>
                </a:gridCol>
                <a:gridCol w="1208661">
                  <a:extLst>
                    <a:ext uri="{9D8B030D-6E8A-4147-A177-3AD203B41FA5}">
                      <a16:colId xmlns:a16="http://schemas.microsoft.com/office/drawing/2014/main" xmlns="" val="20002"/>
                    </a:ext>
                  </a:extLst>
                </a:gridCol>
                <a:gridCol w="1208661">
                  <a:extLst>
                    <a:ext uri="{9D8B030D-6E8A-4147-A177-3AD203B41FA5}">
                      <a16:colId xmlns:a16="http://schemas.microsoft.com/office/drawing/2014/main" xmlns="" val="20003"/>
                    </a:ext>
                  </a:extLst>
                </a:gridCol>
              </a:tblGrid>
              <a:tr h="375920">
                <a:tc>
                  <a:txBody>
                    <a:bodyPr/>
                    <a:lstStyle/>
                    <a:p>
                      <a:r>
                        <a:rPr lang="en-US" sz="1900" dirty="0">
                          <a:latin typeface="Candara"/>
                          <a:cs typeface="Candara"/>
                        </a:rPr>
                        <a:t>Optimization Method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Learning</a:t>
                      </a:r>
                      <a:r>
                        <a:rPr lang="en-US" sz="1900" baseline="0" dirty="0">
                          <a:latin typeface="Candara"/>
                          <a:cs typeface="Candara"/>
                        </a:rPr>
                        <a:t> rate</a:t>
                      </a:r>
                      <a:endParaRPr lang="en-US" sz="1900" dirty="0">
                        <a:latin typeface="Candara"/>
                        <a:cs typeface="Candar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#round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Time(s)</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r h="375920">
                <a:tc>
                  <a:txBody>
                    <a:bodyPr/>
                    <a:lstStyle/>
                    <a:p>
                      <a:pPr algn="ctr"/>
                      <a:r>
                        <a:rPr lang="en-US" sz="1900" dirty="0">
                          <a:latin typeface="Candara"/>
                          <a:cs typeface="Candara"/>
                        </a:rPr>
                        <a:t>CD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r>
                        <a:rPr lang="en-US" sz="1900" dirty="0">
                          <a:latin typeface="Candara"/>
                          <a:cs typeface="Candara"/>
                        </a:rPr>
                        <a:t>-</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r>
                        <a:rPr lang="en-US" sz="1900" dirty="0">
                          <a:latin typeface="Candara"/>
                          <a:cs typeface="Candara"/>
                        </a:rPr>
                        <a:t>4</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r>
                        <a:rPr lang="en-US" sz="1900" dirty="0">
                          <a:latin typeface="Candara"/>
                          <a:cs typeface="Candara"/>
                        </a:rPr>
                        <a:t>14.8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xmlns="" val="10001"/>
                  </a:ext>
                </a:extLst>
              </a:tr>
              <a:tr h="375920">
                <a:tc>
                  <a:txBody>
                    <a:bodyPr/>
                    <a:lstStyle/>
                    <a:p>
                      <a:pPr algn="ctr"/>
                      <a:r>
                        <a:rPr lang="en-US" sz="1900" dirty="0">
                          <a:latin typeface="Candara"/>
                          <a:cs typeface="Candara"/>
                        </a:rPr>
                        <a:t>SGD-lazy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0.001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145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513.3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r h="375920">
                <a:tc>
                  <a:txBody>
                    <a:bodyPr/>
                    <a:lstStyle/>
                    <a:p>
                      <a:pPr algn="ctr"/>
                      <a:r>
                        <a:rPr lang="en-US" sz="1900" dirty="0">
                          <a:latin typeface="Candara"/>
                          <a:cs typeface="Candara"/>
                        </a:rPr>
                        <a:t>SGD-lazy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0.005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45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157.5</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r h="37592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900" dirty="0">
                          <a:latin typeface="Candara"/>
                          <a:cs typeface="Candara"/>
                        </a:rPr>
                        <a:t>SGD-lazy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161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569.9</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graphicFrame>
        <p:nvGraphicFramePr>
          <p:cNvPr id="6" name="Table 5"/>
          <p:cNvGraphicFramePr>
            <a:graphicFrameLocks noGrp="1"/>
          </p:cNvGraphicFramePr>
          <p:nvPr>
            <p:extLst/>
          </p:nvPr>
        </p:nvGraphicFramePr>
        <p:xfrm>
          <a:off x="3103470" y="1951443"/>
          <a:ext cx="6337216" cy="1905000"/>
        </p:xfrm>
        <a:graphic>
          <a:graphicData uri="http://schemas.openxmlformats.org/drawingml/2006/table">
            <a:tbl>
              <a:tblPr firstRow="1" bandRow="1">
                <a:tableStyleId>{2D5ABB26-0587-4C30-8999-92F81FD0307C}</a:tableStyleId>
              </a:tblPr>
              <a:tblGrid>
                <a:gridCol w="1775564">
                  <a:extLst>
                    <a:ext uri="{9D8B030D-6E8A-4147-A177-3AD203B41FA5}">
                      <a16:colId xmlns:a16="http://schemas.microsoft.com/office/drawing/2014/main" xmlns="" val="20000"/>
                    </a:ext>
                  </a:extLst>
                </a:gridCol>
                <a:gridCol w="1141802">
                  <a:extLst>
                    <a:ext uri="{9D8B030D-6E8A-4147-A177-3AD203B41FA5}">
                      <a16:colId xmlns:a16="http://schemas.microsoft.com/office/drawing/2014/main" xmlns="" val="20001"/>
                    </a:ext>
                  </a:extLst>
                </a:gridCol>
                <a:gridCol w="1139950">
                  <a:extLst>
                    <a:ext uri="{9D8B030D-6E8A-4147-A177-3AD203B41FA5}">
                      <a16:colId xmlns:a16="http://schemas.microsoft.com/office/drawing/2014/main" xmlns="" val="20002"/>
                    </a:ext>
                  </a:extLst>
                </a:gridCol>
                <a:gridCol w="1139950">
                  <a:extLst>
                    <a:ext uri="{9D8B030D-6E8A-4147-A177-3AD203B41FA5}">
                      <a16:colId xmlns:a16="http://schemas.microsoft.com/office/drawing/2014/main" xmlns="" val="20003"/>
                    </a:ext>
                  </a:extLst>
                </a:gridCol>
                <a:gridCol w="1139950">
                  <a:extLst>
                    <a:ext uri="{9D8B030D-6E8A-4147-A177-3AD203B41FA5}">
                      <a16:colId xmlns:a16="http://schemas.microsoft.com/office/drawing/2014/main" xmlns="" val="20004"/>
                    </a:ext>
                  </a:extLst>
                </a:gridCol>
              </a:tblGrid>
              <a:tr h="375920">
                <a:tc rowSpan="2">
                  <a:txBody>
                    <a:bodyPr/>
                    <a:lstStyle/>
                    <a:p>
                      <a:pPr algn="ctr">
                        <a:lnSpc>
                          <a:spcPct val="150000"/>
                        </a:lnSpc>
                      </a:pPr>
                      <a:r>
                        <a:rPr lang="en-US" sz="1900" dirty="0">
                          <a:latin typeface="Candara"/>
                          <a:cs typeface="Candara"/>
                        </a:rPr>
                        <a:t>Faulty link%</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gridSpan="2">
                  <a:txBody>
                    <a:bodyPr/>
                    <a:lstStyle/>
                    <a:p>
                      <a:pPr algn="ctr"/>
                      <a:r>
                        <a:rPr lang="en-US" sz="1900" dirty="0"/>
                        <a:t>w/o DFD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gridSpan="2">
                  <a:txBody>
                    <a:bodyPr/>
                    <a:lstStyle/>
                    <a:p>
                      <a:pPr algn="ctr"/>
                      <a:r>
                        <a:rPr lang="en-US" sz="1900" dirty="0">
                          <a:latin typeface="Candara"/>
                          <a:cs typeface="Candara"/>
                        </a:rPr>
                        <a:t>w/ DFD</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hMerge="1">
                  <a:txBody>
                    <a:bodyPr/>
                    <a:lstStyle/>
                    <a:p>
                      <a:endParaRPr lang="en-US" dirty="0">
                        <a:latin typeface="Candara"/>
                        <a:cs typeface="Candar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r h="375920">
                <a:tc vMerge="1">
                  <a:txBody>
                    <a:bodyPr/>
                    <a:lstStyle/>
                    <a:p>
                      <a:endParaRPr lang="en-US" dirty="0">
                        <a:latin typeface="Candara"/>
                        <a:cs typeface="Candara"/>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#FN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#FP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#FN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#FP</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r h="375920">
                <a:tc>
                  <a:txBody>
                    <a:bodyPr/>
                    <a:lstStyle/>
                    <a:p>
                      <a:r>
                        <a:rPr lang="en-US" sz="1900" dirty="0">
                          <a:latin typeface="Candara"/>
                          <a:cs typeface="Candara"/>
                        </a:rPr>
                        <a:t>0.1%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135.3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r h="375920">
                <a:tc>
                  <a:txBody>
                    <a:bodyPr/>
                    <a:lstStyle/>
                    <a:p>
                      <a:r>
                        <a:rPr lang="en-US" sz="1900" dirty="0">
                          <a:latin typeface="Candara"/>
                          <a:cs typeface="Candara"/>
                        </a:rPr>
                        <a:t>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164.0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3"/>
                  </a:ext>
                </a:extLst>
              </a:tr>
              <a:tr h="375920">
                <a:tc>
                  <a:txBody>
                    <a:bodyPr/>
                    <a:lstStyle/>
                    <a:p>
                      <a:r>
                        <a:rPr lang="en-US" sz="1900" dirty="0">
                          <a:latin typeface="Candara"/>
                          <a:cs typeface="Candara"/>
                        </a:rPr>
                        <a:t>10%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123.3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0.3</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c>
                  <a:txBody>
                    <a:bodyPr/>
                    <a:lstStyle/>
                    <a:p>
                      <a:r>
                        <a:rPr lang="en-US" sz="1900" dirty="0">
                          <a:latin typeface="Candara"/>
                          <a:cs typeface="Candara"/>
                        </a:rPr>
                        <a:t>0.2</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4"/>
                  </a:ext>
                </a:extLst>
              </a:tr>
            </a:tbl>
          </a:graphicData>
        </a:graphic>
      </p:graphicFrame>
      <p:sp>
        <p:nvSpPr>
          <p:cNvPr id="7" name="Oval 6"/>
          <p:cNvSpPr/>
          <p:nvPr/>
        </p:nvSpPr>
        <p:spPr>
          <a:xfrm>
            <a:off x="4650707" y="2716100"/>
            <a:ext cx="1431193" cy="1070203"/>
          </a:xfrm>
          <a:prstGeom prst="ellipse">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0327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err="1">
                <a:solidFill>
                  <a:srgbClr val="0000FF"/>
                </a:solidFill>
                <a:latin typeface="Candara"/>
                <a:cs typeface="Candara"/>
              </a:rPr>
              <a:t>NetBouncer</a:t>
            </a:r>
            <a:r>
              <a:rPr lang="en-US" sz="3600" dirty="0">
                <a:solidFill>
                  <a:srgbClr val="0000FF"/>
                </a:solidFill>
                <a:latin typeface="Candara"/>
                <a:cs typeface="Candara"/>
              </a:rPr>
              <a:t> processor runtime</a:t>
            </a:r>
          </a:p>
        </p:txBody>
      </p:sp>
      <p:sp>
        <p:nvSpPr>
          <p:cNvPr id="3" name="Content Placeholder 2"/>
          <p:cNvSpPr>
            <a:spLocks noGrp="1"/>
          </p:cNvSpPr>
          <p:nvPr>
            <p:ph idx="1"/>
          </p:nvPr>
        </p:nvSpPr>
        <p:spPr>
          <a:xfrm>
            <a:off x="1981200" y="1600206"/>
            <a:ext cx="8229600" cy="1313843"/>
          </a:xfrm>
        </p:spPr>
        <p:txBody>
          <a:bodyPr>
            <a:normAutofit/>
          </a:bodyPr>
          <a:lstStyle/>
          <a:p>
            <a:r>
              <a:rPr lang="en-US" sz="2400" dirty="0">
                <a:latin typeface="Candara"/>
                <a:cs typeface="Candara"/>
              </a:rPr>
              <a:t>Xeon E5 2.4GHz CPU with 128GB memory</a:t>
            </a:r>
          </a:p>
          <a:p>
            <a:r>
              <a:rPr lang="en-US" sz="2400" dirty="0">
                <a:latin typeface="Candara"/>
                <a:cs typeface="Candara"/>
              </a:rPr>
              <a:t>1 hour trace from 2016/11/5 (130GB)</a:t>
            </a:r>
          </a:p>
        </p:txBody>
      </p:sp>
      <p:pic>
        <p:nvPicPr>
          <p:cNvPr id="4" name="Picture 3" descr="Screen Shot 2018-03-07 at 3.42.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8747" y="3112291"/>
            <a:ext cx="6292090" cy="2823972"/>
          </a:xfrm>
          <a:prstGeom prst="rect">
            <a:avLst/>
          </a:prstGeom>
        </p:spPr>
      </p:pic>
    </p:spTree>
    <p:extLst>
      <p:ext uri="{BB962C8B-B14F-4D97-AF65-F5344CB8AC3E}">
        <p14:creationId xmlns:p14="http://schemas.microsoft.com/office/powerpoint/2010/main" val="41933745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rgbClr val="0000FF"/>
                </a:solidFill>
                <a:latin typeface="Candara"/>
                <a:cs typeface="Candara"/>
              </a:rPr>
              <a:t>Related work</a:t>
            </a:r>
          </a:p>
        </p:txBody>
      </p:sp>
      <p:sp>
        <p:nvSpPr>
          <p:cNvPr id="3" name="Content Placeholder 2"/>
          <p:cNvSpPr>
            <a:spLocks noGrp="1"/>
          </p:cNvSpPr>
          <p:nvPr>
            <p:ph idx="1"/>
          </p:nvPr>
        </p:nvSpPr>
        <p:spPr>
          <a:xfrm>
            <a:off x="1981200" y="1600206"/>
            <a:ext cx="8229600" cy="4864095"/>
          </a:xfrm>
        </p:spPr>
        <p:txBody>
          <a:bodyPr>
            <a:normAutofit/>
          </a:bodyPr>
          <a:lstStyle/>
          <a:p>
            <a:r>
              <a:rPr lang="en-US" sz="2400" dirty="0">
                <a:latin typeface="Candara"/>
                <a:cs typeface="Candara"/>
              </a:rPr>
              <a:t>Network tomography</a:t>
            </a:r>
          </a:p>
          <a:p>
            <a:pPr lvl="1"/>
            <a:r>
              <a:rPr lang="en-US" sz="2000" dirty="0">
                <a:latin typeface="Candara"/>
                <a:cs typeface="Candara"/>
              </a:rPr>
              <a:t>Internet failure localization: </a:t>
            </a:r>
            <a:r>
              <a:rPr lang="en-US" sz="2000" dirty="0" err="1">
                <a:latin typeface="Candara"/>
                <a:cs typeface="Candara"/>
              </a:rPr>
              <a:t>NetScope</a:t>
            </a:r>
            <a:r>
              <a:rPr lang="en-US" sz="2000" dirty="0">
                <a:latin typeface="Candara"/>
                <a:cs typeface="Candara"/>
              </a:rPr>
              <a:t>, LIA, </a:t>
            </a:r>
            <a:r>
              <a:rPr lang="en-US" sz="2000" dirty="0" err="1">
                <a:latin typeface="Candara"/>
                <a:cs typeface="Candara"/>
              </a:rPr>
              <a:t>NetQuest</a:t>
            </a:r>
            <a:endParaRPr lang="en-US" sz="2000" dirty="0">
              <a:latin typeface="Candara"/>
              <a:cs typeface="Candara"/>
            </a:endParaRPr>
          </a:p>
          <a:p>
            <a:pPr lvl="1"/>
            <a:r>
              <a:rPr lang="en-US" sz="2000" dirty="0">
                <a:latin typeface="Candara"/>
                <a:cs typeface="Candara"/>
              </a:rPr>
              <a:t>Heuristic algorithm: </a:t>
            </a:r>
            <a:r>
              <a:rPr lang="en-US" sz="2000" dirty="0" err="1">
                <a:latin typeface="Candara"/>
                <a:cs typeface="Candara"/>
              </a:rPr>
              <a:t>Tomo</a:t>
            </a:r>
            <a:r>
              <a:rPr lang="en-US" sz="2000" dirty="0">
                <a:latin typeface="Candara"/>
                <a:cs typeface="Candara"/>
              </a:rPr>
              <a:t>, </a:t>
            </a:r>
            <a:r>
              <a:rPr lang="en-US" sz="2000" dirty="0" err="1">
                <a:latin typeface="Candara"/>
                <a:cs typeface="Candara"/>
              </a:rPr>
              <a:t>deTector</a:t>
            </a:r>
            <a:endParaRPr lang="en-US" sz="2000" dirty="0">
              <a:latin typeface="Candara"/>
              <a:cs typeface="Candara"/>
            </a:endParaRPr>
          </a:p>
          <a:p>
            <a:pPr lvl="3"/>
            <a:endParaRPr lang="en-US" sz="1200" dirty="0">
              <a:latin typeface="Candara"/>
              <a:cs typeface="Candara"/>
            </a:endParaRPr>
          </a:p>
          <a:p>
            <a:r>
              <a:rPr lang="en-US" sz="2400" dirty="0">
                <a:latin typeface="Candara"/>
                <a:cs typeface="Candara"/>
              </a:rPr>
              <a:t>Other failure localization approaches</a:t>
            </a:r>
          </a:p>
          <a:p>
            <a:pPr lvl="1"/>
            <a:r>
              <a:rPr lang="en-US" sz="2000" dirty="0">
                <a:latin typeface="Candara"/>
                <a:cs typeface="Candara"/>
              </a:rPr>
              <a:t>Inaccurate: </a:t>
            </a:r>
            <a:r>
              <a:rPr lang="en-US" sz="2000" dirty="0" err="1">
                <a:latin typeface="Candara"/>
                <a:cs typeface="Candara"/>
              </a:rPr>
              <a:t>Pingmesh</a:t>
            </a:r>
            <a:r>
              <a:rPr lang="en-US" sz="2000" dirty="0">
                <a:latin typeface="Candara"/>
                <a:cs typeface="Candara"/>
              </a:rPr>
              <a:t>, </a:t>
            </a:r>
            <a:r>
              <a:rPr lang="en-US" sz="2000" dirty="0" err="1">
                <a:latin typeface="Candara"/>
                <a:cs typeface="Candara"/>
              </a:rPr>
              <a:t>NetSonar</a:t>
            </a:r>
            <a:r>
              <a:rPr lang="en-US" sz="2000" dirty="0">
                <a:latin typeface="Candara"/>
                <a:cs typeface="Candara"/>
              </a:rPr>
              <a:t>, </a:t>
            </a:r>
            <a:r>
              <a:rPr lang="en-US" sz="2000" dirty="0" err="1">
                <a:latin typeface="Candara"/>
                <a:cs typeface="Candara"/>
              </a:rPr>
              <a:t>NetNorad</a:t>
            </a:r>
            <a:endParaRPr lang="en-US" sz="2000" dirty="0">
              <a:latin typeface="Candara"/>
              <a:cs typeface="Candara"/>
            </a:endParaRPr>
          </a:p>
          <a:p>
            <a:pPr lvl="1"/>
            <a:r>
              <a:rPr lang="en-US" sz="2000" dirty="0">
                <a:latin typeface="Candara"/>
                <a:cs typeface="Candara"/>
              </a:rPr>
              <a:t>Incompatible: </a:t>
            </a:r>
            <a:r>
              <a:rPr lang="en-US" sz="2000" dirty="0" err="1">
                <a:latin typeface="Candara"/>
                <a:cs typeface="Candara"/>
              </a:rPr>
              <a:t>LossRadar</a:t>
            </a:r>
            <a:r>
              <a:rPr lang="en-US" sz="2000" dirty="0">
                <a:latin typeface="Candara"/>
                <a:cs typeface="Candara"/>
              </a:rPr>
              <a:t>, Trumpet, Passive probing</a:t>
            </a:r>
          </a:p>
          <a:p>
            <a:pPr lvl="3"/>
            <a:endParaRPr lang="en-US" sz="1600" dirty="0">
              <a:latin typeface="Candara"/>
              <a:cs typeface="Candara"/>
            </a:endParaRPr>
          </a:p>
          <a:p>
            <a:r>
              <a:rPr lang="en-US" sz="2400" dirty="0">
                <a:latin typeface="Candara"/>
                <a:cs typeface="Candara"/>
              </a:rPr>
              <a:t>Explicit path probing</a:t>
            </a:r>
          </a:p>
          <a:p>
            <a:pPr lvl="1"/>
            <a:r>
              <a:rPr lang="en-US" sz="2000" dirty="0" err="1">
                <a:latin typeface="Candara"/>
                <a:cs typeface="Candara"/>
              </a:rPr>
              <a:t>XPath</a:t>
            </a:r>
            <a:r>
              <a:rPr lang="en-US" sz="2000" dirty="0">
                <a:latin typeface="Candara"/>
                <a:cs typeface="Candara"/>
              </a:rPr>
              <a:t> and other source routing</a:t>
            </a:r>
          </a:p>
          <a:p>
            <a:pPr lvl="3"/>
            <a:endParaRPr lang="en-US" sz="1600" dirty="0">
              <a:latin typeface="Candara"/>
              <a:cs typeface="Candara"/>
            </a:endParaRPr>
          </a:p>
          <a:p>
            <a:r>
              <a:rPr lang="en-US" sz="2400" dirty="0">
                <a:latin typeface="Candara"/>
                <a:cs typeface="Candara"/>
              </a:rPr>
              <a:t>Probing plan design</a:t>
            </a:r>
          </a:p>
          <a:p>
            <a:pPr lvl="1"/>
            <a:r>
              <a:rPr lang="en-US" sz="2000" dirty="0">
                <a:latin typeface="Candara"/>
                <a:cs typeface="Candara"/>
              </a:rPr>
              <a:t>Focus on minimizing number of paths</a:t>
            </a:r>
          </a:p>
        </p:txBody>
      </p:sp>
    </p:spTree>
    <p:extLst>
      <p:ext uri="{BB962C8B-B14F-4D97-AF65-F5344CB8AC3E}">
        <p14:creationId xmlns:p14="http://schemas.microsoft.com/office/powerpoint/2010/main" val="1255363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xmlns=""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Freeform 13">
            <a:extLst>
              <a:ext uri="{FF2B5EF4-FFF2-40B4-BE49-F238E27FC236}">
                <a16:creationId xmlns:a16="http://schemas.microsoft.com/office/drawing/2014/main" xmlns=""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Freeform 11">
            <a:extLst>
              <a:ext uri="{FF2B5EF4-FFF2-40B4-BE49-F238E27FC236}">
                <a16:creationId xmlns:a16="http://schemas.microsoft.com/office/drawing/2014/main" xmlns=""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833002" y="365125"/>
            <a:ext cx="10520702" cy="1325563"/>
          </a:xfrm>
        </p:spPr>
        <p:txBody>
          <a:bodyPr>
            <a:normAutofit/>
          </a:bodyPr>
          <a:lstStyle/>
          <a:p>
            <a:r>
              <a:rPr lang="zh-CN" altLang="en-US" dirty="0"/>
              <a:t>利用系统的大规模解决大规模带来的挑战</a:t>
            </a:r>
            <a:endParaRPr lang="en-US" dirty="0"/>
          </a:p>
        </p:txBody>
      </p:sp>
      <p:graphicFrame>
        <p:nvGraphicFramePr>
          <p:cNvPr id="34" name="Content Placeholder 31"/>
          <p:cNvGraphicFramePr>
            <a:graphicFrameLocks noGrp="1"/>
          </p:cNvGraphicFramePr>
          <p:nvPr>
            <p:ph idx="1"/>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a:xfrm>
            <a:off x="8610600" y="6356350"/>
            <a:ext cx="2743200" cy="365125"/>
          </a:xfrm>
        </p:spPr>
        <p:txBody>
          <a:bodyPr anchor="ct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F46CB0D4-8F14-1643-B393-AD486058FAF2}" type="slidenum">
              <a:rPr kumimoji="0" lang="en-US" sz="1200" b="0" i="0" u="none" strike="noStrike" kern="1200" cap="none" spc="0" normalizeH="0" baseline="0" noProof="0">
                <a:ln>
                  <a:noFill/>
                </a:ln>
                <a:solidFill>
                  <a:prstClr val="white">
                    <a:alpha val="80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47</a:t>
            </a:fld>
            <a:endParaRPr kumimoji="0" lang="en-US" sz="1200" b="0" i="0" u="none" strike="noStrike" kern="1200" cap="none" spc="0" normalizeH="0" baseline="0" noProof="0">
              <a:ln>
                <a:noFill/>
              </a:ln>
              <a:solidFill>
                <a:prstClr val="white">
                  <a:alpha val="80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3184181"/>
      </p:ext>
    </p:extLst>
  </p:cSld>
  <p:clrMapOvr>
    <a:overrideClrMapping bg1="dk1" tx1="lt1" bg2="dk2" tx2="lt2" accent1="accent1" accent2="accent2" accent3="accent3" accent4="accent4" accent5="accent5" accent6="accent6" hlink="hlink" folHlink="folHlink"/>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xmlns=""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13">
            <a:extLst>
              <a:ext uri="{FF2B5EF4-FFF2-40B4-BE49-F238E27FC236}">
                <a16:creationId xmlns:a16="http://schemas.microsoft.com/office/drawing/2014/main" xmlns=""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11">
            <a:extLst>
              <a:ext uri="{FF2B5EF4-FFF2-40B4-BE49-F238E27FC236}">
                <a16:creationId xmlns:a16="http://schemas.microsoft.com/office/drawing/2014/main" xmlns=""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FE495741-FAB2-49A1-BFA1-1B7E9AEA8CF2}"/>
              </a:ext>
            </a:extLst>
          </p:cNvPr>
          <p:cNvSpPr>
            <a:spLocks noGrp="1"/>
          </p:cNvSpPr>
          <p:nvPr>
            <p:ph type="title"/>
          </p:nvPr>
        </p:nvSpPr>
        <p:spPr>
          <a:xfrm>
            <a:off x="833002" y="365125"/>
            <a:ext cx="10520702" cy="1325563"/>
          </a:xfrm>
        </p:spPr>
        <p:txBody>
          <a:bodyPr>
            <a:normAutofit/>
          </a:bodyPr>
          <a:lstStyle/>
          <a:p>
            <a:r>
              <a:rPr lang="zh-CN" altLang="en-US" dirty="0"/>
              <a:t>人工智能系统的新特征</a:t>
            </a:r>
            <a:endParaRPr lang="en-US" dirty="0"/>
          </a:p>
        </p:txBody>
      </p:sp>
      <p:graphicFrame>
        <p:nvGraphicFramePr>
          <p:cNvPr id="20" name="Content Placeholder 3"/>
          <p:cNvGraphicFramePr>
            <a:graphicFrameLocks noGrp="1"/>
          </p:cNvGraphicFramePr>
          <p:nvPr>
            <p:ph idx="1"/>
            <p:extLst>
              <p:ext uri="{D42A27DB-BD31-4B8C-83A1-F6EECF244321}">
                <p14:modId xmlns:p14="http://schemas.microsoft.com/office/powerpoint/2010/main" val="1940330830"/>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143692"/>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p:cNvGraphicFramePr>
            <a:graphicFrameLocks/>
          </p:cNvGraphicFramePr>
          <p:nvPr>
            <p:extLst/>
          </p:nvPr>
        </p:nvGraphicFramePr>
        <p:xfrm>
          <a:off x="469233" y="3638550"/>
          <a:ext cx="5118767" cy="3171472"/>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p:cNvSpPr>
            <a:spLocks noGrp="1"/>
          </p:cNvSpPr>
          <p:nvPr>
            <p:ph type="title"/>
          </p:nvPr>
        </p:nvSpPr>
        <p:spPr/>
        <p:txBody>
          <a:bodyPr/>
          <a:lstStyle/>
          <a:p>
            <a:r>
              <a:rPr lang="zh-CN" altLang="en-US" dirty="0"/>
              <a:t>深度学习任务调度的特殊属性</a:t>
            </a:r>
            <a:endParaRPr lang="en-US" dirty="0"/>
          </a:p>
        </p:txBody>
      </p:sp>
      <p:sp>
        <p:nvSpPr>
          <p:cNvPr id="3" name="Content Placeholder 2"/>
          <p:cNvSpPr>
            <a:spLocks noGrp="1"/>
          </p:cNvSpPr>
          <p:nvPr>
            <p:ph sz="half" idx="1"/>
          </p:nvPr>
        </p:nvSpPr>
        <p:spPr/>
        <p:txBody>
          <a:bodyPr/>
          <a:lstStyle/>
          <a:p>
            <a:pPr marL="0" indent="0">
              <a:buNone/>
            </a:pPr>
            <a:r>
              <a:rPr lang="zh-CN" altLang="en-US" dirty="0"/>
              <a:t>多</a:t>
            </a:r>
            <a:r>
              <a:rPr lang="en-US" altLang="zh-CN" dirty="0"/>
              <a:t>GPU</a:t>
            </a:r>
            <a:r>
              <a:rPr lang="zh-CN" altLang="en-US" dirty="0"/>
              <a:t>任务的分配策略对性能有很大影响 （即使在同一台服务器上也可以多达</a:t>
            </a:r>
            <a:r>
              <a:rPr lang="en-US" altLang="zh-CN" dirty="0"/>
              <a:t>30% </a:t>
            </a:r>
            <a:r>
              <a:rPr lang="zh-CN" altLang="en-US" dirty="0"/>
              <a:t>性能损失）</a:t>
            </a:r>
            <a:endParaRPr lang="en-US" dirty="0"/>
          </a:p>
        </p:txBody>
      </p:sp>
      <p:sp>
        <p:nvSpPr>
          <p:cNvPr id="5" name="Content Placeholder 4">
            <a:extLst>
              <a:ext uri="{FF2B5EF4-FFF2-40B4-BE49-F238E27FC236}">
                <a16:creationId xmlns:a16="http://schemas.microsoft.com/office/drawing/2014/main" xmlns="" id="{61EF4F19-7F4D-4D23-9477-4CC37D607A04}"/>
              </a:ext>
            </a:extLst>
          </p:cNvPr>
          <p:cNvSpPr>
            <a:spLocks noGrp="1"/>
          </p:cNvSpPr>
          <p:nvPr>
            <p:ph sz="half" idx="2"/>
          </p:nvPr>
        </p:nvSpPr>
        <p:spPr/>
        <p:txBody>
          <a:bodyPr/>
          <a:lstStyle/>
          <a:p>
            <a:pPr marL="0" indent="0">
              <a:buNone/>
            </a:pPr>
            <a:r>
              <a:rPr lang="zh-CN" altLang="en-US" dirty="0"/>
              <a:t>有些类型的深度学习任务会互相干扰 （多达</a:t>
            </a:r>
            <a:r>
              <a:rPr lang="en-US" altLang="zh-CN" dirty="0"/>
              <a:t>40%</a:t>
            </a:r>
            <a:r>
              <a:rPr lang="zh-CN" altLang="en-US" dirty="0"/>
              <a:t>的性能损失）</a:t>
            </a:r>
            <a:endParaRPr lang="en-US" dirty="0"/>
          </a:p>
        </p:txBody>
      </p:sp>
      <p:graphicFrame>
        <p:nvGraphicFramePr>
          <p:cNvPr id="6" name="Chart 5">
            <a:extLst>
              <a:ext uri="{FF2B5EF4-FFF2-40B4-BE49-F238E27FC236}">
                <a16:creationId xmlns:a16="http://schemas.microsoft.com/office/drawing/2014/main" xmlns="" id="{D545F0D4-D067-4D69-B43D-766EE4019B4C}"/>
              </a:ext>
            </a:extLst>
          </p:cNvPr>
          <p:cNvGraphicFramePr>
            <a:graphicFrameLocks/>
          </p:cNvGraphicFramePr>
          <p:nvPr>
            <p:extLst/>
          </p:nvPr>
        </p:nvGraphicFramePr>
        <p:xfrm>
          <a:off x="5742928" y="3289491"/>
          <a:ext cx="5779168" cy="3467501"/>
        </p:xfrm>
        <a:graphic>
          <a:graphicData uri="http://schemas.openxmlformats.org/drawingml/2006/chart">
            <c:chart xmlns:c="http://schemas.openxmlformats.org/drawingml/2006/chart" xmlns:r="http://schemas.openxmlformats.org/officeDocument/2006/relationships" r:id="rId4"/>
          </a:graphicData>
        </a:graphic>
      </p:graphicFrame>
      <p:sp>
        <p:nvSpPr>
          <p:cNvPr id="7" name="Slide Number Placeholder 6">
            <a:extLst>
              <a:ext uri="{FF2B5EF4-FFF2-40B4-BE49-F238E27FC236}">
                <a16:creationId xmlns:a16="http://schemas.microsoft.com/office/drawing/2014/main" xmlns="" id="{BBB996DA-279C-4D5D-8777-6F4F659E32EE}"/>
              </a:ext>
            </a:extLst>
          </p:cNvPr>
          <p:cNvSpPr>
            <a:spLocks noGrp="1"/>
          </p:cNvSpPr>
          <p:nvPr>
            <p:ph type="sldNum" sz="quarter" idx="12"/>
          </p:nvPr>
        </p:nvSpPr>
        <p:spPr/>
        <p:txBody>
          <a:bodyPr/>
          <a:lstStyle/>
          <a:p>
            <a:fld id="{D4188605-DC6C-42E2-ABE8-6A6FC4B7BC7C}" type="slidenum">
              <a:rPr lang="en-US" smtClean="0"/>
              <a:t>49</a:t>
            </a:fld>
            <a:endParaRPr lang="en-US"/>
          </a:p>
        </p:txBody>
      </p:sp>
    </p:spTree>
    <p:extLst>
      <p:ext uri="{BB962C8B-B14F-4D97-AF65-F5344CB8AC3E}">
        <p14:creationId xmlns:p14="http://schemas.microsoft.com/office/powerpoint/2010/main" val="2633909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B0DF90E-6BAD-4E82-8FDF-717C9A3573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xmlns="" id="{13DCC859-0434-4BB8-B6C5-09C88AE698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xmlns="" id="{08E7ACFB-B791-4C23-8B17-013FEDC09A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BC7B2A1D-A778-4A02-81B4-0D8BC2232D81}"/>
              </a:ext>
            </a:extLst>
          </p:cNvPr>
          <p:cNvSpPr>
            <a:spLocks noGrp="1"/>
          </p:cNvSpPr>
          <p:nvPr>
            <p:ph type="title"/>
          </p:nvPr>
        </p:nvSpPr>
        <p:spPr>
          <a:xfrm>
            <a:off x="833002" y="365125"/>
            <a:ext cx="10520702" cy="1325563"/>
          </a:xfrm>
        </p:spPr>
        <p:txBody>
          <a:bodyPr>
            <a:normAutofit/>
          </a:bodyPr>
          <a:lstStyle/>
          <a:p>
            <a:r>
              <a:rPr lang="zh-CN" altLang="en-US" dirty="0"/>
              <a:t>网络、系统和智能之深度融合</a:t>
            </a:r>
            <a:endParaRPr lang="en-US" dirty="0"/>
          </a:p>
        </p:txBody>
      </p:sp>
      <p:graphicFrame>
        <p:nvGraphicFramePr>
          <p:cNvPr id="5" name="Content Placeholder 2">
            <a:extLst>
              <a:ext uri="{FF2B5EF4-FFF2-40B4-BE49-F238E27FC236}">
                <a16:creationId xmlns:a16="http://schemas.microsoft.com/office/drawing/2014/main" xmlns="" id="{4DF495F9-A826-40BA-8750-9652373254A5}"/>
              </a:ext>
            </a:extLst>
          </p:cNvPr>
          <p:cNvGraphicFramePr>
            <a:graphicFrameLocks noGrp="1"/>
          </p:cNvGraphicFramePr>
          <p:nvPr>
            <p:ph idx="1"/>
            <p:extLst>
              <p:ext uri="{D42A27DB-BD31-4B8C-83A1-F6EECF244321}">
                <p14:modId xmlns:p14="http://schemas.microsoft.com/office/powerpoint/2010/main" val="2641943352"/>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02217102"/>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xmlns="" id="{3B0DF90E-6BAD-4E82-8FDF-717C9A35737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xmlns="" id="{13DCC859-0434-4BB8-B6C5-09C88AE698F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1">
            <a:extLst>
              <a:ext uri="{FF2B5EF4-FFF2-40B4-BE49-F238E27FC236}">
                <a16:creationId xmlns:a16="http://schemas.microsoft.com/office/drawing/2014/main" xmlns="" id="{08E7ACFB-B791-4C23-8B17-013FEDC09A8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B25D0772-7391-4C58-A39D-E5D2E51F4A84}"/>
              </a:ext>
            </a:extLst>
          </p:cNvPr>
          <p:cNvSpPr>
            <a:spLocks noGrp="1"/>
          </p:cNvSpPr>
          <p:nvPr>
            <p:ph type="title"/>
          </p:nvPr>
        </p:nvSpPr>
        <p:spPr>
          <a:xfrm>
            <a:off x="833002" y="365125"/>
            <a:ext cx="10520702" cy="1325563"/>
          </a:xfrm>
        </p:spPr>
        <p:txBody>
          <a:bodyPr>
            <a:normAutofit/>
          </a:bodyPr>
          <a:lstStyle/>
          <a:p>
            <a:r>
              <a:rPr lang="zh-CN" altLang="en-US" dirty="0"/>
              <a:t>对数据中心网络设计的重新思考</a:t>
            </a:r>
            <a:endParaRPr lang="en-US" dirty="0"/>
          </a:p>
        </p:txBody>
      </p:sp>
      <p:graphicFrame>
        <p:nvGraphicFramePr>
          <p:cNvPr id="7" name="Content Placeholder 4">
            <a:extLst>
              <a:ext uri="{FF2B5EF4-FFF2-40B4-BE49-F238E27FC236}">
                <a16:creationId xmlns:a16="http://schemas.microsoft.com/office/drawing/2014/main" xmlns="" id="{82E38359-05A4-407D-976E-F0A1AF0C0ACF}"/>
              </a:ext>
            </a:extLst>
          </p:cNvPr>
          <p:cNvGraphicFramePr>
            <a:graphicFrameLocks noGrp="1"/>
          </p:cNvGraphicFramePr>
          <p:nvPr>
            <p:ph idx="1"/>
            <p:extLst>
              <p:ext uri="{D42A27DB-BD31-4B8C-83A1-F6EECF244321}">
                <p14:modId xmlns:p14="http://schemas.microsoft.com/office/powerpoint/2010/main" val="1831245106"/>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5096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3B0DF90E-6BAD-4E82-8FDF-717C9A357378}"/>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13">
            <a:extLst>
              <a:ext uri="{FF2B5EF4-FFF2-40B4-BE49-F238E27FC236}">
                <a16:creationId xmlns:a16="http://schemas.microsoft.com/office/drawing/2014/main" xmlns="" id="{13DCC859-0434-4BB8-B6C5-09C88AE698FB}"/>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1">
            <a:extLst>
              <a:ext uri="{FF2B5EF4-FFF2-40B4-BE49-F238E27FC236}">
                <a16:creationId xmlns:a16="http://schemas.microsoft.com/office/drawing/2014/main" xmlns="" id="{08E7ACFB-B791-4C23-8B17-013FEDC09A89}"/>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xmlns="" id="{7943C0D9-DC7E-49F6-8686-2E98DF852528}"/>
              </a:ext>
            </a:extLst>
          </p:cNvPr>
          <p:cNvSpPr>
            <a:spLocks noGrp="1"/>
          </p:cNvSpPr>
          <p:nvPr>
            <p:ph type="title"/>
          </p:nvPr>
        </p:nvSpPr>
        <p:spPr>
          <a:xfrm>
            <a:off x="833002" y="365125"/>
            <a:ext cx="10520702" cy="1325563"/>
          </a:xfrm>
        </p:spPr>
        <p:txBody>
          <a:bodyPr>
            <a:normAutofit/>
          </a:bodyPr>
          <a:lstStyle/>
          <a:p>
            <a:r>
              <a:rPr lang="zh-CN" altLang="en-US" dirty="0"/>
              <a:t>结束语</a:t>
            </a:r>
            <a:endParaRPr lang="en-US" dirty="0"/>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296296643"/>
              </p:ext>
            </p:extLst>
          </p:nvPr>
        </p:nvGraphicFramePr>
        <p:xfrm>
          <a:off x="838200" y="2022475"/>
          <a:ext cx="10515600" cy="41544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4358240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B33AA98-BD04-4446-B6AE-CBAAD2953835}"/>
              </a:ext>
            </a:extLst>
          </p:cNvPr>
          <p:cNvSpPr>
            <a:spLocks noGrp="1"/>
          </p:cNvSpPr>
          <p:nvPr>
            <p:ph type="title"/>
          </p:nvPr>
        </p:nvSpPr>
        <p:spPr>
          <a:xfrm>
            <a:off x="838200" y="365125"/>
            <a:ext cx="10515600" cy="720725"/>
          </a:xfrm>
        </p:spPr>
        <p:txBody>
          <a:bodyPr/>
          <a:lstStyle/>
          <a:p>
            <a:r>
              <a:rPr lang="zh-CN" altLang="en-US" dirty="0"/>
              <a:t>大规模网络系统可靠性的挑战</a:t>
            </a:r>
            <a:endParaRPr lang="en-US" dirty="0"/>
          </a:p>
        </p:txBody>
      </p:sp>
      <p:pic>
        <p:nvPicPr>
          <p:cNvPr id="9" name="Content Placeholder 8">
            <a:extLst>
              <a:ext uri="{FF2B5EF4-FFF2-40B4-BE49-F238E27FC236}">
                <a16:creationId xmlns:a16="http://schemas.microsoft.com/office/drawing/2014/main" xmlns="" id="{7C9FF4AD-DE8A-47B0-9890-71CDF0A4AB28}"/>
              </a:ext>
            </a:extLst>
          </p:cNvPr>
          <p:cNvPicPr>
            <a:picLocks noGrp="1" noChangeAspect="1"/>
          </p:cNvPicPr>
          <p:nvPr>
            <p:ph idx="1"/>
          </p:nvPr>
        </p:nvPicPr>
        <p:blipFill>
          <a:blip r:embed="rId3"/>
          <a:stretch>
            <a:fillRect/>
          </a:stretch>
        </p:blipFill>
        <p:spPr>
          <a:xfrm>
            <a:off x="1071756" y="985838"/>
            <a:ext cx="5285181" cy="4956175"/>
          </a:xfrm>
        </p:spPr>
      </p:pic>
      <p:sp>
        <p:nvSpPr>
          <p:cNvPr id="5" name="Slide Number Placeholder 4">
            <a:extLst>
              <a:ext uri="{FF2B5EF4-FFF2-40B4-BE49-F238E27FC236}">
                <a16:creationId xmlns:a16="http://schemas.microsoft.com/office/drawing/2014/main" xmlns="" id="{866A472B-3C14-4A9B-A9CC-E118E924BAFC}"/>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6CB0D4-8F14-1643-B393-AD486058FAF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pic>
        <p:nvPicPr>
          <p:cNvPr id="13" name="Picture 12">
            <a:extLst>
              <a:ext uri="{FF2B5EF4-FFF2-40B4-BE49-F238E27FC236}">
                <a16:creationId xmlns:a16="http://schemas.microsoft.com/office/drawing/2014/main" xmlns="" id="{E6819113-BBF2-4695-9E9A-19449359C537}"/>
              </a:ext>
            </a:extLst>
          </p:cNvPr>
          <p:cNvPicPr>
            <a:picLocks noChangeAspect="1"/>
          </p:cNvPicPr>
          <p:nvPr/>
        </p:nvPicPr>
        <p:blipFill>
          <a:blip r:embed="rId4"/>
          <a:stretch>
            <a:fillRect/>
          </a:stretch>
        </p:blipFill>
        <p:spPr>
          <a:xfrm>
            <a:off x="1010054" y="1448179"/>
            <a:ext cx="6355243" cy="5255830"/>
          </a:xfrm>
          <a:prstGeom prst="rect">
            <a:avLst/>
          </a:prstGeom>
        </p:spPr>
      </p:pic>
      <p:pic>
        <p:nvPicPr>
          <p:cNvPr id="15" name="Picture 14">
            <a:extLst>
              <a:ext uri="{FF2B5EF4-FFF2-40B4-BE49-F238E27FC236}">
                <a16:creationId xmlns:a16="http://schemas.microsoft.com/office/drawing/2014/main" xmlns="" id="{759D1407-C3E0-49A2-A623-B49055D4044B}"/>
              </a:ext>
            </a:extLst>
          </p:cNvPr>
          <p:cNvPicPr>
            <a:picLocks noChangeAspect="1"/>
          </p:cNvPicPr>
          <p:nvPr/>
        </p:nvPicPr>
        <p:blipFill>
          <a:blip r:embed="rId5"/>
          <a:stretch>
            <a:fillRect/>
          </a:stretch>
        </p:blipFill>
        <p:spPr>
          <a:xfrm>
            <a:off x="4333664" y="1980024"/>
            <a:ext cx="7119990" cy="4872073"/>
          </a:xfrm>
          <a:prstGeom prst="rect">
            <a:avLst/>
          </a:prstGeom>
        </p:spPr>
      </p:pic>
      <p:pic>
        <p:nvPicPr>
          <p:cNvPr id="11" name="Picture 10">
            <a:extLst>
              <a:ext uri="{FF2B5EF4-FFF2-40B4-BE49-F238E27FC236}">
                <a16:creationId xmlns:a16="http://schemas.microsoft.com/office/drawing/2014/main" xmlns="" id="{2F81C8A6-9C60-4D74-9B93-8F5273EA6A43}"/>
              </a:ext>
            </a:extLst>
          </p:cNvPr>
          <p:cNvPicPr>
            <a:picLocks noChangeAspect="1"/>
          </p:cNvPicPr>
          <p:nvPr/>
        </p:nvPicPr>
        <p:blipFill>
          <a:blip r:embed="rId6"/>
          <a:stretch>
            <a:fillRect/>
          </a:stretch>
        </p:blipFill>
        <p:spPr>
          <a:xfrm>
            <a:off x="5653706" y="2666089"/>
            <a:ext cx="5035201" cy="4243479"/>
          </a:xfrm>
          <a:prstGeom prst="rect">
            <a:avLst/>
          </a:prstGeom>
        </p:spPr>
      </p:pic>
    </p:spTree>
    <p:extLst>
      <p:ext uri="{BB962C8B-B14F-4D97-AF65-F5344CB8AC3E}">
        <p14:creationId xmlns:p14="http://schemas.microsoft.com/office/powerpoint/2010/main" val="267476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90451"/>
          </a:xfrm>
        </p:spPr>
        <p:txBody>
          <a:bodyPr>
            <a:normAutofit fontScale="90000"/>
          </a:bodyPr>
          <a:lstStyle/>
          <a:p>
            <a:r>
              <a:rPr lang="zh-CN" altLang="en-US" dirty="0"/>
              <a:t>灰色故障</a:t>
            </a:r>
            <a:endParaRPr lang="en-US" dirty="0"/>
          </a:p>
        </p:txBody>
      </p:sp>
      <p:sp>
        <p:nvSpPr>
          <p:cNvPr id="3" name="Content Placeholder 2"/>
          <p:cNvSpPr>
            <a:spLocks noGrp="1"/>
          </p:cNvSpPr>
          <p:nvPr>
            <p:ph idx="1"/>
          </p:nvPr>
        </p:nvSpPr>
        <p:spPr>
          <a:xfrm>
            <a:off x="838200" y="1825625"/>
            <a:ext cx="10515600" cy="4351338"/>
          </a:xfrm>
        </p:spPr>
        <p:txBody>
          <a:bodyPr>
            <a:normAutofit/>
          </a:bodyPr>
          <a:lstStyle/>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F46CB0D4-8F14-1643-B393-AD486058FAF2}" type="slidenum">
              <a:rPr lang="en-US" smtClean="0"/>
              <a:pPr/>
              <a:t>7</a:t>
            </a:fld>
            <a:endParaRPr lang="en-US" dirty="0"/>
          </a:p>
        </p:txBody>
      </p:sp>
      <p:sp>
        <p:nvSpPr>
          <p:cNvPr id="13" name="Rectangle 12"/>
          <p:cNvSpPr/>
          <p:nvPr/>
        </p:nvSpPr>
        <p:spPr>
          <a:xfrm>
            <a:off x="2687877" y="3518957"/>
            <a:ext cx="6625782" cy="442841"/>
          </a:xfrm>
          <a:prstGeom prst="rect">
            <a:avLst/>
          </a:prstGeom>
          <a:gradFill flip="none" rotWithShape="1">
            <a:gsLst>
              <a:gs pos="17500">
                <a:srgbClr val="8FA4BE"/>
              </a:gs>
              <a:gs pos="0">
                <a:schemeClr val="tx2"/>
              </a:gs>
              <a:gs pos="40000">
                <a:schemeClr val="accent4">
                  <a:lumMod val="0"/>
                  <a:lumOff val="100000"/>
                </a:schemeClr>
              </a:gs>
              <a:gs pos="81000">
                <a:srgbClr val="F08995"/>
              </a:gs>
              <a:gs pos="100000">
                <a:schemeClr val="accent4">
                  <a:lumMod val="100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1529667" y="3535952"/>
            <a:ext cx="1119474" cy="369332"/>
          </a:xfrm>
          <a:prstGeom prst="rect">
            <a:avLst/>
          </a:prstGeom>
          <a:noFill/>
        </p:spPr>
        <p:txBody>
          <a:bodyPr wrap="none" rtlCol="0">
            <a:spAutoFit/>
          </a:bodyPr>
          <a:lstStyle/>
          <a:p>
            <a:r>
              <a:rPr lang="en-US" b="1" dirty="0"/>
              <a:t>Fail-stop</a:t>
            </a:r>
          </a:p>
        </p:txBody>
      </p:sp>
      <p:sp>
        <p:nvSpPr>
          <p:cNvPr id="15" name="TextBox 14"/>
          <p:cNvSpPr txBox="1"/>
          <p:nvPr/>
        </p:nvSpPr>
        <p:spPr>
          <a:xfrm>
            <a:off x="9424349" y="3561519"/>
            <a:ext cx="1249060" cy="369332"/>
          </a:xfrm>
          <a:prstGeom prst="rect">
            <a:avLst/>
          </a:prstGeom>
          <a:noFill/>
        </p:spPr>
        <p:txBody>
          <a:bodyPr wrap="none" rtlCol="0">
            <a:spAutoFit/>
          </a:bodyPr>
          <a:lstStyle/>
          <a:p>
            <a:r>
              <a:rPr lang="en-US" b="1" dirty="0"/>
              <a:t>Byzantine</a:t>
            </a:r>
          </a:p>
        </p:txBody>
      </p:sp>
      <p:sp>
        <p:nvSpPr>
          <p:cNvPr id="16" name="TextBox 15"/>
          <p:cNvSpPr txBox="1"/>
          <p:nvPr/>
        </p:nvSpPr>
        <p:spPr>
          <a:xfrm>
            <a:off x="5575337" y="3575774"/>
            <a:ext cx="1448538" cy="369332"/>
          </a:xfrm>
          <a:prstGeom prst="rect">
            <a:avLst/>
          </a:prstGeom>
          <a:noFill/>
        </p:spPr>
        <p:txBody>
          <a:bodyPr wrap="none" rtlCol="0">
            <a:spAutoFit/>
          </a:bodyPr>
          <a:lstStyle/>
          <a:p>
            <a:r>
              <a:rPr lang="en-US" b="1" dirty="0"/>
              <a:t>Gray failure</a:t>
            </a:r>
          </a:p>
        </p:txBody>
      </p:sp>
      <p:sp>
        <p:nvSpPr>
          <p:cNvPr id="17" name="TextBox 16"/>
          <p:cNvSpPr txBox="1"/>
          <p:nvPr/>
        </p:nvSpPr>
        <p:spPr>
          <a:xfrm>
            <a:off x="3988624" y="2783149"/>
            <a:ext cx="4317476" cy="646331"/>
          </a:xfrm>
          <a:prstGeom prst="rect">
            <a:avLst/>
          </a:prstGeom>
          <a:solidFill>
            <a:schemeClr val="accent2">
              <a:lumMod val="40000"/>
              <a:lumOff val="60000"/>
            </a:schemeClr>
          </a:solidFill>
        </p:spPr>
        <p:txBody>
          <a:bodyPr wrap="square" rtlCol="0">
            <a:spAutoFit/>
          </a:bodyPr>
          <a:lstStyle/>
          <a:p>
            <a:r>
              <a:rPr lang="en-US" dirty="0"/>
              <a:t>A component appears to be still working but is in fact experiencing severe issue</a:t>
            </a:r>
          </a:p>
        </p:txBody>
      </p:sp>
      <p:sp>
        <p:nvSpPr>
          <p:cNvPr id="18" name="TextBox 17"/>
          <p:cNvSpPr txBox="1"/>
          <p:nvPr/>
        </p:nvSpPr>
        <p:spPr>
          <a:xfrm>
            <a:off x="727525" y="2783150"/>
            <a:ext cx="2583549" cy="646331"/>
          </a:xfrm>
          <a:prstGeom prst="rect">
            <a:avLst/>
          </a:prstGeom>
          <a:solidFill>
            <a:schemeClr val="accent2">
              <a:lumMod val="40000"/>
              <a:lumOff val="60000"/>
            </a:schemeClr>
          </a:solidFill>
        </p:spPr>
        <p:txBody>
          <a:bodyPr wrap="square" rtlCol="0">
            <a:spAutoFit/>
          </a:bodyPr>
          <a:lstStyle/>
          <a:p>
            <a:r>
              <a:rPr lang="en-US" dirty="0"/>
              <a:t>A component either works correctly or stops</a:t>
            </a:r>
          </a:p>
        </p:txBody>
      </p:sp>
      <p:sp>
        <p:nvSpPr>
          <p:cNvPr id="19" name="TextBox 18"/>
          <p:cNvSpPr txBox="1"/>
          <p:nvPr/>
        </p:nvSpPr>
        <p:spPr>
          <a:xfrm>
            <a:off x="8983650" y="2783150"/>
            <a:ext cx="2130458" cy="646331"/>
          </a:xfrm>
          <a:prstGeom prst="rect">
            <a:avLst/>
          </a:prstGeom>
          <a:solidFill>
            <a:schemeClr val="accent2">
              <a:lumMod val="40000"/>
              <a:lumOff val="60000"/>
            </a:schemeClr>
          </a:solidFill>
        </p:spPr>
        <p:txBody>
          <a:bodyPr wrap="square" rtlCol="0">
            <a:spAutoFit/>
          </a:bodyPr>
          <a:lstStyle/>
          <a:p>
            <a:r>
              <a:rPr lang="en-US" dirty="0"/>
              <a:t>A component may behave arbitrarily</a:t>
            </a:r>
          </a:p>
        </p:txBody>
      </p:sp>
      <p:sp>
        <p:nvSpPr>
          <p:cNvPr id="21" name="TextBox 20"/>
          <p:cNvSpPr txBox="1"/>
          <p:nvPr/>
        </p:nvSpPr>
        <p:spPr>
          <a:xfrm>
            <a:off x="545897" y="4104427"/>
            <a:ext cx="1602794"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latin typeface="Segoe UI" panose="020B0502040204020203" pitchFamily="34" charset="0"/>
                <a:cs typeface="Segoe UI" panose="020B0502040204020203" pitchFamily="34" charset="0"/>
              </a:rPr>
              <a:t>process pair</a:t>
            </a:r>
          </a:p>
        </p:txBody>
      </p:sp>
      <p:sp>
        <p:nvSpPr>
          <p:cNvPr id="22" name="TextBox 21"/>
          <p:cNvSpPr txBox="1"/>
          <p:nvPr/>
        </p:nvSpPr>
        <p:spPr>
          <a:xfrm>
            <a:off x="545898" y="4593565"/>
            <a:ext cx="703214"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latin typeface="Segoe UI" panose="020B0502040204020203" pitchFamily="34" charset="0"/>
                <a:cs typeface="Segoe UI" panose="020B0502040204020203" pitchFamily="34" charset="0"/>
              </a:rPr>
              <a:t>RAID</a:t>
            </a:r>
          </a:p>
        </p:txBody>
      </p:sp>
      <p:sp>
        <p:nvSpPr>
          <p:cNvPr id="23" name="TextBox 22"/>
          <p:cNvSpPr txBox="1"/>
          <p:nvPr/>
        </p:nvSpPr>
        <p:spPr>
          <a:xfrm>
            <a:off x="1456373" y="4584479"/>
            <a:ext cx="1874789"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latin typeface="Segoe UI" panose="020B0502040204020203" pitchFamily="34" charset="0"/>
                <a:cs typeface="Segoe UI" panose="020B0502040204020203" pitchFamily="34" charset="0"/>
              </a:rPr>
              <a:t>primary backup</a:t>
            </a:r>
          </a:p>
        </p:txBody>
      </p:sp>
      <p:sp>
        <p:nvSpPr>
          <p:cNvPr id="36" name="TextBox 35"/>
          <p:cNvSpPr txBox="1"/>
          <p:nvPr/>
        </p:nvSpPr>
        <p:spPr>
          <a:xfrm>
            <a:off x="1430900" y="5075861"/>
            <a:ext cx="1900262"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latin typeface="Segoe UI" panose="020B0502040204020203" pitchFamily="34" charset="0"/>
                <a:cs typeface="Segoe UI" panose="020B0502040204020203" pitchFamily="34" charset="0"/>
              </a:rPr>
              <a:t>chain replication</a:t>
            </a:r>
          </a:p>
        </p:txBody>
      </p:sp>
      <p:sp>
        <p:nvSpPr>
          <p:cNvPr id="39" name="TextBox 38"/>
          <p:cNvSpPr txBox="1"/>
          <p:nvPr/>
        </p:nvSpPr>
        <p:spPr>
          <a:xfrm>
            <a:off x="545897" y="5075861"/>
            <a:ext cx="658757"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latin typeface="Segoe UI" panose="020B0502040204020203" pitchFamily="34" charset="0"/>
                <a:cs typeface="Segoe UI" panose="020B0502040204020203" pitchFamily="34" charset="0"/>
              </a:rPr>
              <a:t>2PC</a:t>
            </a:r>
          </a:p>
        </p:txBody>
      </p:sp>
      <p:sp>
        <p:nvSpPr>
          <p:cNvPr id="40" name="TextBox 39"/>
          <p:cNvSpPr txBox="1"/>
          <p:nvPr/>
        </p:nvSpPr>
        <p:spPr>
          <a:xfrm>
            <a:off x="2308122" y="4088473"/>
            <a:ext cx="1023040"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latin typeface="Segoe UI" panose="020B0502040204020203" pitchFamily="34" charset="0"/>
                <a:cs typeface="Segoe UI" panose="020B0502040204020203" pitchFamily="34" charset="0"/>
              </a:rPr>
              <a:t>TMR</a:t>
            </a:r>
          </a:p>
        </p:txBody>
      </p:sp>
      <p:sp>
        <p:nvSpPr>
          <p:cNvPr id="41" name="TextBox 40"/>
          <p:cNvSpPr txBox="1"/>
          <p:nvPr/>
        </p:nvSpPr>
        <p:spPr>
          <a:xfrm>
            <a:off x="1535432" y="5522158"/>
            <a:ext cx="1795729"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latin typeface="Segoe UI" panose="020B0502040204020203" pitchFamily="34" charset="0"/>
                <a:cs typeface="Segoe UI" panose="020B0502040204020203" pitchFamily="34" charset="0"/>
              </a:rPr>
              <a:t>erasure coding</a:t>
            </a:r>
          </a:p>
        </p:txBody>
      </p:sp>
      <p:sp>
        <p:nvSpPr>
          <p:cNvPr id="42" name="TextBox 41"/>
          <p:cNvSpPr txBox="1"/>
          <p:nvPr/>
        </p:nvSpPr>
        <p:spPr>
          <a:xfrm>
            <a:off x="545897" y="5522158"/>
            <a:ext cx="839220"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err="1">
                <a:latin typeface="Segoe UI" panose="020B0502040204020203" pitchFamily="34" charset="0"/>
                <a:cs typeface="Segoe UI" panose="020B0502040204020203" pitchFamily="34" charset="0"/>
              </a:rPr>
              <a:t>Paxos</a:t>
            </a:r>
            <a:endParaRPr lang="en-US" dirty="0">
              <a:latin typeface="Segoe UI" panose="020B0502040204020203" pitchFamily="34" charset="0"/>
              <a:cs typeface="Segoe UI" panose="020B0502040204020203" pitchFamily="34" charset="0"/>
            </a:endParaRPr>
          </a:p>
        </p:txBody>
      </p:sp>
      <p:sp>
        <p:nvSpPr>
          <p:cNvPr id="43" name="TextBox 42"/>
          <p:cNvSpPr txBox="1"/>
          <p:nvPr/>
        </p:nvSpPr>
        <p:spPr>
          <a:xfrm>
            <a:off x="9022009" y="4088473"/>
            <a:ext cx="717562"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latin typeface="Segoe UI" panose="020B0502040204020203" pitchFamily="34" charset="0"/>
                <a:cs typeface="Segoe UI" panose="020B0502040204020203" pitchFamily="34" charset="0"/>
              </a:rPr>
              <a:t>PBFT</a:t>
            </a:r>
          </a:p>
        </p:txBody>
      </p:sp>
      <p:sp>
        <p:nvSpPr>
          <p:cNvPr id="44" name="TextBox 43"/>
          <p:cNvSpPr txBox="1"/>
          <p:nvPr/>
        </p:nvSpPr>
        <p:spPr>
          <a:xfrm>
            <a:off x="9997702" y="4088473"/>
            <a:ext cx="1116873"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solidFill>
                  <a:schemeClr val="bg1"/>
                </a:solidFill>
                <a:latin typeface="Arial" panose="020B0604020202020204" pitchFamily="34" charset="0"/>
              </a:rPr>
              <a:t>Zyzzyva</a:t>
            </a:r>
            <a:endParaRPr lang="en-US" dirty="0">
              <a:solidFill>
                <a:schemeClr val="bg1"/>
              </a:solidFill>
              <a:latin typeface="Segoe UI" panose="020B0502040204020203" pitchFamily="34" charset="0"/>
              <a:cs typeface="Segoe UI" panose="020B0502040204020203" pitchFamily="34" charset="0"/>
            </a:endParaRPr>
          </a:p>
        </p:txBody>
      </p:sp>
      <p:sp>
        <p:nvSpPr>
          <p:cNvPr id="45" name="TextBox 44"/>
          <p:cNvSpPr txBox="1"/>
          <p:nvPr/>
        </p:nvSpPr>
        <p:spPr>
          <a:xfrm>
            <a:off x="545897" y="6042308"/>
            <a:ext cx="1928452"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latin typeface="Segoe UI" panose="020B0502040204020203" pitchFamily="34" charset="0"/>
                <a:cs typeface="Segoe UI" panose="020B0502040204020203" pitchFamily="34" charset="0"/>
              </a:rPr>
              <a:t>virtual synchrony</a:t>
            </a:r>
          </a:p>
        </p:txBody>
      </p:sp>
      <p:sp>
        <p:nvSpPr>
          <p:cNvPr id="46" name="TextBox 45"/>
          <p:cNvSpPr txBox="1"/>
          <p:nvPr/>
        </p:nvSpPr>
        <p:spPr>
          <a:xfrm>
            <a:off x="480615" y="6383614"/>
            <a:ext cx="394660" cy="369332"/>
          </a:xfrm>
          <a:prstGeom prst="rect">
            <a:avLst/>
          </a:prstGeom>
          <a:noFill/>
        </p:spPr>
        <p:txBody>
          <a:bodyPr wrap="none" rtlCol="0">
            <a:spAutoFit/>
          </a:bodyPr>
          <a:lstStyle/>
          <a:p>
            <a:r>
              <a:rPr lang="en-US" b="1" dirty="0"/>
              <a:t>…</a:t>
            </a:r>
          </a:p>
        </p:txBody>
      </p:sp>
      <p:sp>
        <p:nvSpPr>
          <p:cNvPr id="47" name="TextBox 46"/>
          <p:cNvSpPr txBox="1"/>
          <p:nvPr/>
        </p:nvSpPr>
        <p:spPr>
          <a:xfrm>
            <a:off x="9997235" y="5006092"/>
            <a:ext cx="1116873"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err="1">
                <a:solidFill>
                  <a:schemeClr val="bg1"/>
                </a:solidFill>
                <a:latin typeface="Arial" panose="020B0604020202020204" pitchFamily="34" charset="0"/>
              </a:rPr>
              <a:t>UpRight</a:t>
            </a:r>
            <a:endParaRPr lang="en-US" dirty="0">
              <a:solidFill>
                <a:schemeClr val="bg1"/>
              </a:solidFill>
              <a:latin typeface="Segoe UI" panose="020B0502040204020203" pitchFamily="34" charset="0"/>
              <a:cs typeface="Segoe UI" panose="020B0502040204020203" pitchFamily="34" charset="0"/>
            </a:endParaRPr>
          </a:p>
        </p:txBody>
      </p:sp>
      <p:sp>
        <p:nvSpPr>
          <p:cNvPr id="48" name="TextBox 47"/>
          <p:cNvSpPr txBox="1"/>
          <p:nvPr/>
        </p:nvSpPr>
        <p:spPr>
          <a:xfrm>
            <a:off x="9022313" y="4559774"/>
            <a:ext cx="640690"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Q/U</a:t>
            </a:r>
            <a:endParaRPr lang="en-US" dirty="0">
              <a:solidFill>
                <a:schemeClr val="bg1"/>
              </a:solidFill>
              <a:latin typeface="Segoe UI" panose="020B0502040204020203" pitchFamily="34" charset="0"/>
              <a:cs typeface="Segoe UI" panose="020B0502040204020203" pitchFamily="34" charset="0"/>
            </a:endParaRPr>
          </a:p>
        </p:txBody>
      </p:sp>
      <p:sp>
        <p:nvSpPr>
          <p:cNvPr id="49" name="TextBox 48"/>
          <p:cNvSpPr txBox="1"/>
          <p:nvPr/>
        </p:nvSpPr>
        <p:spPr>
          <a:xfrm>
            <a:off x="9739571" y="4547282"/>
            <a:ext cx="1374538"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a:t>BAR Gossip</a:t>
            </a:r>
            <a:endParaRPr lang="en-US" dirty="0">
              <a:solidFill>
                <a:schemeClr val="bg1"/>
              </a:solidFill>
              <a:latin typeface="Segoe UI" panose="020B0502040204020203" pitchFamily="34" charset="0"/>
              <a:cs typeface="Segoe UI" panose="020B0502040204020203" pitchFamily="34" charset="0"/>
            </a:endParaRPr>
          </a:p>
        </p:txBody>
      </p:sp>
      <p:sp>
        <p:nvSpPr>
          <p:cNvPr id="50" name="TextBox 49"/>
          <p:cNvSpPr txBox="1"/>
          <p:nvPr/>
        </p:nvSpPr>
        <p:spPr>
          <a:xfrm>
            <a:off x="9004980" y="5006092"/>
            <a:ext cx="891862"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err="1">
                <a:solidFill>
                  <a:schemeClr val="bg1"/>
                </a:solidFill>
                <a:latin typeface="Arial" panose="020B0604020202020204" pitchFamily="34" charset="0"/>
              </a:rPr>
              <a:t>Aliph</a:t>
            </a:r>
            <a:endParaRPr lang="en-US" dirty="0">
              <a:solidFill>
                <a:schemeClr val="bg1"/>
              </a:solidFill>
              <a:latin typeface="Segoe UI" panose="020B0502040204020203" pitchFamily="34" charset="0"/>
              <a:cs typeface="Segoe UI" panose="020B0502040204020203" pitchFamily="34" charset="0"/>
            </a:endParaRPr>
          </a:p>
        </p:txBody>
      </p:sp>
      <p:sp>
        <p:nvSpPr>
          <p:cNvPr id="51" name="TextBox 50"/>
          <p:cNvSpPr txBox="1"/>
          <p:nvPr/>
        </p:nvSpPr>
        <p:spPr>
          <a:xfrm>
            <a:off x="8954107" y="5337492"/>
            <a:ext cx="394660" cy="369332"/>
          </a:xfrm>
          <a:prstGeom prst="rect">
            <a:avLst/>
          </a:prstGeom>
          <a:noFill/>
        </p:spPr>
        <p:txBody>
          <a:bodyPr wrap="none" rtlCol="0">
            <a:spAutoFit/>
          </a:bodyPr>
          <a:lstStyle/>
          <a:p>
            <a:r>
              <a:rPr lang="en-US" b="1" dirty="0"/>
              <a:t>…</a:t>
            </a:r>
          </a:p>
        </p:txBody>
      </p:sp>
      <p:sp>
        <p:nvSpPr>
          <p:cNvPr id="52" name="TextBox 51"/>
          <p:cNvSpPr txBox="1"/>
          <p:nvPr/>
        </p:nvSpPr>
        <p:spPr>
          <a:xfrm>
            <a:off x="2589319" y="6042308"/>
            <a:ext cx="741841" cy="369332"/>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pPr algn="ctr"/>
            <a:r>
              <a:rPr lang="en-US" dirty="0" err="1">
                <a:latin typeface="Segoe UI" panose="020B0502040204020203" pitchFamily="34" charset="0"/>
                <a:cs typeface="Segoe UI" panose="020B0502040204020203" pitchFamily="34" charset="0"/>
              </a:rPr>
              <a:t>Zab</a:t>
            </a:r>
            <a:endParaRPr lang="en-US" dirty="0">
              <a:latin typeface="Segoe UI" panose="020B0502040204020203" pitchFamily="34" charset="0"/>
              <a:cs typeface="Segoe UI" panose="020B0502040204020203" pitchFamily="34" charset="0"/>
            </a:endParaRPr>
          </a:p>
        </p:txBody>
      </p:sp>
      <p:pic>
        <p:nvPicPr>
          <p:cNvPr id="6" name="Picture 5"/>
          <p:cNvPicPr>
            <a:picLocks noChangeAspect="1"/>
          </p:cNvPicPr>
          <p:nvPr/>
        </p:nvPicPr>
        <p:blipFill>
          <a:blip r:embed="rId3"/>
          <a:stretch>
            <a:fillRect/>
          </a:stretch>
        </p:blipFill>
        <p:spPr>
          <a:xfrm>
            <a:off x="5381378" y="4275298"/>
            <a:ext cx="1749337" cy="1749337"/>
          </a:xfrm>
          <a:prstGeom prst="rect">
            <a:avLst/>
          </a:prstGeom>
        </p:spPr>
      </p:pic>
      <p:sp>
        <p:nvSpPr>
          <p:cNvPr id="63" name="Rectangle 62"/>
          <p:cNvSpPr/>
          <p:nvPr/>
        </p:nvSpPr>
        <p:spPr>
          <a:xfrm>
            <a:off x="2628259" y="2524125"/>
            <a:ext cx="45719" cy="43038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p:cNvSpPr/>
          <p:nvPr/>
        </p:nvSpPr>
        <p:spPr>
          <a:xfrm>
            <a:off x="2502220" y="2754068"/>
            <a:ext cx="7250933" cy="884627"/>
          </a:xfrm>
          <a:prstGeom prst="roundRect">
            <a:avLst>
              <a:gd name="adj" fmla="val 8638"/>
            </a:avLst>
          </a:prstGeom>
        </p:spPr>
        <p:style>
          <a:lnRef idx="2">
            <a:schemeClr val="accent5"/>
          </a:lnRef>
          <a:fillRef idx="1">
            <a:schemeClr val="lt1"/>
          </a:fillRef>
          <a:effectRef idx="0">
            <a:schemeClr val="accent5"/>
          </a:effectRef>
          <a:fontRef idx="minor">
            <a:schemeClr val="dk1"/>
          </a:fontRef>
        </p:style>
        <p:txBody>
          <a:bodyPr rtlCol="0" anchor="ctr"/>
          <a:lstStyle/>
          <a:p>
            <a:pPr marL="233363" indent="-233363">
              <a:buFont typeface="Arial" panose="020B0604020202020204" pitchFamily="34" charset="0"/>
              <a:buChar char="•"/>
            </a:pPr>
            <a:r>
              <a:rPr lang="en-US" sz="2000" dirty="0"/>
              <a:t>subtle and ambiguous: e.g., switch random packet loss, non-fatal exceptions, memory thrashing, flaky disk I/O, overload.. </a:t>
            </a:r>
          </a:p>
        </p:txBody>
      </p:sp>
      <p:sp>
        <p:nvSpPr>
          <p:cNvPr id="65" name="Rectangle: Rounded Corners 64"/>
          <p:cNvSpPr/>
          <p:nvPr/>
        </p:nvSpPr>
        <p:spPr>
          <a:xfrm>
            <a:off x="2836162" y="2468888"/>
            <a:ext cx="1627288" cy="37890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200" dirty="0"/>
              <a:t>symptom</a:t>
            </a:r>
          </a:p>
        </p:txBody>
      </p:sp>
      <p:sp>
        <p:nvSpPr>
          <p:cNvPr id="66" name="Rectangle: Rounded Corners 65"/>
          <p:cNvSpPr/>
          <p:nvPr/>
        </p:nvSpPr>
        <p:spPr>
          <a:xfrm>
            <a:off x="2502220" y="4158042"/>
            <a:ext cx="7250933" cy="910486"/>
          </a:xfrm>
          <a:prstGeom prst="roundRect">
            <a:avLst>
              <a:gd name="adj" fmla="val 8638"/>
            </a:avLst>
          </a:prstGeom>
        </p:spPr>
        <p:style>
          <a:lnRef idx="2">
            <a:schemeClr val="accent5"/>
          </a:lnRef>
          <a:fillRef idx="1">
            <a:schemeClr val="lt1"/>
          </a:fillRef>
          <a:effectRef idx="0">
            <a:schemeClr val="accent5"/>
          </a:effectRef>
          <a:fontRef idx="minor">
            <a:schemeClr val="dk1"/>
          </a:fontRef>
        </p:style>
        <p:txBody>
          <a:bodyPr rtlCol="0" anchor="ctr"/>
          <a:lstStyle/>
          <a:p>
            <a:pPr marL="233363" indent="-233363">
              <a:buFont typeface="Arial" panose="020B0604020202020204" pitchFamily="34" charset="0"/>
              <a:buChar char="•"/>
            </a:pPr>
            <a:r>
              <a:rPr lang="en-US" sz="2000" dirty="0"/>
              <a:t>across s/w and h/w stack in the infra due to various defects</a:t>
            </a:r>
          </a:p>
          <a:p>
            <a:pPr marL="233363" indent="-233363">
              <a:buFont typeface="Arial" panose="020B0604020202020204" pitchFamily="34" charset="0"/>
              <a:buChar char="•"/>
            </a:pPr>
            <a:r>
              <a:rPr lang="en-US" sz="2000" dirty="0"/>
              <a:t>behind most service incidents we’ve seen in Azure</a:t>
            </a:r>
            <a:endParaRPr lang="en-US" sz="2400" dirty="0"/>
          </a:p>
        </p:txBody>
      </p:sp>
      <p:sp>
        <p:nvSpPr>
          <p:cNvPr id="67" name="Rectangle: Rounded Corners 66"/>
          <p:cNvSpPr/>
          <p:nvPr/>
        </p:nvSpPr>
        <p:spPr>
          <a:xfrm>
            <a:off x="2836162" y="3872863"/>
            <a:ext cx="1627288" cy="37890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200" dirty="0"/>
              <a:t>occurrence</a:t>
            </a:r>
          </a:p>
        </p:txBody>
      </p:sp>
      <p:sp>
        <p:nvSpPr>
          <p:cNvPr id="68" name="Rectangle: Rounded Corners 67"/>
          <p:cNvSpPr/>
          <p:nvPr/>
        </p:nvSpPr>
        <p:spPr>
          <a:xfrm>
            <a:off x="2488638" y="5550733"/>
            <a:ext cx="7250933" cy="1232378"/>
          </a:xfrm>
          <a:prstGeom prst="roundRect">
            <a:avLst>
              <a:gd name="adj" fmla="val 8638"/>
            </a:avLst>
          </a:prstGeom>
        </p:spPr>
        <p:style>
          <a:lnRef idx="2">
            <a:schemeClr val="accent5"/>
          </a:lnRef>
          <a:fillRef idx="1">
            <a:schemeClr val="lt1"/>
          </a:fillRef>
          <a:effectRef idx="0">
            <a:schemeClr val="accent5"/>
          </a:effectRef>
          <a:fontRef idx="minor">
            <a:schemeClr val="dk1"/>
          </a:fontRef>
        </p:style>
        <p:txBody>
          <a:bodyPr rtlCol="0" anchor="ctr"/>
          <a:lstStyle/>
          <a:p>
            <a:pPr marL="233363" indent="-233363">
              <a:buFont typeface="Arial" panose="020B0604020202020204" pitchFamily="34" charset="0"/>
              <a:buChar char="•"/>
            </a:pPr>
            <a:r>
              <a:rPr lang="en-US" sz="2000" dirty="0"/>
              <a:t>fault-tolerance ineffective or counterproductive</a:t>
            </a:r>
          </a:p>
          <a:p>
            <a:pPr marL="233363" indent="-233363">
              <a:buFont typeface="Arial" panose="020B0604020202020204" pitchFamily="34" charset="0"/>
              <a:buChar char="•"/>
            </a:pPr>
            <a:r>
              <a:rPr lang="en-US" sz="2000" dirty="0"/>
              <a:t>faults take engineers &amp; designers huge efforts to nail down</a:t>
            </a:r>
          </a:p>
          <a:p>
            <a:pPr marL="233363" indent="-233363">
              <a:buFont typeface="Arial" panose="020B0604020202020204" pitchFamily="34" charset="0"/>
              <a:buChar char="•"/>
            </a:pPr>
            <a:r>
              <a:rPr lang="en-US" sz="2000" dirty="0"/>
              <a:t>teams play the blame game with each other</a:t>
            </a:r>
          </a:p>
        </p:txBody>
      </p:sp>
      <p:sp>
        <p:nvSpPr>
          <p:cNvPr id="69" name="Rectangle: Rounded Corners 68"/>
          <p:cNvSpPr/>
          <p:nvPr/>
        </p:nvSpPr>
        <p:spPr>
          <a:xfrm>
            <a:off x="2822580" y="5265554"/>
            <a:ext cx="1627288" cy="37890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200" dirty="0"/>
              <a:t>danger</a:t>
            </a:r>
          </a:p>
        </p:txBody>
      </p:sp>
    </p:spTree>
    <p:extLst>
      <p:ext uri="{BB962C8B-B14F-4D97-AF65-F5344CB8AC3E}">
        <p14:creationId xmlns:p14="http://schemas.microsoft.com/office/powerpoint/2010/main" val="675268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5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5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animEffect transition="in" filter="fade">
                                      <p:cBhvr>
                                        <p:cTn id="19" dur="500"/>
                                        <p:tgtEl>
                                          <p:spTgt spid="4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500"/>
                                        <p:tgtEl>
                                          <p:spTgt spid="4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fade">
                                      <p:cBhvr>
                                        <p:cTn id="31" dur="500"/>
                                        <p:tgtEl>
                                          <p:spTgt spid="5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grpId="1" nodeType="clickEffect">
                                  <p:stCondLst>
                                    <p:cond delay="0"/>
                                  </p:stCondLst>
                                  <p:childTnLst>
                                    <p:set>
                                      <p:cBhvr>
                                        <p:cTn id="47" dur="1" fill="hold">
                                          <p:stCondLst>
                                            <p:cond delay="0"/>
                                          </p:stCondLst>
                                        </p:cTn>
                                        <p:tgtEl>
                                          <p:spTgt spid="44"/>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43"/>
                                        </p:tgtEl>
                                        <p:attrNameLst>
                                          <p:attrName>style.visibility</p:attrName>
                                        </p:attrNameLst>
                                      </p:cBhvr>
                                      <p:to>
                                        <p:strVal val="hidden"/>
                                      </p:to>
                                    </p:set>
                                  </p:childTnLst>
                                </p:cTn>
                              </p:par>
                              <p:par>
                                <p:cTn id="50" presetID="1" presetClass="exit" presetSubtype="0" fill="hold" grpId="1" nodeType="withEffect">
                                  <p:stCondLst>
                                    <p:cond delay="0"/>
                                  </p:stCondLst>
                                  <p:childTnLst>
                                    <p:set>
                                      <p:cBhvr>
                                        <p:cTn id="51" dur="1" fill="hold">
                                          <p:stCondLst>
                                            <p:cond delay="0"/>
                                          </p:stCondLst>
                                        </p:cTn>
                                        <p:tgtEl>
                                          <p:spTgt spid="48"/>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49"/>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50"/>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47"/>
                                        </p:tgtEl>
                                        <p:attrNameLst>
                                          <p:attrName>style.visibility</p:attrName>
                                        </p:attrNameLst>
                                      </p:cBhvr>
                                      <p:to>
                                        <p:strVal val="hidden"/>
                                      </p:to>
                                    </p:set>
                                  </p:childTnLst>
                                </p:cTn>
                              </p:par>
                              <p:par>
                                <p:cTn id="58" presetID="1" presetClass="exit" presetSubtype="0" fill="hold" grpId="1" nodeType="withEffect">
                                  <p:stCondLst>
                                    <p:cond delay="0"/>
                                  </p:stCondLst>
                                  <p:childTnLst>
                                    <p:set>
                                      <p:cBhvr>
                                        <p:cTn id="59" dur="1" fill="hold">
                                          <p:stCondLst>
                                            <p:cond delay="0"/>
                                          </p:stCondLst>
                                        </p:cTn>
                                        <p:tgtEl>
                                          <p:spTgt spid="51"/>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6"/>
                                        </p:tgtEl>
                                        <p:attrNameLst>
                                          <p:attrName>style.visibility</p:attrName>
                                        </p:attrNameLst>
                                      </p:cBhvr>
                                      <p:to>
                                        <p:strVal val="hidden"/>
                                      </p:to>
                                    </p:set>
                                  </p:childTnLst>
                                </p:cTn>
                              </p:par>
                              <p:par>
                                <p:cTn id="62" presetID="1" presetClass="exit"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hidden"/>
                                      </p:to>
                                    </p:set>
                                  </p:childTnLst>
                                </p:cTn>
                              </p:par>
                              <p:par>
                                <p:cTn id="64" presetID="1" presetClass="exit" presetSubtype="0" fill="hold" grpId="0" nodeType="withEffect">
                                  <p:stCondLst>
                                    <p:cond delay="0"/>
                                  </p:stCondLst>
                                  <p:childTnLst>
                                    <p:set>
                                      <p:cBhvr>
                                        <p:cTn id="65" dur="1" fill="hold">
                                          <p:stCondLst>
                                            <p:cond delay="0"/>
                                          </p:stCondLst>
                                        </p:cTn>
                                        <p:tgtEl>
                                          <p:spTgt spid="22"/>
                                        </p:tgtEl>
                                        <p:attrNameLst>
                                          <p:attrName>style.visibility</p:attrName>
                                        </p:attrNameLst>
                                      </p:cBhvr>
                                      <p:to>
                                        <p:strVal val="hidden"/>
                                      </p:to>
                                    </p:set>
                                  </p:childTnLst>
                                </p:cTn>
                              </p:par>
                              <p:par>
                                <p:cTn id="66" presetID="1" presetClass="exit" presetSubtype="0" fill="hold" grpId="0" nodeType="withEffect">
                                  <p:stCondLst>
                                    <p:cond delay="0"/>
                                  </p:stCondLst>
                                  <p:childTnLst>
                                    <p:set>
                                      <p:cBhvr>
                                        <p:cTn id="67" dur="1" fill="hold">
                                          <p:stCondLst>
                                            <p:cond delay="0"/>
                                          </p:stCondLst>
                                        </p:cTn>
                                        <p:tgtEl>
                                          <p:spTgt spid="23"/>
                                        </p:tgtEl>
                                        <p:attrNameLst>
                                          <p:attrName>style.visibility</p:attrName>
                                        </p:attrNameLst>
                                      </p:cBhvr>
                                      <p:to>
                                        <p:strVal val="hidden"/>
                                      </p:to>
                                    </p:set>
                                  </p:childTnLst>
                                </p:cTn>
                              </p:par>
                              <p:par>
                                <p:cTn id="68" presetID="1" presetClass="exit"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hidden"/>
                                      </p:to>
                                    </p:set>
                                  </p:childTnLst>
                                </p:cTn>
                              </p:par>
                              <p:par>
                                <p:cTn id="70" presetID="1" presetClass="exit" presetSubtype="0" fill="hold" grpId="0" nodeType="withEffect">
                                  <p:stCondLst>
                                    <p:cond delay="0"/>
                                  </p:stCondLst>
                                  <p:childTnLst>
                                    <p:set>
                                      <p:cBhvr>
                                        <p:cTn id="71" dur="1" fill="hold">
                                          <p:stCondLst>
                                            <p:cond delay="0"/>
                                          </p:stCondLst>
                                        </p:cTn>
                                        <p:tgtEl>
                                          <p:spTgt spid="39"/>
                                        </p:tgtEl>
                                        <p:attrNameLst>
                                          <p:attrName>style.visibility</p:attrName>
                                        </p:attrNameLst>
                                      </p:cBhvr>
                                      <p:to>
                                        <p:strVal val="hidden"/>
                                      </p:to>
                                    </p:set>
                                  </p:childTnLst>
                                </p:cTn>
                              </p:par>
                              <p:par>
                                <p:cTn id="72" presetID="1" presetClass="exit"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hidden"/>
                                      </p:to>
                                    </p:set>
                                  </p:childTnLst>
                                </p:cTn>
                              </p:par>
                              <p:par>
                                <p:cTn id="74" presetID="1" presetClass="exit" presetSubtype="0" fill="hold" grpId="0" nodeType="withEffect">
                                  <p:stCondLst>
                                    <p:cond delay="0"/>
                                  </p:stCondLst>
                                  <p:childTnLst>
                                    <p:set>
                                      <p:cBhvr>
                                        <p:cTn id="75" dur="1" fill="hold">
                                          <p:stCondLst>
                                            <p:cond delay="0"/>
                                          </p:stCondLst>
                                        </p:cTn>
                                        <p:tgtEl>
                                          <p:spTgt spid="41"/>
                                        </p:tgtEl>
                                        <p:attrNameLst>
                                          <p:attrName>style.visibility</p:attrName>
                                        </p:attrNameLst>
                                      </p:cBhvr>
                                      <p:to>
                                        <p:strVal val="hidden"/>
                                      </p:to>
                                    </p:set>
                                  </p:childTnLst>
                                </p:cTn>
                              </p:par>
                              <p:par>
                                <p:cTn id="76" presetID="1" presetClass="exit" presetSubtype="0" fill="hold" grpId="0" nodeType="withEffect">
                                  <p:stCondLst>
                                    <p:cond delay="0"/>
                                  </p:stCondLst>
                                  <p:childTnLst>
                                    <p:set>
                                      <p:cBhvr>
                                        <p:cTn id="77" dur="1" fill="hold">
                                          <p:stCondLst>
                                            <p:cond delay="0"/>
                                          </p:stCondLst>
                                        </p:cTn>
                                        <p:tgtEl>
                                          <p:spTgt spid="42"/>
                                        </p:tgtEl>
                                        <p:attrNameLst>
                                          <p:attrName>style.visibility</p:attrName>
                                        </p:attrNameLst>
                                      </p:cBhvr>
                                      <p:to>
                                        <p:strVal val="hidden"/>
                                      </p:to>
                                    </p:set>
                                  </p:childTnLst>
                                </p:cTn>
                              </p:par>
                              <p:par>
                                <p:cTn id="78" presetID="1" presetClass="exit" presetSubtype="0" fill="hold" grpId="0" nodeType="withEffect">
                                  <p:stCondLst>
                                    <p:cond delay="0"/>
                                  </p:stCondLst>
                                  <p:childTnLst>
                                    <p:set>
                                      <p:cBhvr>
                                        <p:cTn id="79" dur="1" fill="hold">
                                          <p:stCondLst>
                                            <p:cond delay="0"/>
                                          </p:stCondLst>
                                        </p:cTn>
                                        <p:tgtEl>
                                          <p:spTgt spid="45"/>
                                        </p:tgtEl>
                                        <p:attrNameLst>
                                          <p:attrName>style.visibility</p:attrName>
                                        </p:attrNameLst>
                                      </p:cBhvr>
                                      <p:to>
                                        <p:strVal val="hidden"/>
                                      </p:to>
                                    </p:set>
                                  </p:childTnLst>
                                </p:cTn>
                              </p:par>
                              <p:par>
                                <p:cTn id="80" presetID="1" presetClass="exit" presetSubtype="0" fill="hold" grpId="0" nodeType="withEffect">
                                  <p:stCondLst>
                                    <p:cond delay="0"/>
                                  </p:stCondLst>
                                  <p:childTnLst>
                                    <p:set>
                                      <p:cBhvr>
                                        <p:cTn id="81" dur="1" fill="hold">
                                          <p:stCondLst>
                                            <p:cond delay="0"/>
                                          </p:stCondLst>
                                        </p:cTn>
                                        <p:tgtEl>
                                          <p:spTgt spid="46"/>
                                        </p:tgtEl>
                                        <p:attrNameLst>
                                          <p:attrName>style.visibility</p:attrName>
                                        </p:attrNameLst>
                                      </p:cBhvr>
                                      <p:to>
                                        <p:strVal val="hidden"/>
                                      </p:to>
                                    </p:set>
                                  </p:childTnLst>
                                </p:cTn>
                              </p:par>
                              <p:par>
                                <p:cTn id="82" presetID="1" presetClass="exit" presetSubtype="0" fill="hold" grpId="0" nodeType="withEffect">
                                  <p:stCondLst>
                                    <p:cond delay="0"/>
                                  </p:stCondLst>
                                  <p:childTnLst>
                                    <p:set>
                                      <p:cBhvr>
                                        <p:cTn id="83" dur="1" fill="hold">
                                          <p:stCondLst>
                                            <p:cond delay="0"/>
                                          </p:stCondLst>
                                        </p:cTn>
                                        <p:tgtEl>
                                          <p:spTgt spid="52"/>
                                        </p:tgtEl>
                                        <p:attrNameLst>
                                          <p:attrName>style.visibility</p:attrName>
                                        </p:attrNameLst>
                                      </p:cBhvr>
                                      <p:to>
                                        <p:strVal val="hidden"/>
                                      </p:to>
                                    </p:set>
                                  </p:childTnLst>
                                </p:cTn>
                              </p:par>
                              <p:par>
                                <p:cTn id="84" presetID="64" presetClass="path" presetSubtype="0" accel="50000" decel="50000" fill="hold" grpId="1" nodeType="withEffect">
                                  <p:stCondLst>
                                    <p:cond delay="0"/>
                                  </p:stCondLst>
                                  <p:childTnLst>
                                    <p:animMotion origin="layout" path="M 1.25E-6 2.22222E-6 L 1.25E-6 -0.25 " pathEditMode="relative" rAng="0" ptsTypes="AA">
                                      <p:cBhvr>
                                        <p:cTn id="85" dur="1000" fill="hold"/>
                                        <p:tgtEl>
                                          <p:spTgt spid="19"/>
                                        </p:tgtEl>
                                        <p:attrNameLst>
                                          <p:attrName>ppt_x</p:attrName>
                                          <p:attrName>ppt_y</p:attrName>
                                        </p:attrNameLst>
                                      </p:cBhvr>
                                      <p:rCtr x="0" y="-12500"/>
                                    </p:animMotion>
                                  </p:childTnLst>
                                </p:cTn>
                              </p:par>
                              <p:par>
                                <p:cTn id="86" presetID="64" presetClass="path" presetSubtype="0" accel="50000" decel="50000" fill="hold" grpId="1" nodeType="withEffect">
                                  <p:stCondLst>
                                    <p:cond delay="0"/>
                                  </p:stCondLst>
                                  <p:childTnLst>
                                    <p:animMotion origin="layout" path="M 1.25E-6 -4.81481E-6 L 1.25E-6 -0.25 " pathEditMode="relative" rAng="0" ptsTypes="AA">
                                      <p:cBhvr>
                                        <p:cTn id="87" dur="1000" fill="hold"/>
                                        <p:tgtEl>
                                          <p:spTgt spid="15"/>
                                        </p:tgtEl>
                                        <p:attrNameLst>
                                          <p:attrName>ppt_x</p:attrName>
                                          <p:attrName>ppt_y</p:attrName>
                                        </p:attrNameLst>
                                      </p:cBhvr>
                                      <p:rCtr x="0" y="-12500"/>
                                    </p:animMotion>
                                  </p:childTnLst>
                                </p:cTn>
                              </p:par>
                              <p:par>
                                <p:cTn id="88" presetID="64" presetClass="path" presetSubtype="0" accel="50000" decel="50000" fill="hold" grpId="1" nodeType="withEffect">
                                  <p:stCondLst>
                                    <p:cond delay="0"/>
                                  </p:stCondLst>
                                  <p:childTnLst>
                                    <p:animMotion origin="layout" path="M 3.33333E-6 1.85185E-6 L 3.33333E-6 -0.25 " pathEditMode="relative" rAng="0" ptsTypes="AA">
                                      <p:cBhvr>
                                        <p:cTn id="89" dur="1000" fill="hold"/>
                                        <p:tgtEl>
                                          <p:spTgt spid="16"/>
                                        </p:tgtEl>
                                        <p:attrNameLst>
                                          <p:attrName>ppt_x</p:attrName>
                                          <p:attrName>ppt_y</p:attrName>
                                        </p:attrNameLst>
                                      </p:cBhvr>
                                      <p:rCtr x="0" y="-12500"/>
                                    </p:animMotion>
                                  </p:childTnLst>
                                </p:cTn>
                              </p:par>
                              <p:par>
                                <p:cTn id="90" presetID="64" presetClass="path" presetSubtype="0" accel="50000" decel="50000" fill="hold" grpId="1" nodeType="withEffect">
                                  <p:stCondLst>
                                    <p:cond delay="0"/>
                                  </p:stCondLst>
                                  <p:childTnLst>
                                    <p:animMotion origin="layout" path="M 3.33333E-6 2.22222E-6 L 3.33333E-6 -0.25 " pathEditMode="relative" rAng="0" ptsTypes="AA">
                                      <p:cBhvr>
                                        <p:cTn id="91" dur="1000" fill="hold"/>
                                        <p:tgtEl>
                                          <p:spTgt spid="17"/>
                                        </p:tgtEl>
                                        <p:attrNameLst>
                                          <p:attrName>ppt_x</p:attrName>
                                          <p:attrName>ppt_y</p:attrName>
                                        </p:attrNameLst>
                                      </p:cBhvr>
                                      <p:rCtr x="0" y="-12500"/>
                                    </p:animMotion>
                                  </p:childTnLst>
                                </p:cTn>
                              </p:par>
                              <p:par>
                                <p:cTn id="92" presetID="64" presetClass="path" presetSubtype="0" accel="50000" decel="50000" fill="hold" grpId="0" nodeType="withEffect">
                                  <p:stCondLst>
                                    <p:cond delay="0"/>
                                  </p:stCondLst>
                                  <p:childTnLst>
                                    <p:animMotion origin="layout" path="M 2.5E-6 -3.7037E-7 L 2.5E-6 -0.25 " pathEditMode="relative" rAng="0" ptsTypes="AA">
                                      <p:cBhvr>
                                        <p:cTn id="93" dur="1000" fill="hold"/>
                                        <p:tgtEl>
                                          <p:spTgt spid="13"/>
                                        </p:tgtEl>
                                        <p:attrNameLst>
                                          <p:attrName>ppt_x</p:attrName>
                                          <p:attrName>ppt_y</p:attrName>
                                        </p:attrNameLst>
                                      </p:cBhvr>
                                      <p:rCtr x="0" y="-12500"/>
                                    </p:animMotion>
                                  </p:childTnLst>
                                </p:cTn>
                              </p:par>
                              <p:par>
                                <p:cTn id="94" presetID="64" presetClass="path" presetSubtype="0" accel="50000" decel="50000" fill="hold" grpId="0" nodeType="withEffect">
                                  <p:stCondLst>
                                    <p:cond delay="0"/>
                                  </p:stCondLst>
                                  <p:childTnLst>
                                    <p:animMotion origin="layout" path="M -4.16667E-6 -1.11111E-6 L -4.16667E-6 -0.25 " pathEditMode="relative" rAng="0" ptsTypes="AA">
                                      <p:cBhvr>
                                        <p:cTn id="95" dur="1000" fill="hold"/>
                                        <p:tgtEl>
                                          <p:spTgt spid="14"/>
                                        </p:tgtEl>
                                        <p:attrNameLst>
                                          <p:attrName>ppt_x</p:attrName>
                                          <p:attrName>ppt_y</p:attrName>
                                        </p:attrNameLst>
                                      </p:cBhvr>
                                      <p:rCtr x="0" y="-12500"/>
                                    </p:animMotion>
                                  </p:childTnLst>
                                </p:cTn>
                              </p:par>
                              <p:par>
                                <p:cTn id="96" presetID="64" presetClass="path" presetSubtype="0" accel="50000" decel="50000" fill="hold" grpId="0" nodeType="withEffect">
                                  <p:stCondLst>
                                    <p:cond delay="0"/>
                                  </p:stCondLst>
                                  <p:childTnLst>
                                    <p:animMotion origin="layout" path="M 5E-6 2.22222E-6 L 5E-6 -0.25 " pathEditMode="relative" rAng="0" ptsTypes="AA">
                                      <p:cBhvr>
                                        <p:cTn id="97" dur="1000" fill="hold"/>
                                        <p:tgtEl>
                                          <p:spTgt spid="18"/>
                                        </p:tgtEl>
                                        <p:attrNameLst>
                                          <p:attrName>ppt_x</p:attrName>
                                          <p:attrName>ppt_y</p:attrName>
                                        </p:attrNameLst>
                                      </p:cBhvr>
                                      <p:rCtr x="0" y="-12500"/>
                                    </p:animMotion>
                                  </p:childTnLst>
                                </p:cTn>
                              </p:par>
                            </p:childTnLst>
                          </p:cTn>
                        </p:par>
                      </p:childTnLst>
                    </p:cTn>
                  </p:par>
                  <p:par>
                    <p:cTn id="98" fill="hold">
                      <p:stCondLst>
                        <p:cond delay="indefinite"/>
                      </p:stCondLst>
                      <p:childTnLst>
                        <p:par>
                          <p:cTn id="99" fill="hold">
                            <p:stCondLst>
                              <p:cond delay="0"/>
                            </p:stCondLst>
                            <p:childTnLst>
                              <p:par>
                                <p:cTn id="100" presetID="22" presetClass="entr" presetSubtype="1" fill="hold" grpId="0" nodeType="click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wipe(up)">
                                      <p:cBhvr>
                                        <p:cTn id="102" dur="500"/>
                                        <p:tgtEl>
                                          <p:spTgt spid="6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65"/>
                                        </p:tgtEl>
                                        <p:attrNameLst>
                                          <p:attrName>style.visibility</p:attrName>
                                        </p:attrNameLst>
                                      </p:cBhvr>
                                      <p:to>
                                        <p:strVal val="visible"/>
                                      </p:to>
                                    </p:set>
                                    <p:animEffect transition="in" filter="fade">
                                      <p:cBhvr>
                                        <p:cTn id="105" dur="500"/>
                                        <p:tgtEl>
                                          <p:spTgt spid="6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64"/>
                                        </p:tgtEl>
                                        <p:attrNameLst>
                                          <p:attrName>style.visibility</p:attrName>
                                        </p:attrNameLst>
                                      </p:cBhvr>
                                      <p:to>
                                        <p:strVal val="visible"/>
                                      </p:to>
                                    </p:set>
                                    <p:animEffect transition="in" filter="fade">
                                      <p:cBhvr>
                                        <p:cTn id="108" dur="500"/>
                                        <p:tgtEl>
                                          <p:spTgt spid="6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67"/>
                                        </p:tgtEl>
                                        <p:attrNameLst>
                                          <p:attrName>style.visibility</p:attrName>
                                        </p:attrNameLst>
                                      </p:cBhvr>
                                      <p:to>
                                        <p:strVal val="visible"/>
                                      </p:to>
                                    </p:set>
                                    <p:animEffect transition="in" filter="fade">
                                      <p:cBhvr>
                                        <p:cTn id="113" dur="500"/>
                                        <p:tgtEl>
                                          <p:spTgt spid="67"/>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500"/>
                                        <p:tgtEl>
                                          <p:spTgt spid="66"/>
                                        </p:tgtEl>
                                      </p:cBhvr>
                                    </p:animEffect>
                                  </p:childTnLst>
                                </p:cTn>
                              </p:par>
                            </p:childTnLst>
                          </p:cTn>
                        </p:par>
                      </p:childTnLst>
                    </p:cTn>
                  </p:par>
                  <p:par>
                    <p:cTn id="117" fill="hold">
                      <p:stCondLst>
                        <p:cond delay="indefinite"/>
                      </p:stCondLst>
                      <p:childTnLst>
                        <p:par>
                          <p:cTn id="118" fill="hold">
                            <p:stCondLst>
                              <p:cond delay="0"/>
                            </p:stCondLst>
                            <p:childTnLst>
                              <p:par>
                                <p:cTn id="119" presetID="10" presetClass="entr" presetSubtype="0" fill="hold" grpId="0" nodeType="click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500"/>
                                        <p:tgtEl>
                                          <p:spTgt spid="6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8"/>
                                        </p:tgtEl>
                                        <p:attrNameLst>
                                          <p:attrName>style.visibility</p:attrName>
                                        </p:attrNameLst>
                                      </p:cBhvr>
                                      <p:to>
                                        <p:strVal val="visible"/>
                                      </p:to>
                                    </p:set>
                                    <p:animEffect transition="in" filter="fade">
                                      <p:cBhvr>
                                        <p:cTn id="1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5" grpId="0"/>
      <p:bldP spid="15" grpId="1"/>
      <p:bldP spid="16" grpId="0"/>
      <p:bldP spid="16" grpId="1"/>
      <p:bldP spid="17" grpId="0" animBg="1"/>
      <p:bldP spid="17" grpId="1" animBg="1"/>
      <p:bldP spid="18" grpId="0" animBg="1"/>
      <p:bldP spid="19" grpId="0" animBg="1"/>
      <p:bldP spid="19" grpId="1" animBg="1"/>
      <p:bldP spid="21" grpId="0" animBg="1"/>
      <p:bldP spid="22" grpId="0" animBg="1"/>
      <p:bldP spid="23" grpId="0" animBg="1"/>
      <p:bldP spid="36" grpId="0" animBg="1"/>
      <p:bldP spid="39" grpId="0" animBg="1"/>
      <p:bldP spid="40" grpId="0" animBg="1"/>
      <p:bldP spid="41" grpId="0" animBg="1"/>
      <p:bldP spid="42" grpId="0" animBg="1"/>
      <p:bldP spid="43" grpId="0" animBg="1"/>
      <p:bldP spid="43" grpId="1" animBg="1"/>
      <p:bldP spid="44" grpId="0" animBg="1"/>
      <p:bldP spid="44" grpId="1" animBg="1"/>
      <p:bldP spid="45" grpId="0" animBg="1"/>
      <p:bldP spid="46" grpId="0"/>
      <p:bldP spid="47" grpId="0" animBg="1"/>
      <p:bldP spid="47" grpId="1" animBg="1"/>
      <p:bldP spid="48" grpId="0" animBg="1"/>
      <p:bldP spid="48" grpId="1" animBg="1"/>
      <p:bldP spid="49" grpId="0" animBg="1"/>
      <p:bldP spid="49" grpId="1" animBg="1"/>
      <p:bldP spid="50" grpId="0" animBg="1"/>
      <p:bldP spid="50" grpId="1" animBg="1"/>
      <p:bldP spid="51" grpId="0"/>
      <p:bldP spid="51" grpId="1"/>
      <p:bldP spid="52" grpId="0" animBg="1"/>
      <p:bldP spid="63" grpId="0" animBg="1"/>
      <p:bldP spid="64" grpId="0" animBg="1"/>
      <p:bldP spid="65" grpId="0" animBg="1"/>
      <p:bldP spid="66" grpId="0" animBg="1"/>
      <p:bldP spid="67" grpId="0" animBg="1"/>
      <p:bldP spid="68" grpId="0" animBg="1"/>
      <p:bldP spid="6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09738"/>
            <a:ext cx="10515600" cy="2852737"/>
          </a:xfrm>
        </p:spPr>
        <p:txBody>
          <a:bodyPr anchor="ctr">
            <a:normAutofit/>
          </a:bodyPr>
          <a:lstStyle/>
          <a:p>
            <a:pPr algn="ctr"/>
            <a:r>
              <a:rPr lang="en-US" sz="5400" dirty="0"/>
              <a:t>Azure</a:t>
            </a:r>
            <a:r>
              <a:rPr lang="zh-CN" altLang="en-US" sz="5400" dirty="0"/>
              <a:t>云系统中的灰色故障实例</a:t>
            </a:r>
            <a:endParaRPr lang="en-US" sz="5400" dirty="0"/>
          </a:p>
        </p:txBody>
      </p:sp>
      <p:sp>
        <p:nvSpPr>
          <p:cNvPr id="4" name="Slide Number Placeholder 3"/>
          <p:cNvSpPr>
            <a:spLocks noGrp="1"/>
          </p:cNvSpPr>
          <p:nvPr>
            <p:ph type="sldNum" sz="quarter" idx="12"/>
          </p:nvPr>
        </p:nvSpPr>
        <p:spPr/>
        <p:txBody>
          <a:bodyPr/>
          <a:lstStyle/>
          <a:p>
            <a:fld id="{F46CB0D4-8F14-1643-B393-AD486058FAF2}" type="slidenum">
              <a:rPr lang="en-US" smtClean="0"/>
              <a:t>8</a:t>
            </a:fld>
            <a:endParaRPr lang="en-US"/>
          </a:p>
        </p:txBody>
      </p:sp>
    </p:spTree>
    <p:extLst>
      <p:ext uri="{BB962C8B-B14F-4D97-AF65-F5344CB8AC3E}">
        <p14:creationId xmlns:p14="http://schemas.microsoft.com/office/powerpoint/2010/main" val="30081350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1300"/>
          </a:xfrm>
        </p:spPr>
        <p:txBody>
          <a:bodyPr>
            <a:normAutofit/>
          </a:bodyPr>
          <a:lstStyle/>
          <a:p>
            <a:r>
              <a:rPr lang="zh-CN" altLang="en-US" dirty="0"/>
              <a:t>数据中心网络中的冗余</a:t>
            </a:r>
            <a:endParaRPr lang="en-US" dirty="0"/>
          </a:p>
        </p:txBody>
      </p:sp>
      <p:sp>
        <p:nvSpPr>
          <p:cNvPr id="4" name="Slide Number Placeholder 3"/>
          <p:cNvSpPr>
            <a:spLocks noGrp="1"/>
          </p:cNvSpPr>
          <p:nvPr>
            <p:ph type="sldNum" sz="quarter" idx="12"/>
          </p:nvPr>
        </p:nvSpPr>
        <p:spPr/>
        <p:txBody>
          <a:bodyPr/>
          <a:lstStyle/>
          <a:p>
            <a:fld id="{F46CB0D4-8F14-1643-B393-AD486058FAF2}" type="slidenum">
              <a:rPr lang="en-US" smtClean="0"/>
              <a:pPr/>
              <a:t>9</a:t>
            </a:fld>
            <a:endParaRPr lang="en-US"/>
          </a:p>
        </p:txBody>
      </p:sp>
      <p:pic>
        <p:nvPicPr>
          <p:cNvPr id="5" name="Picture 4"/>
          <p:cNvPicPr>
            <a:picLocks noChangeAspect="1"/>
          </p:cNvPicPr>
          <p:nvPr/>
        </p:nvPicPr>
        <p:blipFill>
          <a:blip r:embed="rId3"/>
          <a:stretch>
            <a:fillRect/>
          </a:stretch>
        </p:blipFill>
        <p:spPr>
          <a:xfrm>
            <a:off x="1791756" y="3152041"/>
            <a:ext cx="644859" cy="644859"/>
          </a:xfrm>
          <a:prstGeom prst="rect">
            <a:avLst/>
          </a:prstGeom>
        </p:spPr>
      </p:pic>
      <p:pic>
        <p:nvPicPr>
          <p:cNvPr id="6" name="Picture 5"/>
          <p:cNvPicPr>
            <a:picLocks noChangeAspect="1"/>
          </p:cNvPicPr>
          <p:nvPr/>
        </p:nvPicPr>
        <p:blipFill>
          <a:blip r:embed="rId3"/>
          <a:stretch>
            <a:fillRect/>
          </a:stretch>
        </p:blipFill>
        <p:spPr>
          <a:xfrm>
            <a:off x="2746006" y="3125411"/>
            <a:ext cx="644859" cy="644859"/>
          </a:xfrm>
          <a:prstGeom prst="rect">
            <a:avLst/>
          </a:prstGeom>
        </p:spPr>
      </p:pic>
      <p:pic>
        <p:nvPicPr>
          <p:cNvPr id="7" name="Picture 6"/>
          <p:cNvPicPr>
            <a:picLocks noChangeAspect="1"/>
          </p:cNvPicPr>
          <p:nvPr/>
        </p:nvPicPr>
        <p:blipFill>
          <a:blip r:embed="rId3"/>
          <a:stretch>
            <a:fillRect/>
          </a:stretch>
        </p:blipFill>
        <p:spPr>
          <a:xfrm>
            <a:off x="1791756" y="4082367"/>
            <a:ext cx="644859" cy="644859"/>
          </a:xfrm>
          <a:prstGeom prst="rect">
            <a:avLst/>
          </a:prstGeom>
        </p:spPr>
      </p:pic>
      <p:pic>
        <p:nvPicPr>
          <p:cNvPr id="8" name="Picture 7"/>
          <p:cNvPicPr>
            <a:picLocks noChangeAspect="1"/>
          </p:cNvPicPr>
          <p:nvPr/>
        </p:nvPicPr>
        <p:blipFill>
          <a:blip r:embed="rId3"/>
          <a:stretch>
            <a:fillRect/>
          </a:stretch>
        </p:blipFill>
        <p:spPr>
          <a:xfrm>
            <a:off x="2746005" y="4055735"/>
            <a:ext cx="644859" cy="644859"/>
          </a:xfrm>
          <a:prstGeom prst="rect">
            <a:avLst/>
          </a:prstGeom>
        </p:spPr>
      </p:pic>
      <p:pic>
        <p:nvPicPr>
          <p:cNvPr id="9" name="Picture 8"/>
          <p:cNvPicPr>
            <a:picLocks noChangeAspect="1"/>
          </p:cNvPicPr>
          <p:nvPr/>
        </p:nvPicPr>
        <p:blipFill>
          <a:blip r:embed="rId4"/>
          <a:stretch>
            <a:fillRect/>
          </a:stretch>
        </p:blipFill>
        <p:spPr>
          <a:xfrm>
            <a:off x="2208663" y="2003558"/>
            <a:ext cx="957411" cy="526576"/>
          </a:xfrm>
          <a:prstGeom prst="rect">
            <a:avLst/>
          </a:prstGeom>
        </p:spPr>
      </p:pic>
      <p:pic>
        <p:nvPicPr>
          <p:cNvPr id="10" name="Picture 9"/>
          <p:cNvPicPr>
            <a:picLocks noChangeAspect="1"/>
          </p:cNvPicPr>
          <p:nvPr/>
        </p:nvPicPr>
        <p:blipFill>
          <a:blip r:embed="rId4"/>
          <a:stretch>
            <a:fillRect/>
          </a:stretch>
        </p:blipFill>
        <p:spPr>
          <a:xfrm>
            <a:off x="4777091" y="2003558"/>
            <a:ext cx="957411" cy="526576"/>
          </a:xfrm>
          <a:prstGeom prst="rect">
            <a:avLst/>
          </a:prstGeom>
        </p:spPr>
      </p:pic>
      <p:pic>
        <p:nvPicPr>
          <p:cNvPr id="11" name="Picture 10"/>
          <p:cNvPicPr>
            <a:picLocks noChangeAspect="1"/>
          </p:cNvPicPr>
          <p:nvPr/>
        </p:nvPicPr>
        <p:blipFill>
          <a:blip r:embed="rId4"/>
          <a:stretch>
            <a:fillRect/>
          </a:stretch>
        </p:blipFill>
        <p:spPr>
          <a:xfrm>
            <a:off x="7420207" y="2003558"/>
            <a:ext cx="957411" cy="526576"/>
          </a:xfrm>
          <a:prstGeom prst="rect">
            <a:avLst/>
          </a:prstGeom>
        </p:spPr>
      </p:pic>
      <p:pic>
        <p:nvPicPr>
          <p:cNvPr id="12" name="Picture 11"/>
          <p:cNvPicPr>
            <a:picLocks noChangeAspect="1"/>
          </p:cNvPicPr>
          <p:nvPr/>
        </p:nvPicPr>
        <p:blipFill>
          <a:blip r:embed="rId4"/>
          <a:stretch>
            <a:fillRect/>
          </a:stretch>
        </p:blipFill>
        <p:spPr>
          <a:xfrm>
            <a:off x="9906374" y="1981562"/>
            <a:ext cx="957411" cy="526576"/>
          </a:xfrm>
          <a:prstGeom prst="rect">
            <a:avLst/>
          </a:prstGeom>
        </p:spPr>
      </p:pic>
      <p:sp>
        <p:nvSpPr>
          <p:cNvPr id="13" name="TextBox 12"/>
          <p:cNvSpPr txBox="1"/>
          <p:nvPr/>
        </p:nvSpPr>
        <p:spPr>
          <a:xfrm>
            <a:off x="503638" y="2060184"/>
            <a:ext cx="685509" cy="369332"/>
          </a:xfrm>
          <a:prstGeom prst="rect">
            <a:avLst/>
          </a:prstGeom>
          <a:noFill/>
        </p:spPr>
        <p:txBody>
          <a:bodyPr wrap="none" rtlCol="0">
            <a:spAutoFit/>
          </a:bodyPr>
          <a:lstStyle/>
          <a:p>
            <a:r>
              <a:rPr lang="en-US" b="1" dirty="0"/>
              <a:t>Core</a:t>
            </a:r>
          </a:p>
        </p:txBody>
      </p:sp>
      <p:sp>
        <p:nvSpPr>
          <p:cNvPr id="14" name="TextBox 13"/>
          <p:cNvSpPr txBox="1"/>
          <p:nvPr/>
        </p:nvSpPr>
        <p:spPr>
          <a:xfrm>
            <a:off x="105749" y="3251350"/>
            <a:ext cx="1549527" cy="369332"/>
          </a:xfrm>
          <a:prstGeom prst="rect">
            <a:avLst/>
          </a:prstGeom>
          <a:noFill/>
        </p:spPr>
        <p:txBody>
          <a:bodyPr wrap="none" rtlCol="0">
            <a:spAutoFit/>
          </a:bodyPr>
          <a:lstStyle/>
          <a:p>
            <a:r>
              <a:rPr lang="en-US" b="1" dirty="0"/>
              <a:t>Aggregation</a:t>
            </a:r>
          </a:p>
        </p:txBody>
      </p:sp>
      <p:sp>
        <p:nvSpPr>
          <p:cNvPr id="15" name="TextBox 14"/>
          <p:cNvSpPr txBox="1"/>
          <p:nvPr/>
        </p:nvSpPr>
        <p:spPr>
          <a:xfrm>
            <a:off x="521278" y="4210128"/>
            <a:ext cx="590354" cy="369332"/>
          </a:xfrm>
          <a:prstGeom prst="rect">
            <a:avLst/>
          </a:prstGeom>
          <a:noFill/>
        </p:spPr>
        <p:txBody>
          <a:bodyPr wrap="none" rtlCol="0">
            <a:spAutoFit/>
          </a:bodyPr>
          <a:lstStyle/>
          <a:p>
            <a:r>
              <a:rPr lang="en-US" b="1" dirty="0" err="1"/>
              <a:t>ToR</a:t>
            </a:r>
            <a:endParaRPr lang="en-US" b="1" dirty="0"/>
          </a:p>
        </p:txBody>
      </p:sp>
      <p:pic>
        <p:nvPicPr>
          <p:cNvPr id="16" name="Picture 15"/>
          <p:cNvPicPr>
            <a:picLocks noChangeAspect="1"/>
          </p:cNvPicPr>
          <p:nvPr/>
        </p:nvPicPr>
        <p:blipFill>
          <a:blip r:embed="rId5"/>
          <a:stretch>
            <a:fillRect/>
          </a:stretch>
        </p:blipFill>
        <p:spPr>
          <a:xfrm>
            <a:off x="1502920" y="4992580"/>
            <a:ext cx="449996" cy="693744"/>
          </a:xfrm>
          <a:prstGeom prst="rect">
            <a:avLst/>
          </a:prstGeom>
        </p:spPr>
      </p:pic>
      <p:pic>
        <p:nvPicPr>
          <p:cNvPr id="17" name="Picture 16"/>
          <p:cNvPicPr>
            <a:picLocks noChangeAspect="1"/>
          </p:cNvPicPr>
          <p:nvPr/>
        </p:nvPicPr>
        <p:blipFill>
          <a:blip r:embed="rId5"/>
          <a:stretch>
            <a:fillRect/>
          </a:stretch>
        </p:blipFill>
        <p:spPr>
          <a:xfrm>
            <a:off x="2078481" y="4986059"/>
            <a:ext cx="449996" cy="693744"/>
          </a:xfrm>
          <a:prstGeom prst="rect">
            <a:avLst/>
          </a:prstGeom>
        </p:spPr>
      </p:pic>
      <p:pic>
        <p:nvPicPr>
          <p:cNvPr id="18" name="Picture 17"/>
          <p:cNvPicPr>
            <a:picLocks noChangeAspect="1"/>
          </p:cNvPicPr>
          <p:nvPr/>
        </p:nvPicPr>
        <p:blipFill>
          <a:blip r:embed="rId5"/>
          <a:stretch>
            <a:fillRect/>
          </a:stretch>
        </p:blipFill>
        <p:spPr>
          <a:xfrm>
            <a:off x="2663316" y="4992580"/>
            <a:ext cx="449996" cy="693744"/>
          </a:xfrm>
          <a:prstGeom prst="rect">
            <a:avLst/>
          </a:prstGeom>
        </p:spPr>
      </p:pic>
      <p:pic>
        <p:nvPicPr>
          <p:cNvPr id="19" name="Picture 18"/>
          <p:cNvPicPr>
            <a:picLocks noChangeAspect="1"/>
          </p:cNvPicPr>
          <p:nvPr/>
        </p:nvPicPr>
        <p:blipFill>
          <a:blip r:embed="rId5"/>
          <a:stretch>
            <a:fillRect/>
          </a:stretch>
        </p:blipFill>
        <p:spPr>
          <a:xfrm>
            <a:off x="3214943" y="4986059"/>
            <a:ext cx="449996" cy="693744"/>
          </a:xfrm>
          <a:prstGeom prst="rect">
            <a:avLst/>
          </a:prstGeom>
        </p:spPr>
      </p:pic>
      <p:cxnSp>
        <p:nvCxnSpPr>
          <p:cNvPr id="20" name="Straight Connector 19"/>
          <p:cNvCxnSpPr/>
          <p:nvPr/>
        </p:nvCxnSpPr>
        <p:spPr>
          <a:xfrm flipH="1">
            <a:off x="2124103" y="3620682"/>
            <a:ext cx="4950" cy="58944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1" name="Straight Connector 20"/>
          <p:cNvCxnSpPr/>
          <p:nvPr/>
        </p:nvCxnSpPr>
        <p:spPr>
          <a:xfrm flipH="1">
            <a:off x="3078352" y="3620681"/>
            <a:ext cx="1232" cy="58944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2124103" y="3645264"/>
            <a:ext cx="981730" cy="56486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3" name="Straight Connector 22"/>
          <p:cNvCxnSpPr/>
          <p:nvPr/>
        </p:nvCxnSpPr>
        <p:spPr>
          <a:xfrm flipV="1">
            <a:off x="2129053" y="3626071"/>
            <a:ext cx="968552" cy="56936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4" name="Straight Connector 23"/>
          <p:cNvCxnSpPr/>
          <p:nvPr/>
        </p:nvCxnSpPr>
        <p:spPr>
          <a:xfrm flipV="1">
            <a:off x="1845289" y="4575221"/>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5" name="Straight Connector 24"/>
          <p:cNvCxnSpPr/>
          <p:nvPr/>
        </p:nvCxnSpPr>
        <p:spPr>
          <a:xfrm flipH="1" flipV="1">
            <a:off x="2021927" y="4575221"/>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H="1" flipV="1">
            <a:off x="3148179" y="4569694"/>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flipV="1">
            <a:off x="2960267" y="4549481"/>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28" name="Picture 27"/>
          <p:cNvPicPr>
            <a:picLocks noChangeAspect="1"/>
          </p:cNvPicPr>
          <p:nvPr/>
        </p:nvPicPr>
        <p:blipFill>
          <a:blip r:embed="rId3"/>
          <a:stretch>
            <a:fillRect/>
          </a:stretch>
        </p:blipFill>
        <p:spPr>
          <a:xfrm>
            <a:off x="4509936" y="3176624"/>
            <a:ext cx="644859" cy="644859"/>
          </a:xfrm>
          <a:prstGeom prst="rect">
            <a:avLst/>
          </a:prstGeom>
        </p:spPr>
      </p:pic>
      <p:pic>
        <p:nvPicPr>
          <p:cNvPr id="29" name="Picture 28"/>
          <p:cNvPicPr>
            <a:picLocks noChangeAspect="1"/>
          </p:cNvPicPr>
          <p:nvPr/>
        </p:nvPicPr>
        <p:blipFill>
          <a:blip r:embed="rId3"/>
          <a:stretch>
            <a:fillRect/>
          </a:stretch>
        </p:blipFill>
        <p:spPr>
          <a:xfrm>
            <a:off x="5464186" y="3149994"/>
            <a:ext cx="644859" cy="644859"/>
          </a:xfrm>
          <a:prstGeom prst="rect">
            <a:avLst/>
          </a:prstGeom>
        </p:spPr>
      </p:pic>
      <p:pic>
        <p:nvPicPr>
          <p:cNvPr id="30" name="Picture 29"/>
          <p:cNvPicPr>
            <a:picLocks noChangeAspect="1"/>
          </p:cNvPicPr>
          <p:nvPr/>
        </p:nvPicPr>
        <p:blipFill>
          <a:blip r:embed="rId3"/>
          <a:stretch>
            <a:fillRect/>
          </a:stretch>
        </p:blipFill>
        <p:spPr>
          <a:xfrm>
            <a:off x="4509936" y="4106950"/>
            <a:ext cx="644859" cy="644859"/>
          </a:xfrm>
          <a:prstGeom prst="rect">
            <a:avLst/>
          </a:prstGeom>
        </p:spPr>
      </p:pic>
      <p:pic>
        <p:nvPicPr>
          <p:cNvPr id="31" name="Picture 30"/>
          <p:cNvPicPr>
            <a:picLocks noChangeAspect="1"/>
          </p:cNvPicPr>
          <p:nvPr/>
        </p:nvPicPr>
        <p:blipFill>
          <a:blip r:embed="rId3"/>
          <a:stretch>
            <a:fillRect/>
          </a:stretch>
        </p:blipFill>
        <p:spPr>
          <a:xfrm>
            <a:off x="5464185" y="4080318"/>
            <a:ext cx="644859" cy="644859"/>
          </a:xfrm>
          <a:prstGeom prst="rect">
            <a:avLst/>
          </a:prstGeom>
        </p:spPr>
      </p:pic>
      <p:pic>
        <p:nvPicPr>
          <p:cNvPr id="32" name="Picture 31"/>
          <p:cNvPicPr>
            <a:picLocks noChangeAspect="1"/>
          </p:cNvPicPr>
          <p:nvPr/>
        </p:nvPicPr>
        <p:blipFill>
          <a:blip r:embed="rId5"/>
          <a:stretch>
            <a:fillRect/>
          </a:stretch>
        </p:blipFill>
        <p:spPr>
          <a:xfrm>
            <a:off x="4221100" y="5017163"/>
            <a:ext cx="449996" cy="693744"/>
          </a:xfrm>
          <a:prstGeom prst="rect">
            <a:avLst/>
          </a:prstGeom>
        </p:spPr>
      </p:pic>
      <p:pic>
        <p:nvPicPr>
          <p:cNvPr id="33" name="Picture 32"/>
          <p:cNvPicPr>
            <a:picLocks noChangeAspect="1"/>
          </p:cNvPicPr>
          <p:nvPr/>
        </p:nvPicPr>
        <p:blipFill>
          <a:blip r:embed="rId5"/>
          <a:stretch>
            <a:fillRect/>
          </a:stretch>
        </p:blipFill>
        <p:spPr>
          <a:xfrm>
            <a:off x="4796661" y="5010642"/>
            <a:ext cx="449996" cy="693744"/>
          </a:xfrm>
          <a:prstGeom prst="rect">
            <a:avLst/>
          </a:prstGeom>
        </p:spPr>
      </p:pic>
      <p:pic>
        <p:nvPicPr>
          <p:cNvPr id="34" name="Picture 33"/>
          <p:cNvPicPr>
            <a:picLocks noChangeAspect="1"/>
          </p:cNvPicPr>
          <p:nvPr/>
        </p:nvPicPr>
        <p:blipFill>
          <a:blip r:embed="rId5"/>
          <a:stretch>
            <a:fillRect/>
          </a:stretch>
        </p:blipFill>
        <p:spPr>
          <a:xfrm>
            <a:off x="5381496" y="5017163"/>
            <a:ext cx="449996" cy="693744"/>
          </a:xfrm>
          <a:prstGeom prst="rect">
            <a:avLst/>
          </a:prstGeom>
        </p:spPr>
      </p:pic>
      <p:pic>
        <p:nvPicPr>
          <p:cNvPr id="35" name="Picture 34"/>
          <p:cNvPicPr>
            <a:picLocks noChangeAspect="1"/>
          </p:cNvPicPr>
          <p:nvPr/>
        </p:nvPicPr>
        <p:blipFill>
          <a:blip r:embed="rId5"/>
          <a:stretch>
            <a:fillRect/>
          </a:stretch>
        </p:blipFill>
        <p:spPr>
          <a:xfrm>
            <a:off x="5933123" y="5010642"/>
            <a:ext cx="449996" cy="693744"/>
          </a:xfrm>
          <a:prstGeom prst="rect">
            <a:avLst/>
          </a:prstGeom>
        </p:spPr>
      </p:pic>
      <p:cxnSp>
        <p:nvCxnSpPr>
          <p:cNvPr id="36" name="Straight Connector 35"/>
          <p:cNvCxnSpPr/>
          <p:nvPr/>
        </p:nvCxnSpPr>
        <p:spPr>
          <a:xfrm>
            <a:off x="4732745" y="3645264"/>
            <a:ext cx="109538" cy="58944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7" name="Straight Connector 36"/>
          <p:cNvCxnSpPr/>
          <p:nvPr/>
        </p:nvCxnSpPr>
        <p:spPr>
          <a:xfrm flipH="1">
            <a:off x="5796532" y="3645264"/>
            <a:ext cx="1232" cy="58944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8" name="Straight Connector 37"/>
          <p:cNvCxnSpPr/>
          <p:nvPr/>
        </p:nvCxnSpPr>
        <p:spPr>
          <a:xfrm>
            <a:off x="4732745" y="3627200"/>
            <a:ext cx="1091268" cy="607511"/>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39" name="Straight Connector 38"/>
          <p:cNvCxnSpPr/>
          <p:nvPr/>
        </p:nvCxnSpPr>
        <p:spPr>
          <a:xfrm flipV="1">
            <a:off x="4847233" y="3650654"/>
            <a:ext cx="968552" cy="56936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0" name="Straight Connector 39"/>
          <p:cNvCxnSpPr/>
          <p:nvPr/>
        </p:nvCxnSpPr>
        <p:spPr>
          <a:xfrm flipV="1">
            <a:off x="4563469" y="4599804"/>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1" name="Straight Connector 40"/>
          <p:cNvCxnSpPr/>
          <p:nvPr/>
        </p:nvCxnSpPr>
        <p:spPr>
          <a:xfrm flipH="1" flipV="1">
            <a:off x="4740107" y="4599804"/>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2" name="Straight Connector 41"/>
          <p:cNvCxnSpPr/>
          <p:nvPr/>
        </p:nvCxnSpPr>
        <p:spPr>
          <a:xfrm flipH="1" flipV="1">
            <a:off x="5866359" y="4594277"/>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43" name="Straight Connector 42"/>
          <p:cNvCxnSpPr/>
          <p:nvPr/>
        </p:nvCxnSpPr>
        <p:spPr>
          <a:xfrm flipV="1">
            <a:off x="5678447" y="4574064"/>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44" name="Picture 43"/>
          <p:cNvPicPr>
            <a:picLocks noChangeAspect="1"/>
          </p:cNvPicPr>
          <p:nvPr/>
        </p:nvPicPr>
        <p:blipFill>
          <a:blip r:embed="rId3"/>
          <a:stretch>
            <a:fillRect/>
          </a:stretch>
        </p:blipFill>
        <p:spPr>
          <a:xfrm>
            <a:off x="7228116" y="3176624"/>
            <a:ext cx="644859" cy="644859"/>
          </a:xfrm>
          <a:prstGeom prst="rect">
            <a:avLst/>
          </a:prstGeom>
        </p:spPr>
      </p:pic>
      <p:pic>
        <p:nvPicPr>
          <p:cNvPr id="45" name="Picture 44"/>
          <p:cNvPicPr>
            <a:picLocks noChangeAspect="1"/>
          </p:cNvPicPr>
          <p:nvPr/>
        </p:nvPicPr>
        <p:blipFill>
          <a:blip r:embed="rId3"/>
          <a:stretch>
            <a:fillRect/>
          </a:stretch>
        </p:blipFill>
        <p:spPr>
          <a:xfrm>
            <a:off x="8182366" y="3149994"/>
            <a:ext cx="644859" cy="644859"/>
          </a:xfrm>
          <a:prstGeom prst="rect">
            <a:avLst/>
          </a:prstGeom>
        </p:spPr>
      </p:pic>
      <p:pic>
        <p:nvPicPr>
          <p:cNvPr id="46" name="Picture 45"/>
          <p:cNvPicPr>
            <a:picLocks noChangeAspect="1"/>
          </p:cNvPicPr>
          <p:nvPr/>
        </p:nvPicPr>
        <p:blipFill>
          <a:blip r:embed="rId3"/>
          <a:stretch>
            <a:fillRect/>
          </a:stretch>
        </p:blipFill>
        <p:spPr>
          <a:xfrm>
            <a:off x="7228116" y="4106950"/>
            <a:ext cx="644859" cy="644859"/>
          </a:xfrm>
          <a:prstGeom prst="rect">
            <a:avLst/>
          </a:prstGeom>
        </p:spPr>
      </p:pic>
      <p:pic>
        <p:nvPicPr>
          <p:cNvPr id="47" name="Picture 46"/>
          <p:cNvPicPr>
            <a:picLocks noChangeAspect="1"/>
          </p:cNvPicPr>
          <p:nvPr/>
        </p:nvPicPr>
        <p:blipFill>
          <a:blip r:embed="rId3"/>
          <a:stretch>
            <a:fillRect/>
          </a:stretch>
        </p:blipFill>
        <p:spPr>
          <a:xfrm>
            <a:off x="8182365" y="4080318"/>
            <a:ext cx="644859" cy="644859"/>
          </a:xfrm>
          <a:prstGeom prst="rect">
            <a:avLst/>
          </a:prstGeom>
        </p:spPr>
      </p:pic>
      <p:pic>
        <p:nvPicPr>
          <p:cNvPr id="48" name="Picture 47"/>
          <p:cNvPicPr>
            <a:picLocks noChangeAspect="1"/>
          </p:cNvPicPr>
          <p:nvPr/>
        </p:nvPicPr>
        <p:blipFill>
          <a:blip r:embed="rId5"/>
          <a:stretch>
            <a:fillRect/>
          </a:stretch>
        </p:blipFill>
        <p:spPr>
          <a:xfrm>
            <a:off x="6939280" y="5017163"/>
            <a:ext cx="449996" cy="693744"/>
          </a:xfrm>
          <a:prstGeom prst="rect">
            <a:avLst/>
          </a:prstGeom>
        </p:spPr>
      </p:pic>
      <p:pic>
        <p:nvPicPr>
          <p:cNvPr id="49" name="Picture 48"/>
          <p:cNvPicPr>
            <a:picLocks noChangeAspect="1"/>
          </p:cNvPicPr>
          <p:nvPr/>
        </p:nvPicPr>
        <p:blipFill>
          <a:blip r:embed="rId5"/>
          <a:stretch>
            <a:fillRect/>
          </a:stretch>
        </p:blipFill>
        <p:spPr>
          <a:xfrm>
            <a:off x="7514841" y="5010642"/>
            <a:ext cx="449996" cy="693744"/>
          </a:xfrm>
          <a:prstGeom prst="rect">
            <a:avLst/>
          </a:prstGeom>
        </p:spPr>
      </p:pic>
      <p:pic>
        <p:nvPicPr>
          <p:cNvPr id="50" name="Picture 49"/>
          <p:cNvPicPr>
            <a:picLocks noChangeAspect="1"/>
          </p:cNvPicPr>
          <p:nvPr/>
        </p:nvPicPr>
        <p:blipFill>
          <a:blip r:embed="rId5"/>
          <a:stretch>
            <a:fillRect/>
          </a:stretch>
        </p:blipFill>
        <p:spPr>
          <a:xfrm>
            <a:off x="8099676" y="5017163"/>
            <a:ext cx="449996" cy="693744"/>
          </a:xfrm>
          <a:prstGeom prst="rect">
            <a:avLst/>
          </a:prstGeom>
        </p:spPr>
      </p:pic>
      <p:pic>
        <p:nvPicPr>
          <p:cNvPr id="51" name="Picture 50"/>
          <p:cNvPicPr>
            <a:picLocks noChangeAspect="1"/>
          </p:cNvPicPr>
          <p:nvPr/>
        </p:nvPicPr>
        <p:blipFill>
          <a:blip r:embed="rId5"/>
          <a:stretch>
            <a:fillRect/>
          </a:stretch>
        </p:blipFill>
        <p:spPr>
          <a:xfrm>
            <a:off x="8651303" y="5010642"/>
            <a:ext cx="449996" cy="693744"/>
          </a:xfrm>
          <a:prstGeom prst="rect">
            <a:avLst/>
          </a:prstGeom>
        </p:spPr>
      </p:pic>
      <p:cxnSp>
        <p:nvCxnSpPr>
          <p:cNvPr id="52" name="Straight Connector 51"/>
          <p:cNvCxnSpPr/>
          <p:nvPr/>
        </p:nvCxnSpPr>
        <p:spPr>
          <a:xfrm flipH="1">
            <a:off x="7560463" y="3645265"/>
            <a:ext cx="4950" cy="58944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a:xfrm flipH="1">
            <a:off x="8514712" y="3645264"/>
            <a:ext cx="1232" cy="58944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4" name="Straight Connector 53"/>
          <p:cNvCxnSpPr/>
          <p:nvPr/>
        </p:nvCxnSpPr>
        <p:spPr>
          <a:xfrm>
            <a:off x="7557448" y="3685007"/>
            <a:ext cx="984745" cy="54970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5" name="Straight Connector 54"/>
          <p:cNvCxnSpPr/>
          <p:nvPr/>
        </p:nvCxnSpPr>
        <p:spPr>
          <a:xfrm flipV="1">
            <a:off x="7565413" y="3650654"/>
            <a:ext cx="968552" cy="56936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a:xfrm flipV="1">
            <a:off x="7281649" y="4599804"/>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7" name="Straight Connector 56"/>
          <p:cNvCxnSpPr/>
          <p:nvPr/>
        </p:nvCxnSpPr>
        <p:spPr>
          <a:xfrm flipH="1" flipV="1">
            <a:off x="7458287" y="4599804"/>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8" name="Straight Connector 57"/>
          <p:cNvCxnSpPr/>
          <p:nvPr/>
        </p:nvCxnSpPr>
        <p:spPr>
          <a:xfrm flipH="1" flipV="1">
            <a:off x="8584539" y="4594277"/>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a:xfrm flipV="1">
            <a:off x="8396627" y="4574064"/>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pic>
        <p:nvPicPr>
          <p:cNvPr id="60" name="Picture 59"/>
          <p:cNvPicPr>
            <a:picLocks noChangeAspect="1"/>
          </p:cNvPicPr>
          <p:nvPr/>
        </p:nvPicPr>
        <p:blipFill>
          <a:blip r:embed="rId3"/>
          <a:stretch>
            <a:fillRect/>
          </a:stretch>
        </p:blipFill>
        <p:spPr>
          <a:xfrm>
            <a:off x="9891011" y="3203256"/>
            <a:ext cx="644859" cy="644859"/>
          </a:xfrm>
          <a:prstGeom prst="rect">
            <a:avLst/>
          </a:prstGeom>
        </p:spPr>
      </p:pic>
      <p:pic>
        <p:nvPicPr>
          <p:cNvPr id="61" name="Picture 60"/>
          <p:cNvPicPr>
            <a:picLocks noChangeAspect="1"/>
          </p:cNvPicPr>
          <p:nvPr/>
        </p:nvPicPr>
        <p:blipFill>
          <a:blip r:embed="rId3"/>
          <a:stretch>
            <a:fillRect/>
          </a:stretch>
        </p:blipFill>
        <p:spPr>
          <a:xfrm>
            <a:off x="10845261" y="3176626"/>
            <a:ext cx="644859" cy="644859"/>
          </a:xfrm>
          <a:prstGeom prst="rect">
            <a:avLst/>
          </a:prstGeom>
        </p:spPr>
      </p:pic>
      <p:pic>
        <p:nvPicPr>
          <p:cNvPr id="62" name="Picture 61"/>
          <p:cNvPicPr>
            <a:picLocks noChangeAspect="1"/>
          </p:cNvPicPr>
          <p:nvPr/>
        </p:nvPicPr>
        <p:blipFill>
          <a:blip r:embed="rId3"/>
          <a:stretch>
            <a:fillRect/>
          </a:stretch>
        </p:blipFill>
        <p:spPr>
          <a:xfrm>
            <a:off x="9891011" y="4133582"/>
            <a:ext cx="644859" cy="644859"/>
          </a:xfrm>
          <a:prstGeom prst="rect">
            <a:avLst/>
          </a:prstGeom>
        </p:spPr>
      </p:pic>
      <p:pic>
        <p:nvPicPr>
          <p:cNvPr id="63" name="Picture 62"/>
          <p:cNvPicPr>
            <a:picLocks noChangeAspect="1"/>
          </p:cNvPicPr>
          <p:nvPr/>
        </p:nvPicPr>
        <p:blipFill>
          <a:blip r:embed="rId3"/>
          <a:stretch>
            <a:fillRect/>
          </a:stretch>
        </p:blipFill>
        <p:spPr>
          <a:xfrm>
            <a:off x="10845260" y="4106950"/>
            <a:ext cx="644859" cy="644859"/>
          </a:xfrm>
          <a:prstGeom prst="rect">
            <a:avLst/>
          </a:prstGeom>
        </p:spPr>
      </p:pic>
      <p:pic>
        <p:nvPicPr>
          <p:cNvPr id="64" name="Picture 63"/>
          <p:cNvPicPr>
            <a:picLocks noChangeAspect="1"/>
          </p:cNvPicPr>
          <p:nvPr/>
        </p:nvPicPr>
        <p:blipFill>
          <a:blip r:embed="rId5"/>
          <a:stretch>
            <a:fillRect/>
          </a:stretch>
        </p:blipFill>
        <p:spPr>
          <a:xfrm>
            <a:off x="9602175" y="5043795"/>
            <a:ext cx="449996" cy="693744"/>
          </a:xfrm>
          <a:prstGeom prst="rect">
            <a:avLst/>
          </a:prstGeom>
        </p:spPr>
      </p:pic>
      <p:pic>
        <p:nvPicPr>
          <p:cNvPr id="65" name="Picture 64"/>
          <p:cNvPicPr>
            <a:picLocks noChangeAspect="1"/>
          </p:cNvPicPr>
          <p:nvPr/>
        </p:nvPicPr>
        <p:blipFill>
          <a:blip r:embed="rId5"/>
          <a:stretch>
            <a:fillRect/>
          </a:stretch>
        </p:blipFill>
        <p:spPr>
          <a:xfrm>
            <a:off x="10177736" y="5037274"/>
            <a:ext cx="449996" cy="693744"/>
          </a:xfrm>
          <a:prstGeom prst="rect">
            <a:avLst/>
          </a:prstGeom>
        </p:spPr>
      </p:pic>
      <p:pic>
        <p:nvPicPr>
          <p:cNvPr id="66" name="Picture 65"/>
          <p:cNvPicPr>
            <a:picLocks noChangeAspect="1"/>
          </p:cNvPicPr>
          <p:nvPr/>
        </p:nvPicPr>
        <p:blipFill>
          <a:blip r:embed="rId5"/>
          <a:stretch>
            <a:fillRect/>
          </a:stretch>
        </p:blipFill>
        <p:spPr>
          <a:xfrm>
            <a:off x="10762571" y="5043795"/>
            <a:ext cx="449996" cy="693744"/>
          </a:xfrm>
          <a:prstGeom prst="rect">
            <a:avLst/>
          </a:prstGeom>
        </p:spPr>
      </p:pic>
      <p:pic>
        <p:nvPicPr>
          <p:cNvPr id="67" name="Picture 66"/>
          <p:cNvPicPr>
            <a:picLocks noChangeAspect="1"/>
          </p:cNvPicPr>
          <p:nvPr/>
        </p:nvPicPr>
        <p:blipFill>
          <a:blip r:embed="rId5"/>
          <a:stretch>
            <a:fillRect/>
          </a:stretch>
        </p:blipFill>
        <p:spPr>
          <a:xfrm>
            <a:off x="11314198" y="5037274"/>
            <a:ext cx="449996" cy="693744"/>
          </a:xfrm>
          <a:prstGeom prst="rect">
            <a:avLst/>
          </a:prstGeom>
        </p:spPr>
      </p:pic>
      <p:cxnSp>
        <p:nvCxnSpPr>
          <p:cNvPr id="68" name="Straight Connector 67"/>
          <p:cNvCxnSpPr/>
          <p:nvPr/>
        </p:nvCxnSpPr>
        <p:spPr>
          <a:xfrm flipH="1">
            <a:off x="10223358" y="3671897"/>
            <a:ext cx="4950" cy="58944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69" name="Straight Connector 68"/>
          <p:cNvCxnSpPr/>
          <p:nvPr/>
        </p:nvCxnSpPr>
        <p:spPr>
          <a:xfrm flipH="1">
            <a:off x="11177607" y="3671896"/>
            <a:ext cx="1232" cy="58944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0" name="Straight Connector 69"/>
          <p:cNvCxnSpPr/>
          <p:nvPr/>
        </p:nvCxnSpPr>
        <p:spPr>
          <a:xfrm>
            <a:off x="10220343" y="3711639"/>
            <a:ext cx="984745" cy="54970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1" name="Straight Connector 70"/>
          <p:cNvCxnSpPr/>
          <p:nvPr/>
        </p:nvCxnSpPr>
        <p:spPr>
          <a:xfrm flipV="1">
            <a:off x="10228308" y="3677286"/>
            <a:ext cx="968552" cy="56936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2" name="Straight Connector 71"/>
          <p:cNvCxnSpPr/>
          <p:nvPr/>
        </p:nvCxnSpPr>
        <p:spPr>
          <a:xfrm flipV="1">
            <a:off x="9944544" y="4626436"/>
            <a:ext cx="181020"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3" name="Straight Connector 72"/>
          <p:cNvCxnSpPr/>
          <p:nvPr/>
        </p:nvCxnSpPr>
        <p:spPr>
          <a:xfrm flipH="1" flipV="1">
            <a:off x="10121182" y="4626436"/>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4" name="Straight Connector 73"/>
          <p:cNvCxnSpPr/>
          <p:nvPr/>
        </p:nvCxnSpPr>
        <p:spPr>
          <a:xfrm flipH="1" flipV="1">
            <a:off x="11247434" y="4620909"/>
            <a:ext cx="186736" cy="4949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5" name="Straight Connector 74"/>
          <p:cNvCxnSpPr/>
          <p:nvPr/>
        </p:nvCxnSpPr>
        <p:spPr>
          <a:xfrm flipV="1">
            <a:off x="11059522" y="4579460"/>
            <a:ext cx="153045" cy="516158"/>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6" name="Straight Connector 75"/>
          <p:cNvCxnSpPr/>
          <p:nvPr/>
        </p:nvCxnSpPr>
        <p:spPr>
          <a:xfrm flipH="1">
            <a:off x="2181521" y="2392592"/>
            <a:ext cx="491754" cy="911439"/>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7" name="Straight Connector 76"/>
          <p:cNvCxnSpPr/>
          <p:nvPr/>
        </p:nvCxnSpPr>
        <p:spPr>
          <a:xfrm flipH="1">
            <a:off x="2177793" y="2419902"/>
            <a:ext cx="3006318" cy="87378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8" name="Straight Connector 77"/>
          <p:cNvCxnSpPr/>
          <p:nvPr/>
        </p:nvCxnSpPr>
        <p:spPr>
          <a:xfrm flipV="1">
            <a:off x="3241547" y="2392593"/>
            <a:ext cx="4566276" cy="90109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79" name="Straight Connector 78"/>
          <p:cNvCxnSpPr/>
          <p:nvPr/>
        </p:nvCxnSpPr>
        <p:spPr>
          <a:xfrm flipH="1">
            <a:off x="3241547" y="2379276"/>
            <a:ext cx="7034082" cy="92355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0" name="Straight Connector 79"/>
          <p:cNvCxnSpPr/>
          <p:nvPr/>
        </p:nvCxnSpPr>
        <p:spPr>
          <a:xfrm>
            <a:off x="2687368" y="2392592"/>
            <a:ext cx="2238904" cy="94262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1" name="Straight Connector 80"/>
          <p:cNvCxnSpPr/>
          <p:nvPr/>
        </p:nvCxnSpPr>
        <p:spPr>
          <a:xfrm flipV="1">
            <a:off x="4912535" y="2419902"/>
            <a:ext cx="264030" cy="908672"/>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2" name="Straight Connector 81"/>
          <p:cNvCxnSpPr/>
          <p:nvPr/>
        </p:nvCxnSpPr>
        <p:spPr>
          <a:xfrm flipV="1">
            <a:off x="5933123" y="2392592"/>
            <a:ext cx="1922619" cy="935228"/>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3" name="Straight Connector 82"/>
          <p:cNvCxnSpPr/>
          <p:nvPr/>
        </p:nvCxnSpPr>
        <p:spPr>
          <a:xfrm flipV="1">
            <a:off x="5933123" y="2392592"/>
            <a:ext cx="4369271" cy="949036"/>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4" name="Straight Connector 83"/>
          <p:cNvCxnSpPr/>
          <p:nvPr/>
        </p:nvCxnSpPr>
        <p:spPr>
          <a:xfrm>
            <a:off x="2732860" y="2404892"/>
            <a:ext cx="4656416" cy="97647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5" name="Straight Connector 84"/>
          <p:cNvCxnSpPr/>
          <p:nvPr/>
        </p:nvCxnSpPr>
        <p:spPr>
          <a:xfrm>
            <a:off x="5188248" y="2421436"/>
            <a:ext cx="2183911" cy="93350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6" name="Straight Connector 85"/>
          <p:cNvCxnSpPr/>
          <p:nvPr/>
        </p:nvCxnSpPr>
        <p:spPr>
          <a:xfrm>
            <a:off x="7844805" y="2408119"/>
            <a:ext cx="497107" cy="933507"/>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7" name="Straight Connector 86"/>
          <p:cNvCxnSpPr/>
          <p:nvPr/>
        </p:nvCxnSpPr>
        <p:spPr>
          <a:xfrm flipH="1">
            <a:off x="8348624" y="2399052"/>
            <a:ext cx="1936168" cy="94257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8" name="Straight Connector 87"/>
          <p:cNvCxnSpPr/>
          <p:nvPr/>
        </p:nvCxnSpPr>
        <p:spPr>
          <a:xfrm>
            <a:off x="2782360" y="2410331"/>
            <a:ext cx="7249296" cy="971038"/>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89" name="Straight Connector 88"/>
          <p:cNvCxnSpPr/>
          <p:nvPr/>
        </p:nvCxnSpPr>
        <p:spPr>
          <a:xfrm>
            <a:off x="5202576" y="2420484"/>
            <a:ext cx="4849595" cy="947078"/>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0" name="Straight Connector 89"/>
          <p:cNvCxnSpPr/>
          <p:nvPr/>
        </p:nvCxnSpPr>
        <p:spPr>
          <a:xfrm>
            <a:off x="7839815" y="2394549"/>
            <a:ext cx="3166360" cy="967624"/>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cxnSp>
        <p:nvCxnSpPr>
          <p:cNvPr id="91" name="Straight Connector 90"/>
          <p:cNvCxnSpPr/>
          <p:nvPr/>
        </p:nvCxnSpPr>
        <p:spPr>
          <a:xfrm>
            <a:off x="10276699" y="2411022"/>
            <a:ext cx="782823" cy="943921"/>
          </a:xfrm>
          <a:prstGeom prst="line">
            <a:avLst/>
          </a:prstGeom>
          <a:ln w="12700">
            <a:solidFill>
              <a:schemeClr val="bg1">
                <a:lumMod val="50000"/>
              </a:schemeClr>
            </a:solidFill>
          </a:ln>
        </p:spPr>
        <p:style>
          <a:lnRef idx="1">
            <a:schemeClr val="dk1"/>
          </a:lnRef>
          <a:fillRef idx="0">
            <a:schemeClr val="dk1"/>
          </a:fillRef>
          <a:effectRef idx="0">
            <a:schemeClr val="dk1"/>
          </a:effectRef>
          <a:fontRef idx="minor">
            <a:schemeClr val="tx1"/>
          </a:fontRef>
        </p:style>
      </p:cxnSp>
      <p:sp>
        <p:nvSpPr>
          <p:cNvPr id="92" name="Multiplication Sign 91"/>
          <p:cNvSpPr/>
          <p:nvPr/>
        </p:nvSpPr>
        <p:spPr>
          <a:xfrm>
            <a:off x="2391552" y="1700899"/>
            <a:ext cx="443553" cy="443553"/>
          </a:xfrm>
          <a:prstGeom prst="mathMultiply">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95" name="TextBox 94"/>
          <p:cNvSpPr txBox="1"/>
          <p:nvPr/>
        </p:nvSpPr>
        <p:spPr>
          <a:xfrm>
            <a:off x="1457386" y="5729791"/>
            <a:ext cx="495530" cy="369332"/>
          </a:xfrm>
          <a:prstGeom prst="rect">
            <a:avLst/>
          </a:prstGeom>
          <a:noFill/>
        </p:spPr>
        <p:txBody>
          <a:bodyPr wrap="square" rtlCol="0">
            <a:spAutoFit/>
          </a:bodyPr>
          <a:lstStyle/>
          <a:p>
            <a:r>
              <a:rPr lang="en-US" b="1" dirty="0">
                <a:solidFill>
                  <a:schemeClr val="accent2">
                    <a:lumMod val="75000"/>
                  </a:schemeClr>
                </a:solidFill>
              </a:rPr>
              <a:t>A</a:t>
            </a:r>
          </a:p>
        </p:txBody>
      </p:sp>
      <p:sp>
        <p:nvSpPr>
          <p:cNvPr id="96" name="TextBox 95"/>
          <p:cNvSpPr txBox="1"/>
          <p:nvPr/>
        </p:nvSpPr>
        <p:spPr>
          <a:xfrm>
            <a:off x="4221100" y="5729792"/>
            <a:ext cx="332142" cy="369332"/>
          </a:xfrm>
          <a:prstGeom prst="rect">
            <a:avLst/>
          </a:prstGeom>
          <a:noFill/>
        </p:spPr>
        <p:txBody>
          <a:bodyPr wrap="none" rtlCol="0">
            <a:spAutoFit/>
          </a:bodyPr>
          <a:lstStyle/>
          <a:p>
            <a:r>
              <a:rPr lang="en-US" b="1" dirty="0">
                <a:solidFill>
                  <a:schemeClr val="accent2">
                    <a:lumMod val="75000"/>
                  </a:schemeClr>
                </a:solidFill>
              </a:rPr>
              <a:t>B</a:t>
            </a:r>
          </a:p>
        </p:txBody>
      </p:sp>
      <p:cxnSp>
        <p:nvCxnSpPr>
          <p:cNvPr id="97" name="Straight Connector 96"/>
          <p:cNvCxnSpPr/>
          <p:nvPr/>
        </p:nvCxnSpPr>
        <p:spPr>
          <a:xfrm flipH="1">
            <a:off x="2124105" y="3611719"/>
            <a:ext cx="4950" cy="589446"/>
          </a:xfrm>
          <a:prstGeom prst="line">
            <a:avLst/>
          </a:prstGeom>
          <a:ln w="28575">
            <a:solidFill>
              <a:schemeClr val="accent6"/>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p:cNvCxnSpPr/>
          <p:nvPr/>
        </p:nvCxnSpPr>
        <p:spPr>
          <a:xfrm flipV="1">
            <a:off x="1845291" y="4566258"/>
            <a:ext cx="181020" cy="494922"/>
          </a:xfrm>
          <a:prstGeom prst="line">
            <a:avLst/>
          </a:prstGeom>
          <a:ln w="28575">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99" name="Straight Connector 98"/>
          <p:cNvCxnSpPr/>
          <p:nvPr/>
        </p:nvCxnSpPr>
        <p:spPr>
          <a:xfrm>
            <a:off x="4732747" y="3636301"/>
            <a:ext cx="109538" cy="589447"/>
          </a:xfrm>
          <a:prstGeom prst="line">
            <a:avLst/>
          </a:prstGeom>
          <a:ln w="28575">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0" name="Straight Connector 99"/>
          <p:cNvCxnSpPr/>
          <p:nvPr/>
        </p:nvCxnSpPr>
        <p:spPr>
          <a:xfrm flipV="1">
            <a:off x="4563471" y="4590841"/>
            <a:ext cx="181020" cy="494922"/>
          </a:xfrm>
          <a:prstGeom prst="line">
            <a:avLst/>
          </a:prstGeom>
          <a:ln w="28575">
            <a:solidFill>
              <a:schemeClr val="accent6"/>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p:cNvCxnSpPr/>
          <p:nvPr/>
        </p:nvCxnSpPr>
        <p:spPr>
          <a:xfrm flipH="1">
            <a:off x="2181523" y="2383629"/>
            <a:ext cx="491754" cy="911439"/>
          </a:xfrm>
          <a:prstGeom prst="line">
            <a:avLst/>
          </a:prstGeom>
          <a:ln w="28575">
            <a:solidFill>
              <a:schemeClr val="accent6"/>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p:cNvCxnSpPr/>
          <p:nvPr/>
        </p:nvCxnSpPr>
        <p:spPr>
          <a:xfrm>
            <a:off x="2687370" y="2383629"/>
            <a:ext cx="2238904" cy="942622"/>
          </a:xfrm>
          <a:prstGeom prst="line">
            <a:avLst/>
          </a:prstGeom>
          <a:ln w="28575">
            <a:solidFill>
              <a:schemeClr val="accent6"/>
            </a:solidFill>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103" name="Straight Connector 102"/>
          <p:cNvCxnSpPr/>
          <p:nvPr/>
        </p:nvCxnSpPr>
        <p:spPr>
          <a:xfrm flipH="1">
            <a:off x="2177612" y="2419975"/>
            <a:ext cx="3006318" cy="873787"/>
          </a:xfrm>
          <a:prstGeom prst="line">
            <a:avLst/>
          </a:prstGeom>
          <a:ln w="28575">
            <a:solidFill>
              <a:schemeClr val="accent6"/>
            </a:solidFill>
            <a:headEnd type="arrow" w="med" len="med"/>
            <a:tailEnd type="none" w="med" len="med"/>
          </a:ln>
        </p:spPr>
        <p:style>
          <a:lnRef idx="1">
            <a:schemeClr val="dk1"/>
          </a:lnRef>
          <a:fillRef idx="0">
            <a:schemeClr val="dk1"/>
          </a:fillRef>
          <a:effectRef idx="0">
            <a:schemeClr val="dk1"/>
          </a:effectRef>
          <a:fontRef idx="minor">
            <a:schemeClr val="tx1"/>
          </a:fontRef>
        </p:style>
      </p:cxnSp>
      <p:cxnSp>
        <p:nvCxnSpPr>
          <p:cNvPr id="104" name="Straight Connector 103"/>
          <p:cNvCxnSpPr/>
          <p:nvPr/>
        </p:nvCxnSpPr>
        <p:spPr>
          <a:xfrm flipV="1">
            <a:off x="4912354" y="2419975"/>
            <a:ext cx="264030" cy="908672"/>
          </a:xfrm>
          <a:prstGeom prst="line">
            <a:avLst/>
          </a:prstGeom>
          <a:ln w="28575">
            <a:solidFill>
              <a:schemeClr val="accent6"/>
            </a:solidFill>
            <a:headEnd type="arrow" w="med" len="med"/>
            <a:tailEnd type="none" w="med" len="med"/>
          </a:ln>
        </p:spPr>
        <p:style>
          <a:lnRef idx="1">
            <a:schemeClr val="dk1"/>
          </a:lnRef>
          <a:fillRef idx="0">
            <a:schemeClr val="dk1"/>
          </a:fillRef>
          <a:effectRef idx="0">
            <a:schemeClr val="dk1"/>
          </a:effectRef>
          <a:fontRef idx="minor">
            <a:schemeClr val="tx1"/>
          </a:fontRef>
        </p:style>
      </p:cxnSp>
      <p:sp>
        <p:nvSpPr>
          <p:cNvPr id="105" name="TextBox 104"/>
          <p:cNvSpPr txBox="1"/>
          <p:nvPr/>
        </p:nvSpPr>
        <p:spPr>
          <a:xfrm>
            <a:off x="3077452" y="1981562"/>
            <a:ext cx="348172" cy="369332"/>
          </a:xfrm>
          <a:prstGeom prst="rect">
            <a:avLst/>
          </a:prstGeom>
          <a:noFill/>
        </p:spPr>
        <p:txBody>
          <a:bodyPr wrap="none" rtlCol="0">
            <a:spAutoFit/>
          </a:bodyPr>
          <a:lstStyle/>
          <a:p>
            <a:r>
              <a:rPr lang="en-US" dirty="0"/>
              <a:t>r</a:t>
            </a:r>
            <a:r>
              <a:rPr lang="en-US" baseline="-25000" dirty="0"/>
              <a:t>1</a:t>
            </a:r>
          </a:p>
        </p:txBody>
      </p:sp>
      <p:sp>
        <p:nvSpPr>
          <p:cNvPr id="106" name="TextBox 105"/>
          <p:cNvSpPr txBox="1"/>
          <p:nvPr/>
        </p:nvSpPr>
        <p:spPr>
          <a:xfrm>
            <a:off x="5649927" y="1979000"/>
            <a:ext cx="348172" cy="369332"/>
          </a:xfrm>
          <a:prstGeom prst="rect">
            <a:avLst/>
          </a:prstGeom>
          <a:noFill/>
        </p:spPr>
        <p:txBody>
          <a:bodyPr wrap="none" rtlCol="0">
            <a:spAutoFit/>
          </a:bodyPr>
          <a:lstStyle/>
          <a:p>
            <a:r>
              <a:rPr lang="en-US" dirty="0"/>
              <a:t>r</a:t>
            </a:r>
            <a:r>
              <a:rPr lang="en-US" altLang="zh-CN" baseline="-25000" dirty="0"/>
              <a:t>2</a:t>
            </a:r>
            <a:endParaRPr lang="en-US" baseline="-25000" dirty="0"/>
          </a:p>
        </p:txBody>
      </p:sp>
      <p:sp>
        <p:nvSpPr>
          <p:cNvPr id="107" name="TextBox 106"/>
          <p:cNvSpPr txBox="1"/>
          <p:nvPr/>
        </p:nvSpPr>
        <p:spPr>
          <a:xfrm>
            <a:off x="3532994" y="1185223"/>
            <a:ext cx="531613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rtlCol="0">
            <a:spAutoFit/>
          </a:bodyPr>
          <a:lstStyle/>
          <a:p>
            <a:r>
              <a:rPr lang="en-US" dirty="0"/>
              <a:t>increasing # of core switches helps with availability</a:t>
            </a:r>
          </a:p>
        </p:txBody>
      </p:sp>
      <p:sp>
        <p:nvSpPr>
          <p:cNvPr id="108" name="TextBox 107"/>
          <p:cNvSpPr txBox="1"/>
          <p:nvPr/>
        </p:nvSpPr>
        <p:spPr>
          <a:xfrm>
            <a:off x="1565531" y="1691906"/>
            <a:ext cx="717002" cy="369332"/>
          </a:xfrm>
          <a:prstGeom prst="rect">
            <a:avLst/>
          </a:prstGeom>
          <a:noFill/>
        </p:spPr>
        <p:txBody>
          <a:bodyPr wrap="square" rtlCol="0">
            <a:spAutoFit/>
          </a:bodyPr>
          <a:lstStyle/>
          <a:p>
            <a:r>
              <a:rPr lang="en-US" dirty="0">
                <a:solidFill>
                  <a:srgbClr val="C00000"/>
                </a:solidFill>
                <a:effectLst>
                  <a:outerShdw blurRad="38100" dist="38100" dir="2700000" algn="tl">
                    <a:srgbClr val="000000">
                      <a:alpha val="43137"/>
                    </a:srgbClr>
                  </a:outerShdw>
                </a:effectLst>
              </a:rPr>
              <a:t>crash</a:t>
            </a:r>
          </a:p>
        </p:txBody>
      </p:sp>
    </p:spTree>
    <p:extLst>
      <p:ext uri="{BB962C8B-B14F-4D97-AF65-F5344CB8AC3E}">
        <p14:creationId xmlns:p14="http://schemas.microsoft.com/office/powerpoint/2010/main" val="4159601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0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02"/>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1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P spid="107" grpId="0" animBg="1"/>
      <p:bldP spid="10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3847</TotalTime>
  <Words>3556</Words>
  <Application>Microsoft Office PowerPoint</Application>
  <PresentationFormat>宽屏</PresentationFormat>
  <Paragraphs>721</Paragraphs>
  <Slides>51</Slides>
  <Notes>40</Notes>
  <HiddenSlides>2</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51</vt:i4>
      </vt:variant>
    </vt:vector>
  </HeadingPairs>
  <TitlesOfParts>
    <vt:vector size="64" baseType="lpstr">
      <vt:lpstr>等线</vt:lpstr>
      <vt:lpstr>等线 Light</vt:lpstr>
      <vt:lpstr>Arial</vt:lpstr>
      <vt:lpstr>Calibri</vt:lpstr>
      <vt:lpstr>Calibri Light</vt:lpstr>
      <vt:lpstr>Cambria Math</vt:lpstr>
      <vt:lpstr>Candara</vt:lpstr>
      <vt:lpstr>Segoe UI</vt:lpstr>
      <vt:lpstr>Times</vt:lpstr>
      <vt:lpstr>Times New Roman</vt:lpstr>
      <vt:lpstr>Verdana</vt:lpstr>
      <vt:lpstr>Wingdings</vt:lpstr>
      <vt:lpstr>Office Theme</vt:lpstr>
      <vt:lpstr>大系统时代前沿研究探索：网络和智能之深度融合</vt:lpstr>
      <vt:lpstr>云计算，大数据，人工智能时代？</vt:lpstr>
      <vt:lpstr>大网络系统时代</vt:lpstr>
      <vt:lpstr>新大网络系统时代的机会和挑战</vt:lpstr>
      <vt:lpstr>网络、系统和智能之深度融合</vt:lpstr>
      <vt:lpstr>大规模网络系统可靠性的挑战</vt:lpstr>
      <vt:lpstr>灰色故障</vt:lpstr>
      <vt:lpstr>Azure云系统中的灰色故障实例</vt:lpstr>
      <vt:lpstr>数据中心网络中的冗余</vt:lpstr>
      <vt:lpstr>灰色故障下增加冗余可能反而有害</vt:lpstr>
      <vt:lpstr>利用系统的大规模解决大规模带来的挑战</vt:lpstr>
      <vt:lpstr>数据中心网络设备和链接的故障检测</vt:lpstr>
      <vt:lpstr>网络连接故障定位的挑战</vt:lpstr>
      <vt:lpstr>PowerPoint 演示文稿</vt:lpstr>
      <vt:lpstr>NetBouncer: 大规模探测和采集路径情况</vt:lpstr>
      <vt:lpstr>为什么故障定位是个难题？</vt:lpstr>
      <vt:lpstr>传统监控系统</vt:lpstr>
      <vt:lpstr>传统监控系统的短板</vt:lpstr>
      <vt:lpstr>传统监控系统无法应对灰色故障</vt:lpstr>
      <vt:lpstr>Problem statement: from path to link</vt:lpstr>
      <vt:lpstr>NetBouncer </vt:lpstr>
      <vt:lpstr>NetBouncer 技术总结</vt:lpstr>
      <vt:lpstr>NetBouncer pipeline</vt:lpstr>
      <vt:lpstr>网络故障定位系统的需求</vt:lpstr>
      <vt:lpstr>主要技术挑战</vt:lpstr>
      <vt:lpstr>IP-in-IP 基础</vt:lpstr>
      <vt:lpstr>Probing strategy: packet bouncing</vt:lpstr>
      <vt:lpstr>Model the problem</vt:lpstr>
      <vt:lpstr>Assumptions</vt:lpstr>
      <vt:lpstr>Is it possible to infer link failures from path failures?</vt:lpstr>
      <vt:lpstr>However, in reality</vt:lpstr>
      <vt:lpstr>定理:问题有解的充分必要条件</vt:lpstr>
      <vt:lpstr>分而治之: 故障分类到 链接 或 设备</vt:lpstr>
      <vt:lpstr>理论和实际的距离: 不一致的数据</vt:lpstr>
      <vt:lpstr>Challenges: false positive</vt:lpstr>
      <vt:lpstr>The least square solution</vt:lpstr>
      <vt:lpstr>The least square solution</vt:lpstr>
      <vt:lpstr>Matthew effect: regularized least square solution</vt:lpstr>
      <vt:lpstr>Intuition behind the regularization</vt:lpstr>
      <vt:lpstr>Optimization method</vt:lpstr>
      <vt:lpstr>Evaluation questions</vt:lpstr>
      <vt:lpstr>Evaluation setup</vt:lpstr>
      <vt:lpstr>NetBouncer performance</vt:lpstr>
      <vt:lpstr>What’s the effectiveness of NB’s techniques?</vt:lpstr>
      <vt:lpstr>NetBouncer processor runtime</vt:lpstr>
      <vt:lpstr>Related work</vt:lpstr>
      <vt:lpstr>利用系统的大规模解决大规模带来的挑战</vt:lpstr>
      <vt:lpstr>人工智能系统的新特征</vt:lpstr>
      <vt:lpstr>深度学习任务调度的特殊属性</vt:lpstr>
      <vt:lpstr>对数据中心网络设计的重新思考</vt:lpstr>
      <vt:lpstr>结束语</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智能云端时代的 分布式系统研究</dc:title>
  <dc:creator>Lidong Zhou</dc:creator>
  <cp:lastModifiedBy>lenovo</cp:lastModifiedBy>
  <cp:revision>144</cp:revision>
  <dcterms:created xsi:type="dcterms:W3CDTF">2017-10-25T09:48:18Z</dcterms:created>
  <dcterms:modified xsi:type="dcterms:W3CDTF">2018-06-26T08:36:52Z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Ref">
    <vt:lpwstr>https://api.informationprotection.azure.com/api/72f988bf-86f1-41af-91ab-2d7cd011db47</vt:lpwstr>
  </property>
  <property fmtid="{D5CDD505-2E9C-101B-9397-08002B2CF9AE}" pid="5" name="MSIP_Label_f42aa342-8706-4288-bd11-ebb85995028c_Owner">
    <vt:lpwstr>lidongz@microsoft.com</vt:lpwstr>
  </property>
  <property fmtid="{D5CDD505-2E9C-101B-9397-08002B2CF9AE}" pid="6" name="MSIP_Label_f42aa342-8706-4288-bd11-ebb85995028c_SetDate">
    <vt:lpwstr>2017-10-25T17:48:49.0568830+08:00</vt:lpwstr>
  </property>
  <property fmtid="{D5CDD505-2E9C-101B-9397-08002B2CF9AE}" pid="7" name="MSIP_Label_f42aa342-8706-4288-bd11-ebb85995028c_Name">
    <vt:lpwstr>General</vt:lpwstr>
  </property>
  <property fmtid="{D5CDD505-2E9C-101B-9397-08002B2CF9AE}" pid="8" name="MSIP_Label_f42aa342-8706-4288-bd11-ebb85995028c_Application">
    <vt:lpwstr>Microsoft Azure Information Protection</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